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125"/>
  </p:notesMasterIdLst>
  <p:sldIdLst>
    <p:sldId id="257" r:id="rId2"/>
    <p:sldId id="374" r:id="rId3"/>
    <p:sldId id="375" r:id="rId4"/>
    <p:sldId id="376" r:id="rId5"/>
    <p:sldId id="405" r:id="rId6"/>
    <p:sldId id="377" r:id="rId7"/>
    <p:sldId id="378" r:id="rId8"/>
    <p:sldId id="379" r:id="rId9"/>
    <p:sldId id="380" r:id="rId10"/>
    <p:sldId id="381" r:id="rId11"/>
    <p:sldId id="258" r:id="rId12"/>
    <p:sldId id="259" r:id="rId13"/>
    <p:sldId id="360" r:id="rId14"/>
    <p:sldId id="359" r:id="rId15"/>
    <p:sldId id="361" r:id="rId16"/>
    <p:sldId id="260" r:id="rId17"/>
    <p:sldId id="362" r:id="rId18"/>
    <p:sldId id="363" r:id="rId19"/>
    <p:sldId id="261" r:id="rId20"/>
    <p:sldId id="263" r:id="rId21"/>
    <p:sldId id="264" r:id="rId22"/>
    <p:sldId id="382" r:id="rId23"/>
    <p:sldId id="265" r:id="rId24"/>
    <p:sldId id="383" r:id="rId25"/>
    <p:sldId id="266" r:id="rId26"/>
    <p:sldId id="267" r:id="rId27"/>
    <p:sldId id="268" r:id="rId28"/>
    <p:sldId id="269" r:id="rId29"/>
    <p:sldId id="384" r:id="rId30"/>
    <p:sldId id="364" r:id="rId31"/>
    <p:sldId id="385" r:id="rId32"/>
    <p:sldId id="365" r:id="rId33"/>
    <p:sldId id="273" r:id="rId34"/>
    <p:sldId id="274" r:id="rId35"/>
    <p:sldId id="275" r:id="rId36"/>
    <p:sldId id="276" r:id="rId37"/>
    <p:sldId id="277" r:id="rId38"/>
    <p:sldId id="280" r:id="rId39"/>
    <p:sldId id="281" r:id="rId40"/>
    <p:sldId id="282" r:id="rId41"/>
    <p:sldId id="283" r:id="rId42"/>
    <p:sldId id="284" r:id="rId43"/>
    <p:sldId id="285" r:id="rId44"/>
    <p:sldId id="286" r:id="rId45"/>
    <p:sldId id="287" r:id="rId46"/>
    <p:sldId id="288" r:id="rId47"/>
    <p:sldId id="289" r:id="rId48"/>
    <p:sldId id="290" r:id="rId49"/>
    <p:sldId id="291" r:id="rId50"/>
    <p:sldId id="292" r:id="rId51"/>
    <p:sldId id="293" r:id="rId52"/>
    <p:sldId id="294" r:id="rId53"/>
    <p:sldId id="386" r:id="rId54"/>
    <p:sldId id="296" r:id="rId55"/>
    <p:sldId id="297" r:id="rId56"/>
    <p:sldId id="366" r:id="rId57"/>
    <p:sldId id="367" r:id="rId58"/>
    <p:sldId id="368" r:id="rId59"/>
    <p:sldId id="302" r:id="rId60"/>
    <p:sldId id="303" r:id="rId61"/>
    <p:sldId id="304" r:id="rId62"/>
    <p:sldId id="387" r:id="rId63"/>
    <p:sldId id="305" r:id="rId64"/>
    <p:sldId id="306" r:id="rId65"/>
    <p:sldId id="307" r:id="rId66"/>
    <p:sldId id="308" r:id="rId67"/>
    <p:sldId id="309" r:id="rId68"/>
    <p:sldId id="310" r:id="rId69"/>
    <p:sldId id="369" r:id="rId70"/>
    <p:sldId id="311" r:id="rId71"/>
    <p:sldId id="312" r:id="rId72"/>
    <p:sldId id="370" r:id="rId73"/>
    <p:sldId id="313" r:id="rId74"/>
    <p:sldId id="388" r:id="rId75"/>
    <p:sldId id="314" r:id="rId76"/>
    <p:sldId id="389" r:id="rId77"/>
    <p:sldId id="315" r:id="rId78"/>
    <p:sldId id="316" r:id="rId79"/>
    <p:sldId id="317" r:id="rId80"/>
    <p:sldId id="318" r:id="rId81"/>
    <p:sldId id="319" r:id="rId82"/>
    <p:sldId id="390" r:id="rId83"/>
    <p:sldId id="320" r:id="rId84"/>
    <p:sldId id="321" r:id="rId85"/>
    <p:sldId id="322" r:id="rId86"/>
    <p:sldId id="324" r:id="rId87"/>
    <p:sldId id="391" r:id="rId88"/>
    <p:sldId id="392" r:id="rId89"/>
    <p:sldId id="393" r:id="rId90"/>
    <p:sldId id="394" r:id="rId91"/>
    <p:sldId id="395" r:id="rId92"/>
    <p:sldId id="396" r:id="rId93"/>
    <p:sldId id="397" r:id="rId94"/>
    <p:sldId id="398" r:id="rId95"/>
    <p:sldId id="399" r:id="rId96"/>
    <p:sldId id="331" r:id="rId97"/>
    <p:sldId id="400" r:id="rId98"/>
    <p:sldId id="334" r:id="rId99"/>
    <p:sldId id="336" r:id="rId100"/>
    <p:sldId id="337" r:id="rId101"/>
    <p:sldId id="401" r:id="rId102"/>
    <p:sldId id="338" r:id="rId103"/>
    <p:sldId id="340" r:id="rId104"/>
    <p:sldId id="341" r:id="rId105"/>
    <p:sldId id="342" r:id="rId106"/>
    <p:sldId id="343" r:id="rId107"/>
    <p:sldId id="344" r:id="rId108"/>
    <p:sldId id="345" r:id="rId109"/>
    <p:sldId id="346" r:id="rId110"/>
    <p:sldId id="347" r:id="rId111"/>
    <p:sldId id="372" r:id="rId112"/>
    <p:sldId id="348" r:id="rId113"/>
    <p:sldId id="349" r:id="rId114"/>
    <p:sldId id="402" r:id="rId115"/>
    <p:sldId id="353" r:id="rId116"/>
    <p:sldId id="354" r:id="rId117"/>
    <p:sldId id="355" r:id="rId118"/>
    <p:sldId id="356" r:id="rId119"/>
    <p:sldId id="357" r:id="rId120"/>
    <p:sldId id="358" r:id="rId121"/>
    <p:sldId id="373" r:id="rId122"/>
    <p:sldId id="403" r:id="rId123"/>
    <p:sldId id="404" r:id="rId1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Verdana" pitchFamily="34" charset="0"/>
        <a:ea typeface="宋体" pitchFamily="2" charset="-122"/>
        <a:cs typeface="+mn-cs"/>
      </a:defRPr>
    </a:lvl1pPr>
    <a:lvl2pPr marL="457200" algn="l" rtl="0" fontAlgn="base">
      <a:spcBef>
        <a:spcPct val="0"/>
      </a:spcBef>
      <a:spcAft>
        <a:spcPct val="0"/>
      </a:spcAft>
      <a:defRPr kern="1200">
        <a:solidFill>
          <a:schemeClr val="tx1"/>
        </a:solidFill>
        <a:latin typeface="Verdana" pitchFamily="34" charset="0"/>
        <a:ea typeface="宋体" pitchFamily="2" charset="-122"/>
        <a:cs typeface="+mn-cs"/>
      </a:defRPr>
    </a:lvl2pPr>
    <a:lvl3pPr marL="914400" algn="l" rtl="0" fontAlgn="base">
      <a:spcBef>
        <a:spcPct val="0"/>
      </a:spcBef>
      <a:spcAft>
        <a:spcPct val="0"/>
      </a:spcAft>
      <a:defRPr kern="1200">
        <a:solidFill>
          <a:schemeClr val="tx1"/>
        </a:solidFill>
        <a:latin typeface="Verdana" pitchFamily="34" charset="0"/>
        <a:ea typeface="宋体" pitchFamily="2" charset="-122"/>
        <a:cs typeface="+mn-cs"/>
      </a:defRPr>
    </a:lvl3pPr>
    <a:lvl4pPr marL="1371600" algn="l" rtl="0" fontAlgn="base">
      <a:spcBef>
        <a:spcPct val="0"/>
      </a:spcBef>
      <a:spcAft>
        <a:spcPct val="0"/>
      </a:spcAft>
      <a:defRPr kern="1200">
        <a:solidFill>
          <a:schemeClr val="tx1"/>
        </a:solidFill>
        <a:latin typeface="Verdana" pitchFamily="34" charset="0"/>
        <a:ea typeface="宋体" pitchFamily="2" charset="-122"/>
        <a:cs typeface="+mn-cs"/>
      </a:defRPr>
    </a:lvl4pPr>
    <a:lvl5pPr marL="1828800" algn="l" rtl="0" fontAlgn="base">
      <a:spcBef>
        <a:spcPct val="0"/>
      </a:spcBef>
      <a:spcAft>
        <a:spcPct val="0"/>
      </a:spcAft>
      <a:defRPr kern="1200">
        <a:solidFill>
          <a:schemeClr val="tx1"/>
        </a:solidFill>
        <a:latin typeface="Verdana" pitchFamily="34" charset="0"/>
        <a:ea typeface="宋体" pitchFamily="2" charset="-122"/>
        <a:cs typeface="+mn-cs"/>
      </a:defRPr>
    </a:lvl5pPr>
    <a:lvl6pPr marL="2286000" algn="l" defTabSz="914400" rtl="0" eaLnBrk="1" latinLnBrk="0" hangingPunct="1">
      <a:defRPr kern="1200">
        <a:solidFill>
          <a:schemeClr val="tx1"/>
        </a:solidFill>
        <a:latin typeface="Verdana" pitchFamily="34" charset="0"/>
        <a:ea typeface="宋体" pitchFamily="2" charset="-122"/>
        <a:cs typeface="+mn-cs"/>
      </a:defRPr>
    </a:lvl6pPr>
    <a:lvl7pPr marL="2743200" algn="l" defTabSz="914400" rtl="0" eaLnBrk="1" latinLnBrk="0" hangingPunct="1">
      <a:defRPr kern="1200">
        <a:solidFill>
          <a:schemeClr val="tx1"/>
        </a:solidFill>
        <a:latin typeface="Verdana" pitchFamily="34" charset="0"/>
        <a:ea typeface="宋体" pitchFamily="2" charset="-122"/>
        <a:cs typeface="+mn-cs"/>
      </a:defRPr>
    </a:lvl7pPr>
    <a:lvl8pPr marL="3200400" algn="l" defTabSz="914400" rtl="0" eaLnBrk="1" latinLnBrk="0" hangingPunct="1">
      <a:defRPr kern="1200">
        <a:solidFill>
          <a:schemeClr val="tx1"/>
        </a:solidFill>
        <a:latin typeface="Verdana" pitchFamily="34" charset="0"/>
        <a:ea typeface="宋体" pitchFamily="2" charset="-122"/>
        <a:cs typeface="+mn-cs"/>
      </a:defRPr>
    </a:lvl8pPr>
    <a:lvl9pPr marL="3657600" algn="l" defTabSz="914400" rtl="0" eaLnBrk="1" latinLnBrk="0" hangingPunct="1">
      <a:defRPr kern="1200">
        <a:solidFill>
          <a:schemeClr val="tx1"/>
        </a:solidFill>
        <a:latin typeface="Verdan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003399"/>
    <a:srgbClr val="FFFFCC"/>
    <a:srgbClr val="FF9900"/>
    <a:srgbClr val="FFFF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590" autoAdjust="0"/>
  </p:normalViewPr>
  <p:slideViewPr>
    <p:cSldViewPr>
      <p:cViewPr>
        <p:scale>
          <a:sx n="66" d="100"/>
          <a:sy n="66" d="100"/>
        </p:scale>
        <p:origin x="-1290"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37.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image" Target="../media/image5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 Id="rId5" Type="http://schemas.openxmlformats.org/officeDocument/2006/relationships/image" Target="../media/image56.wmf"/><Relationship Id="rId4" Type="http://schemas.openxmlformats.org/officeDocument/2006/relationships/image" Target="../media/image55.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image" Target="../media/image58.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62.wmf"/><Relationship Id="rId7" Type="http://schemas.openxmlformats.org/officeDocument/2006/relationships/image" Target="../media/image66.wmf"/><Relationship Id="rId2" Type="http://schemas.openxmlformats.org/officeDocument/2006/relationships/image" Target="../media/image61.wmf"/><Relationship Id="rId1" Type="http://schemas.openxmlformats.org/officeDocument/2006/relationships/image" Target="../media/image60.wmf"/><Relationship Id="rId6" Type="http://schemas.openxmlformats.org/officeDocument/2006/relationships/image" Target="../media/image65.wmf"/><Relationship Id="rId5" Type="http://schemas.openxmlformats.org/officeDocument/2006/relationships/image" Target="../media/image64.wmf"/><Relationship Id="rId4" Type="http://schemas.openxmlformats.org/officeDocument/2006/relationships/image" Target="../media/image63.w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68.wmf"/><Relationship Id="rId1" Type="http://schemas.openxmlformats.org/officeDocument/2006/relationships/image" Target="../media/image67.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69.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72.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76.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image" Target="../media/image78.wmf"/><Relationship Id="rId1" Type="http://schemas.openxmlformats.org/officeDocument/2006/relationships/image" Target="../media/image77.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80.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image" Target="../media/image83.wmf"/><Relationship Id="rId4" Type="http://schemas.openxmlformats.org/officeDocument/2006/relationships/image" Target="../media/image86.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47.vml.rels><?xml version="1.0" encoding="UTF-8" standalone="yes"?>
<Relationships xmlns="http://schemas.openxmlformats.org/package/2006/relationships"><Relationship Id="rId2" Type="http://schemas.openxmlformats.org/officeDocument/2006/relationships/image" Target="../media/image88.wmf"/><Relationship Id="rId1" Type="http://schemas.openxmlformats.org/officeDocument/2006/relationships/image" Target="../media/image87.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 Id="rId5" Type="http://schemas.openxmlformats.org/officeDocument/2006/relationships/image" Target="../media/image93.wmf"/><Relationship Id="rId4" Type="http://schemas.openxmlformats.org/officeDocument/2006/relationships/image" Target="../media/image92.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96.wmf"/><Relationship Id="rId2" Type="http://schemas.openxmlformats.org/officeDocument/2006/relationships/image" Target="../media/image95.wmf"/><Relationship Id="rId1" Type="http://schemas.openxmlformats.org/officeDocument/2006/relationships/image" Target="../media/image9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0.v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image" Target="../media/image97.wmf"/></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image" Target="../media/image100.wmf"/><Relationship Id="rId1" Type="http://schemas.openxmlformats.org/officeDocument/2006/relationships/image" Target="../media/image99.wmf"/><Relationship Id="rId4" Type="http://schemas.openxmlformats.org/officeDocument/2006/relationships/image" Target="../media/image101.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02.w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03.w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04.w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05.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06.w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07.w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110.wmf"/><Relationship Id="rId2" Type="http://schemas.openxmlformats.org/officeDocument/2006/relationships/image" Target="../media/image109.wmf"/><Relationship Id="rId1" Type="http://schemas.openxmlformats.org/officeDocument/2006/relationships/image" Target="../media/image108.wmf"/><Relationship Id="rId5" Type="http://schemas.openxmlformats.org/officeDocument/2006/relationships/image" Target="../media/image112.wmf"/><Relationship Id="rId4" Type="http://schemas.openxmlformats.org/officeDocument/2006/relationships/image" Target="../media/image111.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115.wmf"/><Relationship Id="rId7" Type="http://schemas.openxmlformats.org/officeDocument/2006/relationships/image" Target="../media/image119.wmf"/><Relationship Id="rId2" Type="http://schemas.openxmlformats.org/officeDocument/2006/relationships/image" Target="../media/image114.wmf"/><Relationship Id="rId1" Type="http://schemas.openxmlformats.org/officeDocument/2006/relationships/image" Target="../media/image113.wmf"/><Relationship Id="rId6" Type="http://schemas.openxmlformats.org/officeDocument/2006/relationships/image" Target="../media/image118.wmf"/><Relationship Id="rId5" Type="http://schemas.openxmlformats.org/officeDocument/2006/relationships/image" Target="../media/image117.wmf"/><Relationship Id="rId4" Type="http://schemas.openxmlformats.org/officeDocument/2006/relationships/image" Target="../media/image11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image" Target="../media/image121.wmf"/><Relationship Id="rId1" Type="http://schemas.openxmlformats.org/officeDocument/2006/relationships/image" Target="../media/image12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ltLang="zh-CN"/>
          </a:p>
        </p:txBody>
      </p:sp>
      <p:sp>
        <p:nvSpPr>
          <p:cNvPr id="860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a:p>
        </p:txBody>
      </p:sp>
      <p:sp>
        <p:nvSpPr>
          <p:cNvPr id="86020"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860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60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ltLang="zh-CN"/>
          </a:p>
        </p:txBody>
      </p:sp>
      <p:sp>
        <p:nvSpPr>
          <p:cNvPr id="860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04F195D4-8BCF-4439-869A-F807E1B5FD6E}"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139266" name="Group 2"/>
          <p:cNvGrpSpPr>
            <a:grpSpLocks/>
          </p:cNvGrpSpPr>
          <p:nvPr/>
        </p:nvGrpSpPr>
        <p:grpSpPr bwMode="auto">
          <a:xfrm>
            <a:off x="0" y="0"/>
            <a:ext cx="8805863" cy="6858000"/>
            <a:chOff x="0" y="0"/>
            <a:chExt cx="5547" cy="4320"/>
          </a:xfrm>
        </p:grpSpPr>
        <p:grpSp>
          <p:nvGrpSpPr>
            <p:cNvPr id="139267" name="Group 3"/>
            <p:cNvGrpSpPr>
              <a:grpSpLocks/>
            </p:cNvGrpSpPr>
            <p:nvPr userDrawn="1"/>
          </p:nvGrpSpPr>
          <p:grpSpPr bwMode="auto">
            <a:xfrm rot="-215207">
              <a:off x="3690" y="234"/>
              <a:ext cx="1857" cy="3625"/>
              <a:chOff x="3010" y="778"/>
              <a:chExt cx="1857" cy="3625"/>
            </a:xfrm>
          </p:grpSpPr>
          <p:sp>
            <p:nvSpPr>
              <p:cNvPr id="139268" name="Freeform 4"/>
              <p:cNvSpPr>
                <a:spLocks/>
              </p:cNvSpPr>
              <p:nvPr userDrawn="1"/>
            </p:nvSpPr>
            <p:spPr bwMode="ltGray">
              <a:xfrm rot="12185230" flipV="1">
                <a:off x="3534" y="778"/>
                <a:ext cx="1333" cy="1485"/>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w="9525">
                <a:noFill/>
                <a:round/>
                <a:headEnd/>
                <a:tailEnd/>
              </a:ln>
            </p:spPr>
            <p:txBody>
              <a:bodyPr/>
              <a:lstStyle/>
              <a:p>
                <a:endParaRPr lang="zh-CN" altLang="en-US"/>
              </a:p>
            </p:txBody>
          </p:sp>
          <p:sp>
            <p:nvSpPr>
              <p:cNvPr id="139269" name="Freeform 5"/>
              <p:cNvSpPr>
                <a:spLocks/>
              </p:cNvSpPr>
              <p:nvPr userDrawn="1"/>
            </p:nvSpPr>
            <p:spPr bwMode="ltGray">
              <a:xfrm rot="12185230" flipV="1">
                <a:off x="4029" y="1802"/>
                <a:ext cx="571" cy="531"/>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w="9525">
                <a:noFill/>
                <a:round/>
                <a:headEnd/>
                <a:tailEnd/>
              </a:ln>
            </p:spPr>
            <p:txBody>
              <a:bodyPr/>
              <a:lstStyle/>
              <a:p>
                <a:endParaRPr lang="zh-CN" altLang="en-US"/>
              </a:p>
            </p:txBody>
          </p:sp>
          <p:sp>
            <p:nvSpPr>
              <p:cNvPr id="139270" name="Freeform 6"/>
              <p:cNvSpPr>
                <a:spLocks/>
              </p:cNvSpPr>
              <p:nvPr userDrawn="1"/>
            </p:nvSpPr>
            <p:spPr bwMode="ltGray">
              <a:xfrm rot="12185230" flipV="1">
                <a:off x="3639" y="2167"/>
                <a:ext cx="277" cy="249"/>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w="9525">
                <a:noFill/>
                <a:round/>
                <a:headEnd/>
                <a:tailEnd/>
              </a:ln>
            </p:spPr>
            <p:txBody>
              <a:bodyPr/>
              <a:lstStyle/>
              <a:p>
                <a:endParaRPr lang="zh-CN" altLang="en-US"/>
              </a:p>
            </p:txBody>
          </p:sp>
          <p:sp>
            <p:nvSpPr>
              <p:cNvPr id="139271" name="Freeform 7"/>
              <p:cNvSpPr>
                <a:spLocks/>
              </p:cNvSpPr>
              <p:nvPr userDrawn="1"/>
            </p:nvSpPr>
            <p:spPr bwMode="ltGray">
              <a:xfrm rot="12185230" flipV="1">
                <a:off x="3979" y="977"/>
                <a:ext cx="245" cy="34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w="9525">
                <a:noFill/>
                <a:round/>
                <a:headEnd/>
                <a:tailEnd/>
              </a:ln>
            </p:spPr>
            <p:txBody>
              <a:bodyPr/>
              <a:lstStyle/>
              <a:p>
                <a:endParaRPr lang="zh-CN" altLang="en-US"/>
              </a:p>
            </p:txBody>
          </p:sp>
          <p:sp>
            <p:nvSpPr>
              <p:cNvPr id="139272" name="Freeform 8"/>
              <p:cNvSpPr>
                <a:spLocks/>
              </p:cNvSpPr>
              <p:nvPr userDrawn="1"/>
            </p:nvSpPr>
            <p:spPr bwMode="ltGray">
              <a:xfrm rot="12185230" flipV="1">
                <a:off x="3845" y="2207"/>
                <a:ext cx="103" cy="209"/>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w="9525">
                <a:noFill/>
                <a:round/>
                <a:headEnd/>
                <a:tailEnd/>
              </a:ln>
            </p:spPr>
            <p:txBody>
              <a:bodyPr/>
              <a:lstStyle/>
              <a:p>
                <a:endParaRPr lang="zh-CN" altLang="en-US"/>
              </a:p>
            </p:txBody>
          </p:sp>
          <p:sp>
            <p:nvSpPr>
              <p:cNvPr id="139273" name="Freeform 9"/>
              <p:cNvSpPr>
                <a:spLocks/>
              </p:cNvSpPr>
              <p:nvPr userDrawn="1"/>
            </p:nvSpPr>
            <p:spPr bwMode="ltGray">
              <a:xfrm rot="12185230" flipV="1">
                <a:off x="3895" y="1325"/>
                <a:ext cx="120" cy="90"/>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w="9525">
                <a:noFill/>
                <a:round/>
                <a:headEnd/>
                <a:tailEnd/>
              </a:ln>
            </p:spPr>
            <p:txBody>
              <a:bodyPr/>
              <a:lstStyle/>
              <a:p>
                <a:endParaRPr lang="zh-CN" altLang="en-US"/>
              </a:p>
            </p:txBody>
          </p:sp>
          <p:sp>
            <p:nvSpPr>
              <p:cNvPr id="139274" name="Freeform 10"/>
              <p:cNvSpPr>
                <a:spLocks/>
              </p:cNvSpPr>
              <p:nvPr userDrawn="1"/>
            </p:nvSpPr>
            <p:spPr bwMode="ltGray">
              <a:xfrm rot="12185230" flipV="1">
                <a:off x="3010" y="2344"/>
                <a:ext cx="330" cy="2059"/>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w="9525">
                <a:noFill/>
                <a:round/>
                <a:headEnd/>
                <a:tailEnd/>
              </a:ln>
            </p:spPr>
            <p:txBody>
              <a:bodyPr/>
              <a:lstStyle/>
              <a:p>
                <a:endParaRPr lang="zh-CN" altLang="en-US"/>
              </a:p>
            </p:txBody>
          </p:sp>
        </p:grpSp>
        <p:sp>
          <p:nvSpPr>
            <p:cNvPr id="139275" name="Freeform 11"/>
            <p:cNvSpPr>
              <a:spLocks/>
            </p:cNvSpPr>
            <p:nvPr userDrawn="1"/>
          </p:nvSpPr>
          <p:spPr bwMode="ltGray">
            <a:xfrm rot="373331" flipH="1">
              <a:off x="22" y="1957"/>
              <a:ext cx="323" cy="649"/>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w="9525">
              <a:noFill/>
              <a:round/>
              <a:headEnd/>
              <a:tailEnd/>
            </a:ln>
          </p:spPr>
          <p:txBody>
            <a:bodyPr/>
            <a:lstStyle/>
            <a:p>
              <a:endParaRPr lang="zh-CN" altLang="en-US"/>
            </a:p>
          </p:txBody>
        </p:sp>
        <p:sp>
          <p:nvSpPr>
            <p:cNvPr id="139276" name="Freeform 12"/>
            <p:cNvSpPr>
              <a:spLocks/>
            </p:cNvSpPr>
            <p:nvPr userDrawn="1"/>
          </p:nvSpPr>
          <p:spPr bwMode="ltGray">
            <a:xfrm>
              <a:off x="168" y="1260"/>
              <a:ext cx="1259" cy="1532"/>
            </a:xfrm>
            <a:custGeom>
              <a:avLst/>
              <a:gdLst/>
              <a:ahLst/>
              <a:cxnLst>
                <a:cxn ang="0">
                  <a:pos x="891" y="1532"/>
                </a:cxn>
                <a:cxn ang="0">
                  <a:pos x="954" y="1452"/>
                </a:cxn>
                <a:cxn ang="0">
                  <a:pos x="1032" y="1338"/>
                </a:cxn>
                <a:cxn ang="0">
                  <a:pos x="1115" y="1188"/>
                </a:cxn>
                <a:cxn ang="0">
                  <a:pos x="1194" y="1023"/>
                </a:cxn>
                <a:cxn ang="0">
                  <a:pos x="1244" y="841"/>
                </a:cxn>
                <a:cxn ang="0">
                  <a:pos x="1259" y="647"/>
                </a:cxn>
                <a:cxn ang="0">
                  <a:pos x="1230" y="463"/>
                </a:cxn>
                <a:cxn ang="0">
                  <a:pos x="1140" y="294"/>
                </a:cxn>
                <a:cxn ang="0">
                  <a:pos x="1043" y="190"/>
                </a:cxn>
                <a:cxn ang="0">
                  <a:pos x="961" y="109"/>
                </a:cxn>
                <a:cxn ang="0">
                  <a:pos x="894" y="65"/>
                </a:cxn>
                <a:cxn ang="0">
                  <a:pos x="786" y="18"/>
                </a:cxn>
                <a:cxn ang="0">
                  <a:pos x="642" y="0"/>
                </a:cxn>
                <a:cxn ang="0">
                  <a:pos x="440" y="23"/>
                </a:cxn>
                <a:cxn ang="0">
                  <a:pos x="366" y="44"/>
                </a:cxn>
                <a:cxn ang="0">
                  <a:pos x="292" y="58"/>
                </a:cxn>
                <a:cxn ang="0">
                  <a:pos x="229" y="79"/>
                </a:cxn>
                <a:cxn ang="0">
                  <a:pos x="178" y="103"/>
                </a:cxn>
                <a:cxn ang="0">
                  <a:pos x="127" y="127"/>
                </a:cxn>
                <a:cxn ang="0">
                  <a:pos x="82" y="158"/>
                </a:cxn>
                <a:cxn ang="0">
                  <a:pos x="41" y="197"/>
                </a:cxn>
                <a:cxn ang="0">
                  <a:pos x="0" y="243"/>
                </a:cxn>
                <a:cxn ang="0">
                  <a:pos x="76" y="215"/>
                </a:cxn>
                <a:cxn ang="0">
                  <a:pos x="144" y="194"/>
                </a:cxn>
                <a:cxn ang="0">
                  <a:pos x="212" y="179"/>
                </a:cxn>
                <a:cxn ang="0">
                  <a:pos x="280" y="164"/>
                </a:cxn>
                <a:cxn ang="0">
                  <a:pos x="336" y="149"/>
                </a:cxn>
                <a:cxn ang="0">
                  <a:pos x="397" y="149"/>
                </a:cxn>
                <a:cxn ang="0">
                  <a:pos x="458" y="141"/>
                </a:cxn>
                <a:cxn ang="0">
                  <a:pos x="511" y="146"/>
                </a:cxn>
                <a:cxn ang="0">
                  <a:pos x="565" y="152"/>
                </a:cxn>
                <a:cxn ang="0">
                  <a:pos x="618" y="166"/>
                </a:cxn>
                <a:cxn ang="0">
                  <a:pos x="669" y="186"/>
                </a:cxn>
                <a:cxn ang="0">
                  <a:pos x="715" y="205"/>
                </a:cxn>
                <a:cxn ang="0">
                  <a:pos x="760" y="239"/>
                </a:cxn>
                <a:cxn ang="0">
                  <a:pos x="811" y="267"/>
                </a:cxn>
                <a:cxn ang="0">
                  <a:pos x="855" y="307"/>
                </a:cxn>
                <a:cxn ang="0">
                  <a:pos x="899" y="348"/>
                </a:cxn>
                <a:cxn ang="0">
                  <a:pos x="971" y="464"/>
                </a:cxn>
                <a:cxn ang="0">
                  <a:pos x="1016" y="606"/>
                </a:cxn>
                <a:cxn ang="0">
                  <a:pos x="1027" y="774"/>
                </a:cxn>
                <a:cxn ang="0">
                  <a:pos x="1022" y="939"/>
                </a:cxn>
                <a:cxn ang="0">
                  <a:pos x="1002" y="1117"/>
                </a:cxn>
                <a:cxn ang="0">
                  <a:pos x="966" y="1279"/>
                </a:cxn>
                <a:cxn ang="0">
                  <a:pos x="933" y="1421"/>
                </a:cxn>
                <a:cxn ang="0">
                  <a:pos x="891" y="1532"/>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w="9525">
              <a:noFill/>
              <a:round/>
              <a:headEnd/>
              <a:tailEnd/>
            </a:ln>
          </p:spPr>
          <p:txBody>
            <a:bodyPr/>
            <a:lstStyle/>
            <a:p>
              <a:endParaRPr lang="zh-CN" altLang="en-US"/>
            </a:p>
          </p:txBody>
        </p:sp>
        <p:sp>
          <p:nvSpPr>
            <p:cNvPr id="139277" name="Freeform 13"/>
            <p:cNvSpPr>
              <a:spLocks/>
            </p:cNvSpPr>
            <p:nvPr userDrawn="1"/>
          </p:nvSpPr>
          <p:spPr bwMode="ltGray">
            <a:xfrm>
              <a:off x="0" y="2610"/>
              <a:ext cx="801" cy="459"/>
            </a:xfrm>
            <a:custGeom>
              <a:avLst/>
              <a:gdLst/>
              <a:ahLst/>
              <a:cxnLst>
                <a:cxn ang="0">
                  <a:pos x="0" y="0"/>
                </a:cxn>
                <a:cxn ang="0">
                  <a:pos x="37" y="69"/>
                </a:cxn>
                <a:cxn ang="0">
                  <a:pos x="68" y="132"/>
                </a:cxn>
                <a:cxn ang="0">
                  <a:pos x="110" y="188"/>
                </a:cxn>
                <a:cxn ang="0">
                  <a:pos x="149" y="229"/>
                </a:cxn>
                <a:cxn ang="0">
                  <a:pos x="192" y="278"/>
                </a:cxn>
                <a:cxn ang="0">
                  <a:pos x="250" y="314"/>
                </a:cxn>
                <a:cxn ang="0">
                  <a:pos x="308" y="336"/>
                </a:cxn>
                <a:cxn ang="0">
                  <a:pos x="365" y="365"/>
                </a:cxn>
                <a:cxn ang="0">
                  <a:pos x="430" y="381"/>
                </a:cxn>
                <a:cxn ang="0">
                  <a:pos x="501" y="390"/>
                </a:cxn>
                <a:cxn ang="0">
                  <a:pos x="573" y="392"/>
                </a:cxn>
                <a:cxn ang="0">
                  <a:pos x="646" y="381"/>
                </a:cxn>
                <a:cxn ang="0">
                  <a:pos x="726" y="362"/>
                </a:cxn>
                <a:cxn ang="0">
                  <a:pos x="801" y="335"/>
                </a:cxn>
                <a:cxn ang="0">
                  <a:pos x="731" y="377"/>
                </a:cxn>
                <a:cxn ang="0">
                  <a:pos x="662" y="404"/>
                </a:cxn>
                <a:cxn ang="0">
                  <a:pos x="594" y="432"/>
                </a:cxn>
                <a:cxn ang="0">
                  <a:pos x="532" y="445"/>
                </a:cxn>
                <a:cxn ang="0">
                  <a:pos x="471" y="459"/>
                </a:cxn>
                <a:cxn ang="0">
                  <a:pos x="411" y="458"/>
                </a:cxn>
                <a:cxn ang="0">
                  <a:pos x="350" y="458"/>
                </a:cxn>
                <a:cxn ang="0">
                  <a:pos x="291" y="450"/>
                </a:cxn>
                <a:cxn ang="0">
                  <a:pos x="244" y="436"/>
                </a:cxn>
                <a:cxn ang="0">
                  <a:pos x="192" y="415"/>
                </a:cxn>
                <a:cxn ang="0">
                  <a:pos x="145" y="394"/>
                </a:cxn>
                <a:cxn ang="0">
                  <a:pos x="100" y="373"/>
                </a:cxn>
                <a:cxn ang="0">
                  <a:pos x="60" y="347"/>
                </a:cxn>
                <a:cxn ang="0">
                  <a:pos x="0" y="294"/>
                </a:cxn>
                <a:cxn ang="0">
                  <a:pos x="0" y="0"/>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w="9525">
              <a:noFill/>
              <a:round/>
              <a:headEnd/>
              <a:tailEnd/>
            </a:ln>
          </p:spPr>
          <p:txBody>
            <a:bodyPr/>
            <a:lstStyle/>
            <a:p>
              <a:endParaRPr lang="zh-CN" altLang="en-US"/>
            </a:p>
          </p:txBody>
        </p:sp>
        <p:sp>
          <p:nvSpPr>
            <p:cNvPr id="139278" name="Freeform 14"/>
            <p:cNvSpPr>
              <a:spLocks/>
            </p:cNvSpPr>
            <p:nvPr userDrawn="1"/>
          </p:nvSpPr>
          <p:spPr bwMode="ltGray">
            <a:xfrm rot="373331" flipH="1">
              <a:off x="898" y="2855"/>
              <a:ext cx="354" cy="464"/>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w="9525">
              <a:noFill/>
              <a:round/>
              <a:headEnd/>
              <a:tailEnd/>
            </a:ln>
          </p:spPr>
          <p:txBody>
            <a:bodyPr/>
            <a:lstStyle/>
            <a:p>
              <a:endParaRPr lang="zh-CN" altLang="en-US"/>
            </a:p>
          </p:txBody>
        </p:sp>
        <p:sp>
          <p:nvSpPr>
            <p:cNvPr id="139279" name="Freeform 15"/>
            <p:cNvSpPr>
              <a:spLocks/>
            </p:cNvSpPr>
            <p:nvPr userDrawn="1"/>
          </p:nvSpPr>
          <p:spPr bwMode="ltGray">
            <a:xfrm rot="373331" flipH="1">
              <a:off x="799" y="2979"/>
              <a:ext cx="87" cy="274"/>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w="9525">
              <a:noFill/>
              <a:round/>
              <a:headEnd/>
              <a:tailEnd/>
            </a:ln>
          </p:spPr>
          <p:txBody>
            <a:bodyPr/>
            <a:lstStyle/>
            <a:p>
              <a:endParaRPr lang="zh-CN" altLang="en-US"/>
            </a:p>
          </p:txBody>
        </p:sp>
        <p:sp>
          <p:nvSpPr>
            <p:cNvPr id="139280" name="Freeform 16"/>
            <p:cNvSpPr>
              <a:spLocks/>
            </p:cNvSpPr>
            <p:nvPr userDrawn="1"/>
          </p:nvSpPr>
          <p:spPr bwMode="ltGray">
            <a:xfrm>
              <a:off x="1190" y="3273"/>
              <a:ext cx="1108" cy="1047"/>
            </a:xfrm>
            <a:custGeom>
              <a:avLst/>
              <a:gdLst/>
              <a:ahLst/>
              <a:cxnLst>
                <a:cxn ang="0">
                  <a:pos x="784" y="1047"/>
                </a:cxn>
                <a:cxn ang="0">
                  <a:pos x="692" y="1011"/>
                </a:cxn>
                <a:cxn ang="0">
                  <a:pos x="607" y="945"/>
                </a:cxn>
                <a:cxn ang="0">
                  <a:pos x="517" y="861"/>
                </a:cxn>
                <a:cxn ang="0">
                  <a:pos x="432" y="776"/>
                </a:cxn>
                <a:cxn ang="0">
                  <a:pos x="350" y="677"/>
                </a:cxn>
                <a:cxn ang="0">
                  <a:pos x="266" y="563"/>
                </a:cxn>
                <a:cxn ang="0">
                  <a:pos x="188" y="447"/>
                </a:cxn>
                <a:cxn ang="0">
                  <a:pos x="122" y="325"/>
                </a:cxn>
                <a:cxn ang="0">
                  <a:pos x="65" y="211"/>
                </a:cxn>
                <a:cxn ang="0">
                  <a:pos x="21" y="101"/>
                </a:cxn>
                <a:cxn ang="0">
                  <a:pos x="0" y="0"/>
                </a:cxn>
                <a:cxn ang="0">
                  <a:pos x="109" y="217"/>
                </a:cxn>
                <a:cxn ang="0">
                  <a:pos x="209" y="378"/>
                </a:cxn>
                <a:cxn ang="0">
                  <a:pos x="294" y="500"/>
                </a:cxn>
                <a:cxn ang="0">
                  <a:pos x="373" y="590"/>
                </a:cxn>
                <a:cxn ang="0">
                  <a:pos x="441" y="661"/>
                </a:cxn>
                <a:cxn ang="0">
                  <a:pos x="506" y="713"/>
                </a:cxn>
                <a:cxn ang="0">
                  <a:pos x="564" y="754"/>
                </a:cxn>
                <a:cxn ang="0">
                  <a:pos x="620" y="801"/>
                </a:cxn>
                <a:cxn ang="0">
                  <a:pos x="754" y="899"/>
                </a:cxn>
                <a:cxn ang="0">
                  <a:pos x="925" y="977"/>
                </a:cxn>
                <a:cxn ang="0">
                  <a:pos x="1108" y="1047"/>
                </a:cxn>
                <a:cxn ang="0">
                  <a:pos x="784" y="10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w="9525">
              <a:noFill/>
              <a:round/>
              <a:headEnd/>
              <a:tailEnd/>
            </a:ln>
          </p:spPr>
          <p:txBody>
            <a:bodyPr/>
            <a:lstStyle/>
            <a:p>
              <a:endParaRPr lang="zh-CN" altLang="en-US"/>
            </a:p>
          </p:txBody>
        </p:sp>
        <p:grpSp>
          <p:nvGrpSpPr>
            <p:cNvPr id="139281" name="Group 17"/>
            <p:cNvGrpSpPr>
              <a:grpSpLocks/>
            </p:cNvGrpSpPr>
            <p:nvPr userDrawn="1"/>
          </p:nvGrpSpPr>
          <p:grpSpPr bwMode="auto">
            <a:xfrm rot="3220060">
              <a:off x="2631" y="754"/>
              <a:ext cx="569" cy="637"/>
              <a:chOff x="1727" y="866"/>
              <a:chExt cx="129" cy="157"/>
            </a:xfrm>
          </p:grpSpPr>
          <p:sp>
            <p:nvSpPr>
              <p:cNvPr id="139282" name="Freeform 1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zh-CN" altLang="en-US"/>
              </a:p>
            </p:txBody>
          </p:sp>
          <p:sp>
            <p:nvSpPr>
              <p:cNvPr id="139283" name="Freeform 1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zh-CN" altLang="en-US"/>
              </a:p>
            </p:txBody>
          </p:sp>
          <p:sp>
            <p:nvSpPr>
              <p:cNvPr id="139284" name="Freeform 2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zh-CN" altLang="en-US"/>
              </a:p>
            </p:txBody>
          </p:sp>
        </p:grpSp>
        <p:grpSp>
          <p:nvGrpSpPr>
            <p:cNvPr id="139285" name="Group 21"/>
            <p:cNvGrpSpPr>
              <a:grpSpLocks/>
            </p:cNvGrpSpPr>
            <p:nvPr userDrawn="1"/>
          </p:nvGrpSpPr>
          <p:grpSpPr bwMode="auto">
            <a:xfrm rot="-6691250">
              <a:off x="3637" y="132"/>
              <a:ext cx="356" cy="607"/>
              <a:chOff x="1727" y="866"/>
              <a:chExt cx="129" cy="157"/>
            </a:xfrm>
          </p:grpSpPr>
          <p:sp>
            <p:nvSpPr>
              <p:cNvPr id="139286" name="Freeform 22"/>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zh-CN" altLang="en-US"/>
              </a:p>
            </p:txBody>
          </p:sp>
          <p:sp>
            <p:nvSpPr>
              <p:cNvPr id="139287" name="Freeform 23"/>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zh-CN" altLang="en-US"/>
              </a:p>
            </p:txBody>
          </p:sp>
          <p:sp>
            <p:nvSpPr>
              <p:cNvPr id="139288" name="Freeform 24"/>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zh-CN" altLang="en-US"/>
              </a:p>
            </p:txBody>
          </p:sp>
        </p:grpSp>
        <p:grpSp>
          <p:nvGrpSpPr>
            <p:cNvPr id="139289" name="Group 25"/>
            <p:cNvGrpSpPr>
              <a:grpSpLocks/>
            </p:cNvGrpSpPr>
            <p:nvPr userDrawn="1"/>
          </p:nvGrpSpPr>
          <p:grpSpPr bwMode="auto">
            <a:xfrm rot="-13075160">
              <a:off x="668" y="3321"/>
              <a:ext cx="501" cy="502"/>
              <a:chOff x="1727" y="866"/>
              <a:chExt cx="129" cy="157"/>
            </a:xfrm>
          </p:grpSpPr>
          <p:sp>
            <p:nvSpPr>
              <p:cNvPr id="139290" name="Freeform 26"/>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zh-CN" altLang="en-US"/>
              </a:p>
            </p:txBody>
          </p:sp>
          <p:sp>
            <p:nvSpPr>
              <p:cNvPr id="139291" name="Freeform 27"/>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zh-CN" altLang="en-US"/>
              </a:p>
            </p:txBody>
          </p:sp>
          <p:sp>
            <p:nvSpPr>
              <p:cNvPr id="139292" name="Freeform 28"/>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zh-CN" altLang="en-US"/>
              </a:p>
            </p:txBody>
          </p:sp>
        </p:grpSp>
        <p:grpSp>
          <p:nvGrpSpPr>
            <p:cNvPr id="139293" name="Group 29"/>
            <p:cNvGrpSpPr>
              <a:grpSpLocks/>
            </p:cNvGrpSpPr>
            <p:nvPr userDrawn="1"/>
          </p:nvGrpSpPr>
          <p:grpSpPr bwMode="auto">
            <a:xfrm rot="4106450" flipH="1">
              <a:off x="393" y="262"/>
              <a:ext cx="709" cy="892"/>
              <a:chOff x="1727" y="866"/>
              <a:chExt cx="129" cy="157"/>
            </a:xfrm>
          </p:grpSpPr>
          <p:sp>
            <p:nvSpPr>
              <p:cNvPr id="139294" name="Freeform 30"/>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zh-CN" altLang="en-US"/>
              </a:p>
            </p:txBody>
          </p:sp>
          <p:sp>
            <p:nvSpPr>
              <p:cNvPr id="139295" name="Freeform 31"/>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zh-CN" altLang="en-US"/>
              </a:p>
            </p:txBody>
          </p:sp>
          <p:sp>
            <p:nvSpPr>
              <p:cNvPr id="139296" name="Freeform 3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zh-CN" altLang="en-US"/>
              </a:p>
            </p:txBody>
          </p:sp>
        </p:grpSp>
        <p:grpSp>
          <p:nvGrpSpPr>
            <p:cNvPr id="139297" name="Group 33"/>
            <p:cNvGrpSpPr>
              <a:grpSpLocks/>
            </p:cNvGrpSpPr>
            <p:nvPr userDrawn="1"/>
          </p:nvGrpSpPr>
          <p:grpSpPr bwMode="auto">
            <a:xfrm rot="10015322" flipH="1">
              <a:off x="4625" y="2382"/>
              <a:ext cx="709" cy="892"/>
              <a:chOff x="1727" y="866"/>
              <a:chExt cx="129" cy="157"/>
            </a:xfrm>
          </p:grpSpPr>
          <p:sp>
            <p:nvSpPr>
              <p:cNvPr id="139298" name="Freeform 3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zh-CN" altLang="en-US"/>
              </a:p>
            </p:txBody>
          </p:sp>
          <p:sp>
            <p:nvSpPr>
              <p:cNvPr id="139299" name="Freeform 3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zh-CN" altLang="en-US"/>
              </a:p>
            </p:txBody>
          </p:sp>
          <p:sp>
            <p:nvSpPr>
              <p:cNvPr id="139300" name="Freeform 3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zh-CN" altLang="en-US"/>
              </a:p>
            </p:txBody>
          </p:sp>
        </p:grpSp>
        <p:sp>
          <p:nvSpPr>
            <p:cNvPr id="139301" name="Freeform 37"/>
            <p:cNvSpPr>
              <a:spLocks/>
            </p:cNvSpPr>
            <p:nvPr userDrawn="1"/>
          </p:nvSpPr>
          <p:spPr bwMode="ltGray">
            <a:xfrm>
              <a:off x="1217" y="2"/>
              <a:ext cx="862" cy="886"/>
            </a:xfrm>
            <a:custGeom>
              <a:avLst/>
              <a:gdLst/>
              <a:ahLst/>
              <a:cxnLst>
                <a:cxn ang="0">
                  <a:pos x="0" y="0"/>
                </a:cxn>
                <a:cxn ang="0">
                  <a:pos x="6" y="107"/>
                </a:cxn>
                <a:cxn ang="0">
                  <a:pos x="37" y="262"/>
                </a:cxn>
                <a:cxn ang="0">
                  <a:pos x="83" y="410"/>
                </a:cxn>
                <a:cxn ang="0">
                  <a:pos x="149" y="546"/>
                </a:cxn>
                <a:cxn ang="0">
                  <a:pos x="237" y="666"/>
                </a:cxn>
                <a:cxn ang="0">
                  <a:pos x="338" y="764"/>
                </a:cxn>
                <a:cxn ang="0">
                  <a:pos x="450" y="838"/>
                </a:cxn>
                <a:cxn ang="0">
                  <a:pos x="579" y="879"/>
                </a:cxn>
                <a:cxn ang="0">
                  <a:pos x="714" y="886"/>
                </a:cxn>
                <a:cxn ang="0">
                  <a:pos x="862" y="851"/>
                </a:cxn>
                <a:cxn ang="0">
                  <a:pos x="784" y="856"/>
                </a:cxn>
                <a:cxn ang="0">
                  <a:pos x="700" y="835"/>
                </a:cxn>
                <a:cxn ang="0">
                  <a:pos x="621" y="794"/>
                </a:cxn>
                <a:cxn ang="0">
                  <a:pos x="542" y="728"/>
                </a:cxn>
                <a:cxn ang="0">
                  <a:pos x="466" y="649"/>
                </a:cxn>
                <a:cxn ang="0">
                  <a:pos x="397" y="557"/>
                </a:cxn>
                <a:cxn ang="0">
                  <a:pos x="334" y="454"/>
                </a:cxn>
                <a:cxn ang="0">
                  <a:pos x="279" y="339"/>
                </a:cxn>
                <a:cxn ang="0">
                  <a:pos x="238" y="225"/>
                </a:cxn>
                <a:cxn ang="0">
                  <a:pos x="205" y="105"/>
                </a:cxn>
                <a:cxn ang="0">
                  <a:pos x="184" y="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w="9525">
              <a:noFill/>
              <a:round/>
              <a:headEnd/>
              <a:tailEnd/>
            </a:ln>
          </p:spPr>
          <p:txBody>
            <a:bodyPr/>
            <a:lstStyle/>
            <a:p>
              <a:endParaRPr lang="zh-CN" altLang="en-US"/>
            </a:p>
          </p:txBody>
        </p:sp>
        <p:sp>
          <p:nvSpPr>
            <p:cNvPr id="139302" name="Freeform 38"/>
            <p:cNvSpPr>
              <a:spLocks/>
            </p:cNvSpPr>
            <p:nvPr userDrawn="1"/>
          </p:nvSpPr>
          <p:spPr bwMode="ltGray">
            <a:xfrm rot="9832527" flipV="1">
              <a:off x="2158" y="102"/>
              <a:ext cx="681" cy="593"/>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endParaRPr lang="zh-CN" altLang="en-US"/>
            </a:p>
          </p:txBody>
        </p:sp>
        <p:sp>
          <p:nvSpPr>
            <p:cNvPr id="139303" name="Freeform 39"/>
            <p:cNvSpPr>
              <a:spLocks/>
            </p:cNvSpPr>
            <p:nvPr userDrawn="1"/>
          </p:nvSpPr>
          <p:spPr bwMode="ltGray">
            <a:xfrm rot="9832527" flipV="1">
              <a:off x="1997" y="858"/>
              <a:ext cx="330" cy="278"/>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endParaRPr lang="zh-CN" altLang="en-US"/>
            </a:p>
          </p:txBody>
        </p:sp>
        <p:sp>
          <p:nvSpPr>
            <p:cNvPr id="139304" name="Freeform 40"/>
            <p:cNvSpPr>
              <a:spLocks/>
            </p:cNvSpPr>
            <p:nvPr userDrawn="1"/>
          </p:nvSpPr>
          <p:spPr bwMode="ltGray">
            <a:xfrm rot="9832527" flipV="1">
              <a:off x="2224" y="808"/>
              <a:ext cx="123" cy="233"/>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endParaRPr lang="zh-CN" altLang="en-US"/>
            </a:p>
          </p:txBody>
        </p:sp>
        <p:sp>
          <p:nvSpPr>
            <p:cNvPr id="139305" name="Freeform 41"/>
            <p:cNvSpPr>
              <a:spLocks/>
            </p:cNvSpPr>
            <p:nvPr userDrawn="1"/>
          </p:nvSpPr>
          <p:spPr bwMode="ltGray">
            <a:xfrm>
              <a:off x="1603" y="0"/>
              <a:ext cx="124" cy="121"/>
            </a:xfrm>
            <a:custGeom>
              <a:avLst/>
              <a:gdLst/>
              <a:ahLst/>
              <a:cxnLst>
                <a:cxn ang="0">
                  <a:pos x="124" y="0"/>
                </a:cxn>
                <a:cxn ang="0">
                  <a:pos x="113" y="9"/>
                </a:cxn>
                <a:cxn ang="0">
                  <a:pos x="99" y="25"/>
                </a:cxn>
                <a:cxn ang="0">
                  <a:pos x="81" y="41"/>
                </a:cxn>
                <a:cxn ang="0">
                  <a:pos x="63" y="54"/>
                </a:cxn>
                <a:cxn ang="0">
                  <a:pos x="41" y="66"/>
                </a:cxn>
                <a:cxn ang="0">
                  <a:pos x="22" y="74"/>
                </a:cxn>
                <a:cxn ang="0">
                  <a:pos x="0" y="75"/>
                </a:cxn>
                <a:cxn ang="0">
                  <a:pos x="10" y="96"/>
                </a:cxn>
                <a:cxn ang="0">
                  <a:pos x="23" y="113"/>
                </a:cxn>
                <a:cxn ang="0">
                  <a:pos x="41" y="121"/>
                </a:cxn>
                <a:cxn ang="0">
                  <a:pos x="60" y="121"/>
                </a:cxn>
                <a:cxn ang="0">
                  <a:pos x="83" y="111"/>
                </a:cxn>
                <a:cxn ang="0">
                  <a:pos x="101" y="88"/>
                </a:cxn>
                <a:cxn ang="0">
                  <a:pos x="116" y="53"/>
                </a:cxn>
                <a:cxn ang="0">
                  <a:pos x="124" y="0"/>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w="9525">
              <a:noFill/>
              <a:round/>
              <a:headEnd/>
              <a:tailEnd/>
            </a:ln>
          </p:spPr>
          <p:txBody>
            <a:bodyPr/>
            <a:lstStyle/>
            <a:p>
              <a:endParaRPr lang="zh-CN" altLang="en-US"/>
            </a:p>
          </p:txBody>
        </p:sp>
        <p:sp>
          <p:nvSpPr>
            <p:cNvPr id="139306" name="Freeform 42"/>
            <p:cNvSpPr>
              <a:spLocks/>
            </p:cNvSpPr>
            <p:nvPr userDrawn="1"/>
          </p:nvSpPr>
          <p:spPr bwMode="ltGray">
            <a:xfrm rot="9832527" flipV="1">
              <a:off x="2173" y="1238"/>
              <a:ext cx="393" cy="2300"/>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w="9525">
              <a:noFill/>
              <a:round/>
              <a:headEnd/>
              <a:tailEnd/>
            </a:ln>
          </p:spPr>
          <p:txBody>
            <a:bodyPr/>
            <a:lstStyle/>
            <a:p>
              <a:endParaRPr lang="zh-CN" altLang="en-US"/>
            </a:p>
          </p:txBody>
        </p:sp>
        <p:sp>
          <p:nvSpPr>
            <p:cNvPr id="139307" name="Freeform 43"/>
            <p:cNvSpPr>
              <a:spLocks/>
            </p:cNvSpPr>
            <p:nvPr userDrawn="1"/>
          </p:nvSpPr>
          <p:spPr bwMode="ltGray">
            <a:xfrm>
              <a:off x="0" y="1848"/>
              <a:ext cx="36" cy="132"/>
            </a:xfrm>
            <a:custGeom>
              <a:avLst/>
              <a:gdLst/>
              <a:ahLst/>
              <a:cxnLst>
                <a:cxn ang="0">
                  <a:pos x="0" y="0"/>
                </a:cxn>
                <a:cxn ang="0">
                  <a:pos x="36" y="12"/>
                </a:cxn>
                <a:cxn ang="0">
                  <a:pos x="0" y="132"/>
                </a:cxn>
                <a:cxn ang="0">
                  <a:pos x="0" y="0"/>
                </a:cxn>
              </a:cxnLst>
              <a:rect l="0" t="0" r="r" b="b"/>
              <a:pathLst>
                <a:path w="36" h="132">
                  <a:moveTo>
                    <a:pt x="0" y="0"/>
                  </a:moveTo>
                  <a:lnTo>
                    <a:pt x="36" y="12"/>
                  </a:lnTo>
                  <a:lnTo>
                    <a:pt x="0" y="132"/>
                  </a:lnTo>
                  <a:lnTo>
                    <a:pt x="0" y="0"/>
                  </a:lnTo>
                  <a:close/>
                </a:path>
              </a:pathLst>
            </a:custGeom>
            <a:solidFill>
              <a:schemeClr val="folHlink"/>
            </a:solidFill>
            <a:ln w="9525">
              <a:noFill/>
              <a:round/>
              <a:headEnd/>
              <a:tailEnd/>
            </a:ln>
            <a:effectLst/>
          </p:spPr>
          <p:txBody>
            <a:bodyPr/>
            <a:lstStyle/>
            <a:p>
              <a:endParaRPr lang="zh-CN" altLang="en-US"/>
            </a:p>
          </p:txBody>
        </p:sp>
      </p:grpSp>
      <p:sp>
        <p:nvSpPr>
          <p:cNvPr id="139308" name="Rectangle 44"/>
          <p:cNvSpPr>
            <a:spLocks noGrp="1" noChangeArrowheads="1"/>
          </p:cNvSpPr>
          <p:nvPr>
            <p:ph type="dt" sz="half" idx="2"/>
          </p:nvPr>
        </p:nvSpPr>
        <p:spPr>
          <a:xfrm>
            <a:off x="457200" y="6248400"/>
            <a:ext cx="2133600" cy="457200"/>
          </a:xfrm>
        </p:spPr>
        <p:txBody>
          <a:bodyPr/>
          <a:lstStyle>
            <a:lvl1pPr>
              <a:defRPr/>
            </a:lvl1pPr>
          </a:lstStyle>
          <a:p>
            <a:endParaRPr lang="en-US" altLang="zh-CN"/>
          </a:p>
        </p:txBody>
      </p:sp>
      <p:sp>
        <p:nvSpPr>
          <p:cNvPr id="139309" name="Rectangle 45"/>
          <p:cNvSpPr>
            <a:spLocks noGrp="1" noChangeArrowheads="1"/>
          </p:cNvSpPr>
          <p:nvPr>
            <p:ph type="ftr" sz="quarter" idx="3"/>
          </p:nvPr>
        </p:nvSpPr>
        <p:spPr/>
        <p:txBody>
          <a:bodyPr/>
          <a:lstStyle>
            <a:lvl1pPr>
              <a:defRPr/>
            </a:lvl1pPr>
          </a:lstStyle>
          <a:p>
            <a:endParaRPr lang="en-US" altLang="zh-CN"/>
          </a:p>
        </p:txBody>
      </p:sp>
      <p:sp>
        <p:nvSpPr>
          <p:cNvPr id="139310" name="Rectangle 46"/>
          <p:cNvSpPr>
            <a:spLocks noGrp="1" noChangeArrowheads="1"/>
          </p:cNvSpPr>
          <p:nvPr>
            <p:ph type="sldNum" sz="quarter" idx="4"/>
          </p:nvPr>
        </p:nvSpPr>
        <p:spPr/>
        <p:txBody>
          <a:bodyPr/>
          <a:lstStyle>
            <a:lvl1pPr>
              <a:defRPr/>
            </a:lvl1pPr>
          </a:lstStyle>
          <a:p>
            <a:fld id="{24840854-6F1D-4F60-8294-C10BA032ECCD}" type="slidenum">
              <a:rPr lang="en-US" altLang="zh-CN"/>
              <a:pPr/>
              <a:t>‹#›</a:t>
            </a:fld>
            <a:endParaRPr lang="en-US" altLang="zh-CN"/>
          </a:p>
        </p:txBody>
      </p:sp>
      <p:sp>
        <p:nvSpPr>
          <p:cNvPr id="139311" name="Rectangle 47"/>
          <p:cNvSpPr>
            <a:spLocks noGrp="1" noChangeArrowheads="1"/>
          </p:cNvSpPr>
          <p:nvPr>
            <p:ph type="ctrTitle"/>
          </p:nvPr>
        </p:nvSpPr>
        <p:spPr>
          <a:xfrm>
            <a:off x="2455863" y="596900"/>
            <a:ext cx="6192837" cy="3581400"/>
          </a:xfrm>
        </p:spPr>
        <p:txBody>
          <a:bodyPr/>
          <a:lstStyle>
            <a:lvl1pPr>
              <a:defRPr sz="5200" b="1"/>
            </a:lvl1pPr>
          </a:lstStyle>
          <a:p>
            <a:r>
              <a:rPr lang="zh-CN" altLang="en-US"/>
              <a:t>单击此处编辑母版标题样式</a:t>
            </a:r>
          </a:p>
        </p:txBody>
      </p:sp>
      <p:sp>
        <p:nvSpPr>
          <p:cNvPr id="139312" name="Rectangle 48"/>
          <p:cNvSpPr>
            <a:spLocks noGrp="1" noChangeArrowheads="1"/>
          </p:cNvSpPr>
          <p:nvPr>
            <p:ph type="subTitle" idx="1"/>
          </p:nvPr>
        </p:nvSpPr>
        <p:spPr>
          <a:xfrm>
            <a:off x="2489200" y="4279900"/>
            <a:ext cx="6146800" cy="1485900"/>
          </a:xfrm>
        </p:spPr>
        <p:txBody>
          <a:bodyPr/>
          <a:lstStyle>
            <a:lvl1pPr marL="0" indent="0" algn="ctr">
              <a:buFontTx/>
              <a:buNone/>
              <a:defRPr b="1">
                <a:effectLst>
                  <a:outerShdw blurRad="38100" dist="38100" dir="2700000" algn="tl">
                    <a:srgbClr val="C0C0C0"/>
                  </a:outerShdw>
                </a:effectLst>
              </a:defRPr>
            </a:lvl1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C6D63B5-6ADA-4E26-B24F-0200705BC8EA}"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03188"/>
            <a:ext cx="2060575" cy="59531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42913" y="103188"/>
            <a:ext cx="6030912" cy="59531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3E94131-6C63-4850-9E3B-3DC6E3BC1A91}"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B4E5B69-6123-416E-9B74-F67E057220E7}"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876B544-219C-4BEA-BD1C-79D26FA7C0C3}"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9E99811-B587-48F8-B91A-EB7CE0873916}"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2F6CD7C8-481D-4554-9BD6-72D094F70978}"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DD577B4-51CA-4A81-85B4-5929C169709C}"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70F24805-81FD-4A3B-A1CF-C531C66EA632}"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EA1C8F4-C1FB-47B8-8AF1-1C95586893D2}"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4CFB7E7-470B-48B4-8DAB-EAEDF5443488}"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8242" name="Group 2"/>
          <p:cNvGrpSpPr>
            <a:grpSpLocks/>
          </p:cNvGrpSpPr>
          <p:nvPr/>
        </p:nvGrpSpPr>
        <p:grpSpPr bwMode="auto">
          <a:xfrm>
            <a:off x="-7938" y="0"/>
            <a:ext cx="2833688" cy="6856413"/>
            <a:chOff x="-5" y="0"/>
            <a:chExt cx="1785" cy="4319"/>
          </a:xfrm>
        </p:grpSpPr>
        <p:sp>
          <p:nvSpPr>
            <p:cNvPr id="138243" name="Freeform 3"/>
            <p:cNvSpPr>
              <a:spLocks/>
            </p:cNvSpPr>
            <p:nvPr/>
          </p:nvSpPr>
          <p:spPr bwMode="ltGray">
            <a:xfrm>
              <a:off x="-5" y="3262"/>
              <a:ext cx="472" cy="802"/>
            </a:xfrm>
            <a:custGeom>
              <a:avLst/>
              <a:gdLst/>
              <a:ahLst/>
              <a:cxnLst>
                <a:cxn ang="0">
                  <a:pos x="5" y="32"/>
                </a:cxn>
                <a:cxn ang="0">
                  <a:pos x="189" y="26"/>
                </a:cxn>
                <a:cxn ang="0">
                  <a:pos x="309" y="66"/>
                </a:cxn>
                <a:cxn ang="0">
                  <a:pos x="357" y="98"/>
                </a:cxn>
                <a:cxn ang="0">
                  <a:pos x="413" y="162"/>
                </a:cxn>
                <a:cxn ang="0">
                  <a:pos x="437" y="250"/>
                </a:cxn>
                <a:cxn ang="0">
                  <a:pos x="397" y="530"/>
                </a:cxn>
                <a:cxn ang="0">
                  <a:pos x="341" y="634"/>
                </a:cxn>
                <a:cxn ang="0">
                  <a:pos x="173" y="714"/>
                </a:cxn>
                <a:cxn ang="0">
                  <a:pos x="77" y="730"/>
                </a:cxn>
                <a:cxn ang="0">
                  <a:pos x="69" y="802"/>
                </a:cxn>
                <a:cxn ang="0">
                  <a:pos x="7" y="788"/>
                </a:cxn>
                <a:cxn ang="0">
                  <a:pos x="5" y="751"/>
                </a:cxn>
                <a:cxn ang="0">
                  <a:pos x="37" y="722"/>
                </a:cxn>
                <a:cxn ang="0">
                  <a:pos x="5" y="670"/>
                </a:cxn>
                <a:cxn ang="0">
                  <a:pos x="5" y="32"/>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w="9525">
              <a:noFill/>
              <a:round/>
              <a:headEnd/>
              <a:tailEnd/>
            </a:ln>
            <a:effectLst/>
          </p:spPr>
          <p:txBody>
            <a:bodyPr/>
            <a:lstStyle/>
            <a:p>
              <a:endParaRPr lang="zh-CN" altLang="en-US"/>
            </a:p>
          </p:txBody>
        </p:sp>
        <p:grpSp>
          <p:nvGrpSpPr>
            <p:cNvPr id="138244" name="Group 4"/>
            <p:cNvGrpSpPr>
              <a:grpSpLocks/>
            </p:cNvGrpSpPr>
            <p:nvPr/>
          </p:nvGrpSpPr>
          <p:grpSpPr bwMode="auto">
            <a:xfrm rot="14964908" flipH="1">
              <a:off x="104" y="2441"/>
              <a:ext cx="452" cy="444"/>
              <a:chOff x="1727" y="866"/>
              <a:chExt cx="129" cy="157"/>
            </a:xfrm>
          </p:grpSpPr>
          <p:sp>
            <p:nvSpPr>
              <p:cNvPr id="138245" name="Freeform 5"/>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zh-CN" altLang="en-US"/>
              </a:p>
            </p:txBody>
          </p:sp>
          <p:sp>
            <p:nvSpPr>
              <p:cNvPr id="138246" name="Freeform 6"/>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zh-CN" altLang="en-US"/>
              </a:p>
            </p:txBody>
          </p:sp>
          <p:sp>
            <p:nvSpPr>
              <p:cNvPr id="138247" name="Freeform 7"/>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zh-CN" altLang="en-US"/>
              </a:p>
            </p:txBody>
          </p:sp>
        </p:grpSp>
        <p:sp>
          <p:nvSpPr>
            <p:cNvPr id="138248" name="Freeform 8"/>
            <p:cNvSpPr>
              <a:spLocks/>
            </p:cNvSpPr>
            <p:nvPr/>
          </p:nvSpPr>
          <p:spPr bwMode="ltGray">
            <a:xfrm>
              <a:off x="90" y="1736"/>
              <a:ext cx="710" cy="768"/>
            </a:xfrm>
            <a:custGeom>
              <a:avLst/>
              <a:gdLst/>
              <a:ahLst/>
              <a:cxnLst>
                <a:cxn ang="0">
                  <a:pos x="14" y="416"/>
                </a:cxn>
                <a:cxn ang="0">
                  <a:pos x="14" y="272"/>
                </a:cxn>
                <a:cxn ang="0">
                  <a:pos x="102" y="144"/>
                </a:cxn>
                <a:cxn ang="0">
                  <a:pos x="150" y="96"/>
                </a:cxn>
                <a:cxn ang="0">
                  <a:pos x="198" y="64"/>
                </a:cxn>
                <a:cxn ang="0">
                  <a:pos x="350" y="0"/>
                </a:cxn>
                <a:cxn ang="0">
                  <a:pos x="534" y="8"/>
                </a:cxn>
                <a:cxn ang="0">
                  <a:pos x="662" y="96"/>
                </a:cxn>
                <a:cxn ang="0">
                  <a:pos x="710" y="200"/>
                </a:cxn>
                <a:cxn ang="0">
                  <a:pos x="702" y="400"/>
                </a:cxn>
                <a:cxn ang="0">
                  <a:pos x="678" y="448"/>
                </a:cxn>
                <a:cxn ang="0">
                  <a:pos x="550" y="632"/>
                </a:cxn>
                <a:cxn ang="0">
                  <a:pos x="518" y="656"/>
                </a:cxn>
                <a:cxn ang="0">
                  <a:pos x="470" y="664"/>
                </a:cxn>
                <a:cxn ang="0">
                  <a:pos x="518" y="680"/>
                </a:cxn>
                <a:cxn ang="0">
                  <a:pos x="566" y="696"/>
                </a:cxn>
                <a:cxn ang="0">
                  <a:pos x="574" y="720"/>
                </a:cxn>
                <a:cxn ang="0">
                  <a:pos x="526" y="736"/>
                </a:cxn>
                <a:cxn ang="0">
                  <a:pos x="502" y="752"/>
                </a:cxn>
                <a:cxn ang="0">
                  <a:pos x="454" y="768"/>
                </a:cxn>
                <a:cxn ang="0">
                  <a:pos x="438" y="712"/>
                </a:cxn>
                <a:cxn ang="0">
                  <a:pos x="246" y="688"/>
                </a:cxn>
                <a:cxn ang="0">
                  <a:pos x="134" y="648"/>
                </a:cxn>
                <a:cxn ang="0">
                  <a:pos x="110" y="624"/>
                </a:cxn>
                <a:cxn ang="0">
                  <a:pos x="78" y="576"/>
                </a:cxn>
                <a:cxn ang="0">
                  <a:pos x="54" y="464"/>
                </a:cxn>
                <a:cxn ang="0">
                  <a:pos x="30" y="408"/>
                </a:cxn>
                <a:cxn ang="0">
                  <a:pos x="22" y="384"/>
                </a:cxn>
                <a:cxn ang="0">
                  <a:pos x="14" y="416"/>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w="9525">
              <a:noFill/>
              <a:round/>
              <a:headEnd/>
              <a:tailEnd/>
            </a:ln>
            <a:effectLst/>
          </p:spPr>
          <p:txBody>
            <a:bodyPr/>
            <a:lstStyle/>
            <a:p>
              <a:endParaRPr lang="zh-CN" altLang="en-US"/>
            </a:p>
          </p:txBody>
        </p:sp>
        <p:grpSp>
          <p:nvGrpSpPr>
            <p:cNvPr id="138249" name="Group 9"/>
            <p:cNvGrpSpPr>
              <a:grpSpLocks/>
            </p:cNvGrpSpPr>
            <p:nvPr/>
          </p:nvGrpSpPr>
          <p:grpSpPr bwMode="auto">
            <a:xfrm rot="416244">
              <a:off x="9" y="1746"/>
              <a:ext cx="1771" cy="1741"/>
              <a:chOff x="41" y="2787"/>
              <a:chExt cx="902" cy="833"/>
            </a:xfrm>
          </p:grpSpPr>
          <p:sp>
            <p:nvSpPr>
              <p:cNvPr id="138250" name="Freeform 10"/>
              <p:cNvSpPr>
                <a:spLocks/>
              </p:cNvSpPr>
              <p:nvPr userDrawn="1"/>
            </p:nvSpPr>
            <p:spPr bwMode="ltGray">
              <a:xfrm rot="373331" flipH="1">
                <a:off x="125" y="2787"/>
                <a:ext cx="313" cy="303"/>
              </a:xfrm>
              <a:custGeom>
                <a:avLst/>
                <a:gdLst/>
                <a:ahLst/>
                <a:cxnLst>
                  <a:cxn ang="0">
                    <a:pos x="46" y="210"/>
                  </a:cxn>
                  <a:cxn ang="0">
                    <a:pos x="37" y="198"/>
                  </a:cxn>
                  <a:cxn ang="0">
                    <a:pos x="26" y="181"/>
                  </a:cxn>
                  <a:cxn ang="0">
                    <a:pos x="15" y="159"/>
                  </a:cxn>
                  <a:cxn ang="0">
                    <a:pos x="5" y="135"/>
                  </a:cxn>
                  <a:cxn ang="0">
                    <a:pos x="0" y="109"/>
                  </a:cxn>
                  <a:cxn ang="0">
                    <a:pos x="1" y="82"/>
                  </a:cxn>
                  <a:cxn ang="0">
                    <a:pos x="9" y="57"/>
                  </a:cxn>
                  <a:cxn ang="0">
                    <a:pos x="27" y="35"/>
                  </a:cxn>
                  <a:cxn ang="0">
                    <a:pos x="45" y="22"/>
                  </a:cxn>
                  <a:cxn ang="0">
                    <a:pos x="60" y="12"/>
                  </a:cxn>
                  <a:cxn ang="0">
                    <a:pos x="72" y="7"/>
                  </a:cxn>
                  <a:cxn ang="0">
                    <a:pos x="81" y="5"/>
                  </a:cxn>
                  <a:cxn ang="0">
                    <a:pos x="88" y="5"/>
                  </a:cxn>
                  <a:cxn ang="0">
                    <a:pos x="104" y="0"/>
                  </a:cxn>
                  <a:cxn ang="0">
                    <a:pos x="148" y="8"/>
                  </a:cxn>
                  <a:cxn ang="0">
                    <a:pos x="160" y="12"/>
                  </a:cxn>
                  <a:cxn ang="0">
                    <a:pos x="172" y="15"/>
                  </a:cxn>
                  <a:cxn ang="0">
                    <a:pos x="182" y="19"/>
                  </a:cxn>
                  <a:cxn ang="0">
                    <a:pos x="190" y="23"/>
                  </a:cxn>
                  <a:cxn ang="0">
                    <a:pos x="198" y="27"/>
                  </a:cxn>
                  <a:cxn ang="0">
                    <a:pos x="205" y="32"/>
                  </a:cxn>
                  <a:cxn ang="0">
                    <a:pos x="211" y="38"/>
                  </a:cxn>
                  <a:cxn ang="0">
                    <a:pos x="217" y="45"/>
                  </a:cxn>
                  <a:cxn ang="0">
                    <a:pos x="205" y="40"/>
                  </a:cxn>
                  <a:cxn ang="0">
                    <a:pos x="194" y="36"/>
                  </a:cxn>
                  <a:cxn ang="0">
                    <a:pos x="183" y="33"/>
                  </a:cxn>
                  <a:cxn ang="0">
                    <a:pos x="172" y="30"/>
                  </a:cxn>
                  <a:cxn ang="0">
                    <a:pos x="163" y="27"/>
                  </a:cxn>
                  <a:cxn ang="0">
                    <a:pos x="153" y="26"/>
                  </a:cxn>
                  <a:cxn ang="0">
                    <a:pos x="143" y="24"/>
                  </a:cxn>
                  <a:cxn ang="0">
                    <a:pos x="134" y="24"/>
                  </a:cxn>
                  <a:cxn ang="0">
                    <a:pos x="125" y="24"/>
                  </a:cxn>
                  <a:cxn ang="0">
                    <a:pos x="116" y="25"/>
                  </a:cxn>
                  <a:cxn ang="0">
                    <a:pos x="107" y="27"/>
                  </a:cxn>
                  <a:cxn ang="0">
                    <a:pos x="99" y="29"/>
                  </a:cxn>
                  <a:cxn ang="0">
                    <a:pos x="91" y="33"/>
                  </a:cxn>
                  <a:cxn ang="0">
                    <a:pos x="82" y="36"/>
                  </a:cxn>
                  <a:cxn ang="0">
                    <a:pos x="74" y="41"/>
                  </a:cxn>
                  <a:cxn ang="0">
                    <a:pos x="66" y="46"/>
                  </a:cxn>
                  <a:cxn ang="0">
                    <a:pos x="52" y="61"/>
                  </a:cxn>
                  <a:cxn ang="0">
                    <a:pos x="42" y="80"/>
                  </a:cxn>
                  <a:cxn ang="0">
                    <a:pos x="37" y="103"/>
                  </a:cxn>
                  <a:cxn ang="0">
                    <a:pos x="35" y="126"/>
                  </a:cxn>
                  <a:cxn ang="0">
                    <a:pos x="35" y="151"/>
                  </a:cxn>
                  <a:cxn ang="0">
                    <a:pos x="38" y="174"/>
                  </a:cxn>
                  <a:cxn ang="0">
                    <a:pos x="41" y="194"/>
                  </a:cxn>
                  <a:cxn ang="0">
                    <a:pos x="46" y="210"/>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w="9525">
                <a:noFill/>
                <a:round/>
                <a:headEnd/>
                <a:tailEnd/>
              </a:ln>
            </p:spPr>
            <p:txBody>
              <a:bodyPr/>
              <a:lstStyle/>
              <a:p>
                <a:endParaRPr lang="zh-CN" altLang="en-US"/>
              </a:p>
            </p:txBody>
          </p:sp>
          <p:sp>
            <p:nvSpPr>
              <p:cNvPr id="138251" name="Freeform 11"/>
              <p:cNvSpPr>
                <a:spLocks/>
              </p:cNvSpPr>
              <p:nvPr userDrawn="1"/>
            </p:nvSpPr>
            <p:spPr bwMode="ltGray">
              <a:xfrm rot="373331" flipH="1">
                <a:off x="41" y="2843"/>
                <a:ext cx="262" cy="308"/>
              </a:xfrm>
              <a:custGeom>
                <a:avLst/>
                <a:gdLst/>
                <a:ahLst/>
                <a:cxnLst>
                  <a:cxn ang="0">
                    <a:pos x="109" y="0"/>
                  </a:cxn>
                  <a:cxn ang="0">
                    <a:pos x="112" y="2"/>
                  </a:cxn>
                  <a:cxn ang="0">
                    <a:pos x="118" y="8"/>
                  </a:cxn>
                  <a:cxn ang="0">
                    <a:pos x="127" y="18"/>
                  </a:cxn>
                  <a:cxn ang="0">
                    <a:pos x="137" y="33"/>
                  </a:cxn>
                  <a:cxn ang="0">
                    <a:pos x="145" y="52"/>
                  </a:cxn>
                  <a:cxn ang="0">
                    <a:pos x="150" y="76"/>
                  </a:cxn>
                  <a:cxn ang="0">
                    <a:pos x="150" y="105"/>
                  </a:cxn>
                  <a:cxn ang="0">
                    <a:pos x="144" y="139"/>
                  </a:cxn>
                  <a:cxn ang="0">
                    <a:pos x="140" y="149"/>
                  </a:cxn>
                  <a:cxn ang="0">
                    <a:pos x="136" y="157"/>
                  </a:cxn>
                  <a:cxn ang="0">
                    <a:pos x="131" y="165"/>
                  </a:cxn>
                  <a:cxn ang="0">
                    <a:pos x="125" y="173"/>
                  </a:cxn>
                  <a:cxn ang="0">
                    <a:pos x="117" y="180"/>
                  </a:cxn>
                  <a:cxn ang="0">
                    <a:pos x="110" y="185"/>
                  </a:cxn>
                  <a:cxn ang="0">
                    <a:pos x="102" y="191"/>
                  </a:cxn>
                  <a:cxn ang="0">
                    <a:pos x="92" y="195"/>
                  </a:cxn>
                  <a:cxn ang="0">
                    <a:pos x="82" y="197"/>
                  </a:cxn>
                  <a:cxn ang="0">
                    <a:pos x="72" y="200"/>
                  </a:cxn>
                  <a:cxn ang="0">
                    <a:pos x="61" y="201"/>
                  </a:cxn>
                  <a:cxn ang="0">
                    <a:pos x="49" y="201"/>
                  </a:cxn>
                  <a:cxn ang="0">
                    <a:pos x="37" y="200"/>
                  </a:cxn>
                  <a:cxn ang="0">
                    <a:pos x="25" y="197"/>
                  </a:cxn>
                  <a:cxn ang="0">
                    <a:pos x="12" y="193"/>
                  </a:cxn>
                  <a:cxn ang="0">
                    <a:pos x="0" y="188"/>
                  </a:cxn>
                  <a:cxn ang="0">
                    <a:pos x="11" y="195"/>
                  </a:cxn>
                  <a:cxn ang="0">
                    <a:pos x="22" y="200"/>
                  </a:cxn>
                  <a:cxn ang="0">
                    <a:pos x="33" y="205"/>
                  </a:cxn>
                  <a:cxn ang="0">
                    <a:pos x="43" y="208"/>
                  </a:cxn>
                  <a:cxn ang="0">
                    <a:pos x="53" y="211"/>
                  </a:cxn>
                  <a:cxn ang="0">
                    <a:pos x="63" y="212"/>
                  </a:cxn>
                  <a:cxn ang="0">
                    <a:pos x="73" y="213"/>
                  </a:cxn>
                  <a:cxn ang="0">
                    <a:pos x="83" y="213"/>
                  </a:cxn>
                  <a:cxn ang="0">
                    <a:pos x="91" y="212"/>
                  </a:cxn>
                  <a:cxn ang="0">
                    <a:pos x="100" y="210"/>
                  </a:cxn>
                  <a:cxn ang="0">
                    <a:pos x="108" y="208"/>
                  </a:cxn>
                  <a:cxn ang="0">
                    <a:pos x="116" y="206"/>
                  </a:cxn>
                  <a:cxn ang="0">
                    <a:pos x="123" y="203"/>
                  </a:cxn>
                  <a:cxn ang="0">
                    <a:pos x="130" y="199"/>
                  </a:cxn>
                  <a:cxn ang="0">
                    <a:pos x="136" y="195"/>
                  </a:cxn>
                  <a:cxn ang="0">
                    <a:pos x="142" y="191"/>
                  </a:cxn>
                  <a:cxn ang="0">
                    <a:pos x="158" y="176"/>
                  </a:cxn>
                  <a:cxn ang="0">
                    <a:pos x="169" y="161"/>
                  </a:cxn>
                  <a:cxn ang="0">
                    <a:pos x="176" y="144"/>
                  </a:cxn>
                  <a:cxn ang="0">
                    <a:pos x="179" y="128"/>
                  </a:cxn>
                  <a:cxn ang="0">
                    <a:pos x="181" y="111"/>
                  </a:cxn>
                  <a:cxn ang="0">
                    <a:pos x="181" y="95"/>
                  </a:cxn>
                  <a:cxn ang="0">
                    <a:pos x="182" y="79"/>
                  </a:cxn>
                  <a:cxn ang="0">
                    <a:pos x="173" y="46"/>
                  </a:cxn>
                  <a:cxn ang="0">
                    <a:pos x="156" y="21"/>
                  </a:cxn>
                  <a:cxn ang="0">
                    <a:pos x="151" y="18"/>
                  </a:cxn>
                  <a:cxn ang="0">
                    <a:pos x="147" y="15"/>
                  </a:cxn>
                  <a:cxn ang="0">
                    <a:pos x="142" y="13"/>
                  </a:cxn>
                  <a:cxn ang="0">
                    <a:pos x="138" y="11"/>
                  </a:cxn>
                  <a:cxn ang="0">
                    <a:pos x="132" y="9"/>
                  </a:cxn>
                  <a:cxn ang="0">
                    <a:pos x="126" y="6"/>
                  </a:cxn>
                  <a:cxn ang="0">
                    <a:pos x="119" y="3"/>
                  </a:cxn>
                  <a:cxn ang="0">
                    <a:pos x="109" y="0"/>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w="9525">
                <a:noFill/>
                <a:round/>
                <a:headEnd/>
                <a:tailEnd/>
              </a:ln>
            </p:spPr>
            <p:txBody>
              <a:bodyPr/>
              <a:lstStyle/>
              <a:p>
                <a:endParaRPr lang="zh-CN" altLang="en-US"/>
              </a:p>
            </p:txBody>
          </p:sp>
          <p:sp>
            <p:nvSpPr>
              <p:cNvPr id="138252" name="Freeform 12"/>
              <p:cNvSpPr>
                <a:spLocks/>
              </p:cNvSpPr>
              <p:nvPr userDrawn="1"/>
            </p:nvSpPr>
            <p:spPr bwMode="ltGray">
              <a:xfrm rot="373331" flipH="1">
                <a:off x="121" y="2907"/>
                <a:ext cx="93" cy="156"/>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w="9525">
                <a:noFill/>
                <a:round/>
                <a:headEnd/>
                <a:tailEnd/>
              </a:ln>
            </p:spPr>
            <p:txBody>
              <a:bodyPr/>
              <a:lstStyle/>
              <a:p>
                <a:endParaRPr lang="zh-CN" altLang="en-US"/>
              </a:p>
            </p:txBody>
          </p:sp>
          <p:sp>
            <p:nvSpPr>
              <p:cNvPr id="138253" name="Freeform 13"/>
              <p:cNvSpPr>
                <a:spLocks/>
              </p:cNvSpPr>
              <p:nvPr userDrawn="1"/>
            </p:nvSpPr>
            <p:spPr bwMode="ltGray">
              <a:xfrm rot="373331" flipH="1">
                <a:off x="313" y="3110"/>
                <a:ext cx="85" cy="93"/>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w="9525">
                <a:noFill/>
                <a:round/>
                <a:headEnd/>
                <a:tailEnd/>
              </a:ln>
            </p:spPr>
            <p:txBody>
              <a:bodyPr/>
              <a:lstStyle/>
              <a:p>
                <a:endParaRPr lang="zh-CN" altLang="en-US"/>
              </a:p>
            </p:txBody>
          </p:sp>
          <p:sp>
            <p:nvSpPr>
              <p:cNvPr id="138254" name="Freeform 14"/>
              <p:cNvSpPr>
                <a:spLocks/>
              </p:cNvSpPr>
              <p:nvPr userDrawn="1"/>
            </p:nvSpPr>
            <p:spPr bwMode="ltGray">
              <a:xfrm rot="373331" flipH="1">
                <a:off x="289" y="3135"/>
                <a:ext cx="21" cy="55"/>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w="9525">
                <a:noFill/>
                <a:round/>
                <a:headEnd/>
                <a:tailEnd/>
              </a:ln>
            </p:spPr>
            <p:txBody>
              <a:bodyPr/>
              <a:lstStyle/>
              <a:p>
                <a:endParaRPr lang="zh-CN" altLang="en-US"/>
              </a:p>
            </p:txBody>
          </p:sp>
          <p:grpSp>
            <p:nvGrpSpPr>
              <p:cNvPr id="138255" name="Group 15"/>
              <p:cNvGrpSpPr>
                <a:grpSpLocks/>
              </p:cNvGrpSpPr>
              <p:nvPr userDrawn="1"/>
            </p:nvGrpSpPr>
            <p:grpSpPr bwMode="auto">
              <a:xfrm rot="10886446" flipH="1">
                <a:off x="335" y="3251"/>
                <a:ext cx="608" cy="369"/>
                <a:chOff x="-366" y="1704"/>
                <a:chExt cx="608" cy="369"/>
              </a:xfrm>
            </p:grpSpPr>
            <p:sp>
              <p:nvSpPr>
                <p:cNvPr id="138256" name="Freeform 16"/>
                <p:cNvSpPr>
                  <a:spLocks/>
                </p:cNvSpPr>
                <p:nvPr userDrawn="1"/>
              </p:nvSpPr>
              <p:spPr bwMode="ltGray">
                <a:xfrm rot="4200091">
                  <a:off x="-243" y="1807"/>
                  <a:ext cx="143" cy="390"/>
                </a:xfrm>
                <a:custGeom>
                  <a:avLst/>
                  <a:gdLst/>
                  <a:ahLst/>
                  <a:cxnLst>
                    <a:cxn ang="0">
                      <a:pos x="12" y="44"/>
                    </a:cxn>
                    <a:cxn ang="0">
                      <a:pos x="6" y="72"/>
                    </a:cxn>
                    <a:cxn ang="0">
                      <a:pos x="3" y="99"/>
                    </a:cxn>
                    <a:cxn ang="0">
                      <a:pos x="0" y="125"/>
                    </a:cxn>
                    <a:cxn ang="0">
                      <a:pos x="0" y="151"/>
                    </a:cxn>
                    <a:cxn ang="0">
                      <a:pos x="3" y="180"/>
                    </a:cxn>
                    <a:cxn ang="0">
                      <a:pos x="7" y="211"/>
                    </a:cxn>
                    <a:cxn ang="0">
                      <a:pos x="16" y="247"/>
                    </a:cxn>
                    <a:cxn ang="0">
                      <a:pos x="29" y="287"/>
                    </a:cxn>
                    <a:cxn ang="0">
                      <a:pos x="43" y="325"/>
                    </a:cxn>
                    <a:cxn ang="0">
                      <a:pos x="61" y="364"/>
                    </a:cxn>
                    <a:cxn ang="0">
                      <a:pos x="83" y="406"/>
                    </a:cxn>
                    <a:cxn ang="0">
                      <a:pos x="106" y="446"/>
                    </a:cxn>
                    <a:cxn ang="0">
                      <a:pos x="132" y="483"/>
                    </a:cxn>
                    <a:cxn ang="0">
                      <a:pos x="157" y="516"/>
                    </a:cxn>
                    <a:cxn ang="0">
                      <a:pos x="182" y="544"/>
                    </a:cxn>
                    <a:cxn ang="0">
                      <a:pos x="207" y="564"/>
                    </a:cxn>
                    <a:cxn ang="0">
                      <a:pos x="160" y="501"/>
                    </a:cxn>
                    <a:cxn ang="0">
                      <a:pos x="127" y="448"/>
                    </a:cxn>
                    <a:cxn ang="0">
                      <a:pos x="103" y="405"/>
                    </a:cxn>
                    <a:cxn ang="0">
                      <a:pos x="87" y="368"/>
                    </a:cxn>
                    <a:cxn ang="0">
                      <a:pos x="75" y="337"/>
                    </a:cxn>
                    <a:cxn ang="0">
                      <a:pos x="68" y="309"/>
                    </a:cxn>
                    <a:cxn ang="0">
                      <a:pos x="63" y="285"/>
                    </a:cxn>
                    <a:cxn ang="0">
                      <a:pos x="56" y="261"/>
                    </a:cxn>
                    <a:cxn ang="0">
                      <a:pos x="44" y="205"/>
                    </a:cxn>
                    <a:cxn ang="0">
                      <a:pos x="41" y="140"/>
                    </a:cxn>
                    <a:cxn ang="0">
                      <a:pos x="43" y="68"/>
                    </a:cxn>
                    <a:cxn ang="0">
                      <a:pos x="50" y="0"/>
                    </a:cxn>
                    <a:cxn ang="0">
                      <a:pos x="12" y="44"/>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w="9525">
                  <a:noFill/>
                  <a:round/>
                  <a:headEnd/>
                  <a:tailEnd/>
                </a:ln>
              </p:spPr>
              <p:txBody>
                <a:bodyPr/>
                <a:lstStyle/>
                <a:p>
                  <a:endParaRPr lang="zh-CN" altLang="en-US"/>
                </a:p>
              </p:txBody>
            </p:sp>
            <p:sp>
              <p:nvSpPr>
                <p:cNvPr id="138257" name="Freeform 17"/>
                <p:cNvSpPr>
                  <a:spLocks/>
                </p:cNvSpPr>
                <p:nvPr userDrawn="1"/>
              </p:nvSpPr>
              <p:spPr bwMode="ltGray">
                <a:xfrm rot="4200091">
                  <a:off x="124" y="1761"/>
                  <a:ext cx="33" cy="160"/>
                </a:xfrm>
                <a:custGeom>
                  <a:avLst/>
                  <a:gdLst/>
                  <a:ahLst/>
                  <a:cxnLst>
                    <a:cxn ang="0">
                      <a:pos x="0" y="19"/>
                    </a:cxn>
                    <a:cxn ang="0">
                      <a:pos x="14" y="55"/>
                    </a:cxn>
                    <a:cxn ang="0">
                      <a:pos x="22" y="101"/>
                    </a:cxn>
                    <a:cxn ang="0">
                      <a:pos x="24" y="159"/>
                    </a:cxn>
                    <a:cxn ang="0">
                      <a:pos x="19" y="232"/>
                    </a:cxn>
                    <a:cxn ang="0">
                      <a:pos x="45" y="217"/>
                    </a:cxn>
                    <a:cxn ang="0">
                      <a:pos x="47" y="178"/>
                    </a:cxn>
                    <a:cxn ang="0">
                      <a:pos x="47" y="140"/>
                    </a:cxn>
                    <a:cxn ang="0">
                      <a:pos x="45" y="103"/>
                    </a:cxn>
                    <a:cxn ang="0">
                      <a:pos x="41" y="71"/>
                    </a:cxn>
                    <a:cxn ang="0">
                      <a:pos x="36" y="52"/>
                    </a:cxn>
                    <a:cxn ang="0">
                      <a:pos x="29" y="34"/>
                    </a:cxn>
                    <a:cxn ang="0">
                      <a:pos x="22" y="17"/>
                    </a:cxn>
                    <a:cxn ang="0">
                      <a:pos x="13" y="0"/>
                    </a:cxn>
                    <a:cxn ang="0">
                      <a:pos x="0" y="1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w="9525">
                  <a:noFill/>
                  <a:round/>
                  <a:headEnd/>
                  <a:tailEnd/>
                </a:ln>
              </p:spPr>
              <p:txBody>
                <a:bodyPr/>
                <a:lstStyle/>
                <a:p>
                  <a:endParaRPr lang="zh-CN" altLang="en-US"/>
                </a:p>
              </p:txBody>
            </p:sp>
            <p:sp>
              <p:nvSpPr>
                <p:cNvPr id="138258" name="Freeform 18"/>
                <p:cNvSpPr>
                  <a:spLocks/>
                </p:cNvSpPr>
                <p:nvPr userDrawn="1"/>
              </p:nvSpPr>
              <p:spPr bwMode="ltGray">
                <a:xfrm rot="4200091">
                  <a:off x="199" y="1720"/>
                  <a:ext cx="60" cy="27"/>
                </a:xfrm>
                <a:custGeom>
                  <a:avLst/>
                  <a:gdLst/>
                  <a:ahLst/>
                  <a:cxnLst>
                    <a:cxn ang="0">
                      <a:pos x="87" y="22"/>
                    </a:cxn>
                    <a:cxn ang="0">
                      <a:pos x="77" y="17"/>
                    </a:cxn>
                    <a:cxn ang="0">
                      <a:pos x="68" y="12"/>
                    </a:cxn>
                    <a:cxn ang="0">
                      <a:pos x="58" y="7"/>
                    </a:cxn>
                    <a:cxn ang="0">
                      <a:pos x="47" y="5"/>
                    </a:cxn>
                    <a:cxn ang="0">
                      <a:pos x="37" y="3"/>
                    </a:cxn>
                    <a:cxn ang="0">
                      <a:pos x="26" y="2"/>
                    </a:cxn>
                    <a:cxn ang="0">
                      <a:pos x="13" y="0"/>
                    </a:cxn>
                    <a:cxn ang="0">
                      <a:pos x="0" y="2"/>
                    </a:cxn>
                    <a:cxn ang="0">
                      <a:pos x="6" y="6"/>
                    </a:cxn>
                    <a:cxn ang="0">
                      <a:pos x="14" y="10"/>
                    </a:cxn>
                    <a:cxn ang="0">
                      <a:pos x="22" y="14"/>
                    </a:cxn>
                    <a:cxn ang="0">
                      <a:pos x="33" y="18"/>
                    </a:cxn>
                    <a:cxn ang="0">
                      <a:pos x="42" y="22"/>
                    </a:cxn>
                    <a:cxn ang="0">
                      <a:pos x="52" y="27"/>
                    </a:cxn>
                    <a:cxn ang="0">
                      <a:pos x="64" y="33"/>
                    </a:cxn>
                    <a:cxn ang="0">
                      <a:pos x="74" y="40"/>
                    </a:cxn>
                    <a:cxn ang="0">
                      <a:pos x="87" y="22"/>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w="9525">
                  <a:noFill/>
                  <a:round/>
                  <a:headEnd/>
                  <a:tailEnd/>
                </a:ln>
              </p:spPr>
              <p:txBody>
                <a:bodyPr/>
                <a:lstStyle/>
                <a:p>
                  <a:endParaRPr lang="zh-CN" altLang="en-US"/>
                </a:p>
              </p:txBody>
            </p:sp>
          </p:grpSp>
        </p:grpSp>
        <p:grpSp>
          <p:nvGrpSpPr>
            <p:cNvPr id="138259" name="Group 19"/>
            <p:cNvGrpSpPr>
              <a:grpSpLocks/>
            </p:cNvGrpSpPr>
            <p:nvPr/>
          </p:nvGrpSpPr>
          <p:grpSpPr bwMode="auto">
            <a:xfrm rot="-15351438">
              <a:off x="343" y="3854"/>
              <a:ext cx="392" cy="424"/>
              <a:chOff x="1727" y="866"/>
              <a:chExt cx="129" cy="157"/>
            </a:xfrm>
          </p:grpSpPr>
          <p:sp>
            <p:nvSpPr>
              <p:cNvPr id="138260" name="Freeform 20"/>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zh-CN" altLang="en-US"/>
              </a:p>
            </p:txBody>
          </p:sp>
          <p:sp>
            <p:nvSpPr>
              <p:cNvPr id="138261" name="Freeform 21"/>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zh-CN" altLang="en-US"/>
              </a:p>
            </p:txBody>
          </p:sp>
          <p:sp>
            <p:nvSpPr>
              <p:cNvPr id="138262" name="Freeform 2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zh-CN" altLang="en-US"/>
              </a:p>
            </p:txBody>
          </p:sp>
        </p:grpSp>
        <p:grpSp>
          <p:nvGrpSpPr>
            <p:cNvPr id="138263" name="Group 23"/>
            <p:cNvGrpSpPr>
              <a:grpSpLocks/>
            </p:cNvGrpSpPr>
            <p:nvPr/>
          </p:nvGrpSpPr>
          <p:grpSpPr bwMode="auto">
            <a:xfrm rot="5003157">
              <a:off x="249" y="1102"/>
              <a:ext cx="412" cy="500"/>
              <a:chOff x="1727" y="866"/>
              <a:chExt cx="129" cy="157"/>
            </a:xfrm>
          </p:grpSpPr>
          <p:sp>
            <p:nvSpPr>
              <p:cNvPr id="138264" name="Freeform 2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zh-CN" altLang="en-US"/>
              </a:p>
            </p:txBody>
          </p:sp>
          <p:sp>
            <p:nvSpPr>
              <p:cNvPr id="138265" name="Freeform 2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zh-CN" altLang="en-US"/>
              </a:p>
            </p:txBody>
          </p:sp>
          <p:sp>
            <p:nvSpPr>
              <p:cNvPr id="138266" name="Freeform 2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zh-CN" altLang="en-US"/>
              </a:p>
            </p:txBody>
          </p:sp>
        </p:grpSp>
        <p:grpSp>
          <p:nvGrpSpPr>
            <p:cNvPr id="138267" name="Group 27"/>
            <p:cNvGrpSpPr>
              <a:grpSpLocks/>
            </p:cNvGrpSpPr>
            <p:nvPr/>
          </p:nvGrpSpPr>
          <p:grpSpPr bwMode="auto">
            <a:xfrm>
              <a:off x="815" y="0"/>
              <a:ext cx="345" cy="367"/>
              <a:chOff x="1727" y="866"/>
              <a:chExt cx="129" cy="157"/>
            </a:xfrm>
          </p:grpSpPr>
          <p:sp>
            <p:nvSpPr>
              <p:cNvPr id="138268" name="Freeform 2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endParaRPr lang="zh-CN" altLang="en-US"/>
              </a:p>
            </p:txBody>
          </p:sp>
          <p:sp>
            <p:nvSpPr>
              <p:cNvPr id="138269" name="Freeform 2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endParaRPr lang="zh-CN" altLang="en-US"/>
              </a:p>
            </p:txBody>
          </p:sp>
          <p:sp>
            <p:nvSpPr>
              <p:cNvPr id="138270" name="Freeform 3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endParaRPr lang="zh-CN" altLang="en-US"/>
              </a:p>
            </p:txBody>
          </p:sp>
        </p:grpSp>
        <p:sp>
          <p:nvSpPr>
            <p:cNvPr id="138271" name="Freeform 31"/>
            <p:cNvSpPr>
              <a:spLocks/>
            </p:cNvSpPr>
            <p:nvPr/>
          </p:nvSpPr>
          <p:spPr bwMode="ltGray">
            <a:xfrm>
              <a:off x="87" y="94"/>
              <a:ext cx="699" cy="756"/>
            </a:xfrm>
            <a:custGeom>
              <a:avLst/>
              <a:gdLst/>
              <a:ahLst/>
              <a:cxnLst>
                <a:cxn ang="0">
                  <a:pos x="1" y="392"/>
                </a:cxn>
                <a:cxn ang="0">
                  <a:pos x="3" y="252"/>
                </a:cxn>
                <a:cxn ang="0">
                  <a:pos x="21" y="210"/>
                </a:cxn>
                <a:cxn ang="0">
                  <a:pos x="29" y="182"/>
                </a:cxn>
                <a:cxn ang="0">
                  <a:pos x="39" y="154"/>
                </a:cxn>
                <a:cxn ang="0">
                  <a:pos x="51" y="138"/>
                </a:cxn>
                <a:cxn ang="0">
                  <a:pos x="111" y="74"/>
                </a:cxn>
                <a:cxn ang="0">
                  <a:pos x="169" y="30"/>
                </a:cxn>
                <a:cxn ang="0">
                  <a:pos x="225" y="10"/>
                </a:cxn>
                <a:cxn ang="0">
                  <a:pos x="249" y="4"/>
                </a:cxn>
                <a:cxn ang="0">
                  <a:pos x="265" y="0"/>
                </a:cxn>
                <a:cxn ang="0">
                  <a:pos x="357" y="2"/>
                </a:cxn>
                <a:cxn ang="0">
                  <a:pos x="385" y="6"/>
                </a:cxn>
                <a:cxn ang="0">
                  <a:pos x="489" y="40"/>
                </a:cxn>
                <a:cxn ang="0">
                  <a:pos x="619" y="128"/>
                </a:cxn>
                <a:cxn ang="0">
                  <a:pos x="653" y="178"/>
                </a:cxn>
                <a:cxn ang="0">
                  <a:pos x="693" y="322"/>
                </a:cxn>
                <a:cxn ang="0">
                  <a:pos x="687" y="434"/>
                </a:cxn>
                <a:cxn ang="0">
                  <a:pos x="665" y="538"/>
                </a:cxn>
                <a:cxn ang="0">
                  <a:pos x="639" y="564"/>
                </a:cxn>
                <a:cxn ang="0">
                  <a:pos x="631" y="580"/>
                </a:cxn>
                <a:cxn ang="0">
                  <a:pos x="607" y="588"/>
                </a:cxn>
                <a:cxn ang="0">
                  <a:pos x="473" y="664"/>
                </a:cxn>
                <a:cxn ang="0">
                  <a:pos x="449" y="678"/>
                </a:cxn>
                <a:cxn ang="0">
                  <a:pos x="405" y="684"/>
                </a:cxn>
                <a:cxn ang="0">
                  <a:pos x="375" y="690"/>
                </a:cxn>
                <a:cxn ang="0">
                  <a:pos x="267" y="684"/>
                </a:cxn>
                <a:cxn ang="0">
                  <a:pos x="259" y="722"/>
                </a:cxn>
                <a:cxn ang="0">
                  <a:pos x="241" y="756"/>
                </a:cxn>
                <a:cxn ang="0">
                  <a:pos x="185" y="728"/>
                </a:cxn>
                <a:cxn ang="0">
                  <a:pos x="163" y="720"/>
                </a:cxn>
                <a:cxn ang="0">
                  <a:pos x="151" y="716"/>
                </a:cxn>
                <a:cxn ang="0">
                  <a:pos x="195" y="674"/>
                </a:cxn>
                <a:cxn ang="0">
                  <a:pos x="211" y="644"/>
                </a:cxn>
                <a:cxn ang="0">
                  <a:pos x="209" y="626"/>
                </a:cxn>
                <a:cxn ang="0">
                  <a:pos x="195" y="620"/>
                </a:cxn>
                <a:cxn ang="0">
                  <a:pos x="165" y="596"/>
                </a:cxn>
                <a:cxn ang="0">
                  <a:pos x="99" y="534"/>
                </a:cxn>
                <a:cxn ang="0">
                  <a:pos x="61" y="506"/>
                </a:cxn>
                <a:cxn ang="0">
                  <a:pos x="23" y="470"/>
                </a:cxn>
                <a:cxn ang="0">
                  <a:pos x="7" y="434"/>
                </a:cxn>
                <a:cxn ang="0">
                  <a:pos x="5" y="396"/>
                </a:cxn>
                <a:cxn ang="0">
                  <a:pos x="1" y="392"/>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w="9525">
              <a:noFill/>
              <a:round/>
              <a:headEnd/>
              <a:tailEnd/>
            </a:ln>
            <a:effectLst/>
          </p:spPr>
          <p:txBody>
            <a:bodyPr/>
            <a:lstStyle/>
            <a:p>
              <a:endParaRPr lang="zh-CN" altLang="en-US"/>
            </a:p>
          </p:txBody>
        </p:sp>
        <p:sp>
          <p:nvSpPr>
            <p:cNvPr id="138272" name="Freeform 32"/>
            <p:cNvSpPr>
              <a:spLocks/>
            </p:cNvSpPr>
            <p:nvPr/>
          </p:nvSpPr>
          <p:spPr bwMode="ltGray">
            <a:xfrm rot="828663">
              <a:off x="242" y="3404"/>
              <a:ext cx="132" cy="16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w="9525">
              <a:noFill/>
              <a:round/>
              <a:headEnd/>
              <a:tailEnd/>
            </a:ln>
          </p:spPr>
          <p:txBody>
            <a:bodyPr/>
            <a:lstStyle/>
            <a:p>
              <a:endParaRPr lang="zh-CN" altLang="en-US"/>
            </a:p>
          </p:txBody>
        </p:sp>
        <p:sp>
          <p:nvSpPr>
            <p:cNvPr id="138273" name="Freeform 33"/>
            <p:cNvSpPr>
              <a:spLocks/>
            </p:cNvSpPr>
            <p:nvPr/>
          </p:nvSpPr>
          <p:spPr bwMode="ltGray">
            <a:xfrm rot="828663">
              <a:off x="266" y="3592"/>
              <a:ext cx="66" cy="43"/>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w="9525">
              <a:noFill/>
              <a:round/>
              <a:headEnd/>
              <a:tailEnd/>
            </a:ln>
          </p:spPr>
          <p:txBody>
            <a:bodyPr/>
            <a:lstStyle/>
            <a:p>
              <a:endParaRPr lang="zh-CN" altLang="en-US"/>
            </a:p>
          </p:txBody>
        </p:sp>
        <p:sp>
          <p:nvSpPr>
            <p:cNvPr id="138274" name="Freeform 34"/>
            <p:cNvSpPr>
              <a:spLocks/>
            </p:cNvSpPr>
            <p:nvPr/>
          </p:nvSpPr>
          <p:spPr bwMode="ltGray">
            <a:xfrm>
              <a:off x="11" y="4110"/>
              <a:ext cx="118" cy="209"/>
            </a:xfrm>
            <a:custGeom>
              <a:avLst/>
              <a:gdLst/>
              <a:ahLst/>
              <a:cxnLst>
                <a:cxn ang="0">
                  <a:pos x="0" y="0"/>
                </a:cxn>
                <a:cxn ang="0">
                  <a:pos x="6" y="8"/>
                </a:cxn>
                <a:cxn ang="0">
                  <a:pos x="15" y="19"/>
                </a:cxn>
                <a:cxn ang="0">
                  <a:pos x="26" y="33"/>
                </a:cxn>
                <a:cxn ang="0">
                  <a:pos x="38" y="51"/>
                </a:cxn>
                <a:cxn ang="0">
                  <a:pos x="54" y="72"/>
                </a:cxn>
                <a:cxn ang="0">
                  <a:pos x="67" y="94"/>
                </a:cxn>
                <a:cxn ang="0">
                  <a:pos x="79" y="119"/>
                </a:cxn>
                <a:cxn ang="0">
                  <a:pos x="87" y="146"/>
                </a:cxn>
                <a:cxn ang="0">
                  <a:pos x="94" y="175"/>
                </a:cxn>
                <a:cxn ang="0">
                  <a:pos x="91" y="209"/>
                </a:cxn>
                <a:cxn ang="0">
                  <a:pos x="118" y="209"/>
                </a:cxn>
                <a:cxn ang="0">
                  <a:pos x="117" y="177"/>
                </a:cxn>
                <a:cxn ang="0">
                  <a:pos x="104" y="119"/>
                </a:cxn>
                <a:cxn ang="0">
                  <a:pos x="82" y="69"/>
                </a:cxn>
                <a:cxn ang="0">
                  <a:pos x="47" y="27"/>
                </a:cxn>
                <a:cxn ang="0">
                  <a:pos x="0" y="0"/>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w="9525">
              <a:noFill/>
              <a:round/>
              <a:headEnd/>
              <a:tailEnd/>
            </a:ln>
          </p:spPr>
          <p:txBody>
            <a:bodyPr/>
            <a:lstStyle/>
            <a:p>
              <a:endParaRPr lang="zh-CN" altLang="en-US"/>
            </a:p>
          </p:txBody>
        </p:sp>
        <p:sp>
          <p:nvSpPr>
            <p:cNvPr id="138275" name="Freeform 35"/>
            <p:cNvSpPr>
              <a:spLocks/>
            </p:cNvSpPr>
            <p:nvPr/>
          </p:nvSpPr>
          <p:spPr bwMode="ltGray">
            <a:xfrm>
              <a:off x="0" y="3968"/>
              <a:ext cx="130" cy="128"/>
            </a:xfrm>
            <a:custGeom>
              <a:avLst/>
              <a:gdLst/>
              <a:ahLst/>
              <a:cxnLst>
                <a:cxn ang="0">
                  <a:pos x="103" y="0"/>
                </a:cxn>
                <a:cxn ang="0">
                  <a:pos x="130" y="128"/>
                </a:cxn>
                <a:cxn ang="0">
                  <a:pos x="125" y="126"/>
                </a:cxn>
                <a:cxn ang="0">
                  <a:pos x="111" y="121"/>
                </a:cxn>
                <a:cxn ang="0">
                  <a:pos x="92" y="111"/>
                </a:cxn>
                <a:cxn ang="0">
                  <a:pos x="68" y="103"/>
                </a:cxn>
                <a:cxn ang="0">
                  <a:pos x="41" y="94"/>
                </a:cxn>
                <a:cxn ang="0">
                  <a:pos x="19" y="90"/>
                </a:cxn>
                <a:cxn ang="0">
                  <a:pos x="0" y="93"/>
                </a:cxn>
                <a:cxn ang="0">
                  <a:pos x="0" y="72"/>
                </a:cxn>
                <a:cxn ang="0">
                  <a:pos x="12" y="70"/>
                </a:cxn>
                <a:cxn ang="0">
                  <a:pos x="24" y="66"/>
                </a:cxn>
                <a:cxn ang="0">
                  <a:pos x="38" y="66"/>
                </a:cxn>
                <a:cxn ang="0">
                  <a:pos x="51" y="67"/>
                </a:cxn>
                <a:cxn ang="0">
                  <a:pos x="65" y="70"/>
                </a:cxn>
                <a:cxn ang="0">
                  <a:pos x="78" y="78"/>
                </a:cxn>
                <a:cxn ang="0">
                  <a:pos x="81" y="74"/>
                </a:cxn>
                <a:cxn ang="0">
                  <a:pos x="81" y="58"/>
                </a:cxn>
                <a:cxn ang="0">
                  <a:pos x="82" y="37"/>
                </a:cxn>
                <a:cxn ang="0">
                  <a:pos x="82" y="29"/>
                </a:cxn>
                <a:cxn ang="0">
                  <a:pos x="80" y="29"/>
                </a:cxn>
                <a:cxn ang="0">
                  <a:pos x="77" y="27"/>
                </a:cxn>
                <a:cxn ang="0">
                  <a:pos x="76" y="22"/>
                </a:cxn>
                <a:cxn ang="0">
                  <a:pos x="75" y="19"/>
                </a:cxn>
                <a:cxn ang="0">
                  <a:pos x="76" y="15"/>
                </a:cxn>
                <a:cxn ang="0">
                  <a:pos x="79" y="10"/>
                </a:cxn>
                <a:cxn ang="0">
                  <a:pos x="89" y="6"/>
                </a:cxn>
                <a:cxn ang="0">
                  <a:pos x="103" y="0"/>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w="9525">
              <a:noFill/>
              <a:round/>
              <a:headEnd/>
              <a:tailEnd/>
            </a:ln>
          </p:spPr>
          <p:txBody>
            <a:bodyPr/>
            <a:lstStyle/>
            <a:p>
              <a:endParaRPr lang="zh-CN" altLang="en-US"/>
            </a:p>
          </p:txBody>
        </p:sp>
        <p:sp>
          <p:nvSpPr>
            <p:cNvPr id="138276" name="Freeform 36"/>
            <p:cNvSpPr>
              <a:spLocks/>
            </p:cNvSpPr>
            <p:nvPr/>
          </p:nvSpPr>
          <p:spPr bwMode="ltGray">
            <a:xfrm>
              <a:off x="0" y="3949"/>
              <a:ext cx="47" cy="86"/>
            </a:xfrm>
            <a:custGeom>
              <a:avLst/>
              <a:gdLst/>
              <a:ahLst/>
              <a:cxnLst>
                <a:cxn ang="0">
                  <a:pos x="37" y="0"/>
                </a:cxn>
                <a:cxn ang="0">
                  <a:pos x="15" y="37"/>
                </a:cxn>
                <a:cxn ang="0">
                  <a:pos x="0" y="59"/>
                </a:cxn>
                <a:cxn ang="0">
                  <a:pos x="0" y="86"/>
                </a:cxn>
                <a:cxn ang="0">
                  <a:pos x="8" y="82"/>
                </a:cxn>
                <a:cxn ang="0">
                  <a:pos x="20" y="73"/>
                </a:cxn>
                <a:cxn ang="0">
                  <a:pos x="33" y="63"/>
                </a:cxn>
                <a:cxn ang="0">
                  <a:pos x="42" y="51"/>
                </a:cxn>
                <a:cxn ang="0">
                  <a:pos x="47" y="36"/>
                </a:cxn>
                <a:cxn ang="0">
                  <a:pos x="46" y="19"/>
                </a:cxn>
                <a:cxn ang="0">
                  <a:pos x="37" y="0"/>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w="9525">
              <a:noFill/>
              <a:round/>
              <a:headEnd/>
              <a:tailEnd/>
            </a:ln>
          </p:spPr>
          <p:txBody>
            <a:bodyPr/>
            <a:lstStyle/>
            <a:p>
              <a:endParaRPr lang="zh-CN" altLang="en-US"/>
            </a:p>
          </p:txBody>
        </p:sp>
        <p:sp>
          <p:nvSpPr>
            <p:cNvPr id="138277" name="Freeform 37"/>
            <p:cNvSpPr>
              <a:spLocks/>
            </p:cNvSpPr>
            <p:nvPr/>
          </p:nvSpPr>
          <p:spPr bwMode="ltGray">
            <a:xfrm>
              <a:off x="0" y="3239"/>
              <a:ext cx="497" cy="740"/>
            </a:xfrm>
            <a:custGeom>
              <a:avLst/>
              <a:gdLst/>
              <a:ahLst/>
              <a:cxnLst>
                <a:cxn ang="0">
                  <a:pos x="0" y="13"/>
                </a:cxn>
                <a:cxn ang="0">
                  <a:pos x="41" y="4"/>
                </a:cxn>
                <a:cxn ang="0">
                  <a:pos x="101" y="0"/>
                </a:cxn>
                <a:cxn ang="0">
                  <a:pos x="170" y="4"/>
                </a:cxn>
                <a:cxn ang="0">
                  <a:pos x="248" y="21"/>
                </a:cxn>
                <a:cxn ang="0">
                  <a:pos x="323" y="50"/>
                </a:cxn>
                <a:cxn ang="0">
                  <a:pos x="382" y="90"/>
                </a:cxn>
                <a:cxn ang="0">
                  <a:pos x="428" y="141"/>
                </a:cxn>
                <a:cxn ang="0">
                  <a:pos x="463" y="199"/>
                </a:cxn>
                <a:cxn ang="0">
                  <a:pos x="485" y="262"/>
                </a:cxn>
                <a:cxn ang="0">
                  <a:pos x="496" y="327"/>
                </a:cxn>
                <a:cxn ang="0">
                  <a:pos x="497" y="396"/>
                </a:cxn>
                <a:cxn ang="0">
                  <a:pos x="487" y="462"/>
                </a:cxn>
                <a:cxn ang="0">
                  <a:pos x="470" y="527"/>
                </a:cxn>
                <a:cxn ang="0">
                  <a:pos x="443" y="586"/>
                </a:cxn>
                <a:cxn ang="0">
                  <a:pos x="406" y="639"/>
                </a:cxn>
                <a:cxn ang="0">
                  <a:pos x="364" y="683"/>
                </a:cxn>
                <a:cxn ang="0">
                  <a:pos x="315" y="715"/>
                </a:cxn>
                <a:cxn ang="0">
                  <a:pos x="259" y="736"/>
                </a:cxn>
                <a:cxn ang="0">
                  <a:pos x="198" y="740"/>
                </a:cxn>
                <a:cxn ang="0">
                  <a:pos x="131" y="727"/>
                </a:cxn>
                <a:cxn ang="0">
                  <a:pos x="167" y="728"/>
                </a:cxn>
                <a:cxn ang="0">
                  <a:pos x="204" y="718"/>
                </a:cxn>
                <a:cxn ang="0">
                  <a:pos x="238" y="700"/>
                </a:cxn>
                <a:cxn ang="0">
                  <a:pos x="272" y="670"/>
                </a:cxn>
                <a:cxn ang="0">
                  <a:pos x="304" y="635"/>
                </a:cxn>
                <a:cxn ang="0">
                  <a:pos x="333" y="594"/>
                </a:cxn>
                <a:cxn ang="0">
                  <a:pos x="358" y="549"/>
                </a:cxn>
                <a:cxn ang="0">
                  <a:pos x="381" y="500"/>
                </a:cxn>
                <a:cxn ang="0">
                  <a:pos x="396" y="449"/>
                </a:cxn>
                <a:cxn ang="0">
                  <a:pos x="408" y="397"/>
                </a:cxn>
                <a:cxn ang="0">
                  <a:pos x="414" y="346"/>
                </a:cxn>
                <a:cxn ang="0">
                  <a:pos x="412" y="296"/>
                </a:cxn>
                <a:cxn ang="0">
                  <a:pos x="402" y="251"/>
                </a:cxn>
                <a:cxn ang="0">
                  <a:pos x="384" y="208"/>
                </a:cxn>
                <a:cxn ang="0">
                  <a:pos x="357" y="172"/>
                </a:cxn>
                <a:cxn ang="0">
                  <a:pos x="320" y="142"/>
                </a:cxn>
                <a:cxn ang="0">
                  <a:pos x="260" y="107"/>
                </a:cxn>
                <a:cxn ang="0">
                  <a:pos x="203" y="82"/>
                </a:cxn>
                <a:cxn ang="0">
                  <a:pos x="154" y="65"/>
                </a:cxn>
                <a:cxn ang="0">
                  <a:pos x="108" y="56"/>
                </a:cxn>
                <a:cxn ang="0">
                  <a:pos x="68" y="55"/>
                </a:cxn>
                <a:cxn ang="0">
                  <a:pos x="32" y="61"/>
                </a:cxn>
                <a:cxn ang="0">
                  <a:pos x="0" y="70"/>
                </a:cxn>
                <a:cxn ang="0">
                  <a:pos x="0" y="13"/>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w="9525">
              <a:noFill/>
              <a:round/>
              <a:headEnd/>
              <a:tailEnd/>
            </a:ln>
          </p:spPr>
          <p:txBody>
            <a:bodyPr/>
            <a:lstStyle/>
            <a:p>
              <a:endParaRPr lang="zh-CN" altLang="en-US"/>
            </a:p>
          </p:txBody>
        </p:sp>
        <p:sp>
          <p:nvSpPr>
            <p:cNvPr id="138278" name="Freeform 38"/>
            <p:cNvSpPr>
              <a:spLocks/>
            </p:cNvSpPr>
            <p:nvPr/>
          </p:nvSpPr>
          <p:spPr bwMode="ltGray">
            <a:xfrm rot="1584153">
              <a:off x="20" y="410"/>
              <a:ext cx="344" cy="245"/>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endParaRPr lang="zh-CN" altLang="en-US"/>
            </a:p>
          </p:txBody>
        </p:sp>
        <p:sp>
          <p:nvSpPr>
            <p:cNvPr id="138279" name="Freeform 39"/>
            <p:cNvSpPr>
              <a:spLocks/>
            </p:cNvSpPr>
            <p:nvPr/>
          </p:nvSpPr>
          <p:spPr bwMode="ltGray">
            <a:xfrm rot="1584153">
              <a:off x="242" y="756"/>
              <a:ext cx="167" cy="115"/>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endParaRPr lang="zh-CN" altLang="en-US"/>
            </a:p>
          </p:txBody>
        </p:sp>
        <p:sp>
          <p:nvSpPr>
            <p:cNvPr id="138280" name="Freeform 40"/>
            <p:cNvSpPr>
              <a:spLocks/>
            </p:cNvSpPr>
            <p:nvPr/>
          </p:nvSpPr>
          <p:spPr bwMode="ltGray">
            <a:xfrm rot="1584153">
              <a:off x="574" y="286"/>
              <a:ext cx="147" cy="160"/>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w="9525">
              <a:noFill/>
              <a:round/>
              <a:headEnd/>
              <a:tailEnd/>
            </a:ln>
          </p:spPr>
          <p:txBody>
            <a:bodyPr/>
            <a:lstStyle/>
            <a:p>
              <a:endParaRPr lang="zh-CN" altLang="en-US"/>
            </a:p>
          </p:txBody>
        </p:sp>
        <p:sp>
          <p:nvSpPr>
            <p:cNvPr id="138281" name="Freeform 41"/>
            <p:cNvSpPr>
              <a:spLocks/>
            </p:cNvSpPr>
            <p:nvPr/>
          </p:nvSpPr>
          <p:spPr bwMode="ltGray">
            <a:xfrm rot="1584153">
              <a:off x="236" y="721"/>
              <a:ext cx="62" cy="97"/>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endParaRPr lang="zh-CN" altLang="en-US"/>
            </a:p>
          </p:txBody>
        </p:sp>
        <p:sp>
          <p:nvSpPr>
            <p:cNvPr id="138282" name="Freeform 42"/>
            <p:cNvSpPr>
              <a:spLocks/>
            </p:cNvSpPr>
            <p:nvPr/>
          </p:nvSpPr>
          <p:spPr bwMode="ltGray">
            <a:xfrm rot="1584153">
              <a:off x="585" y="466"/>
              <a:ext cx="72" cy="41"/>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w="9525">
              <a:noFill/>
              <a:round/>
              <a:headEnd/>
              <a:tailEnd/>
            </a:ln>
          </p:spPr>
          <p:txBody>
            <a:bodyPr/>
            <a:lstStyle/>
            <a:p>
              <a:endParaRPr lang="zh-CN" altLang="en-US"/>
            </a:p>
          </p:txBody>
        </p:sp>
        <p:sp>
          <p:nvSpPr>
            <p:cNvPr id="138283" name="Freeform 43"/>
            <p:cNvSpPr>
              <a:spLocks/>
            </p:cNvSpPr>
            <p:nvPr/>
          </p:nvSpPr>
          <p:spPr bwMode="ltGray">
            <a:xfrm>
              <a:off x="0" y="886"/>
              <a:ext cx="360" cy="650"/>
            </a:xfrm>
            <a:custGeom>
              <a:avLst/>
              <a:gdLst/>
              <a:ahLst/>
              <a:cxnLst>
                <a:cxn ang="0">
                  <a:pos x="264" y="0"/>
                </a:cxn>
                <a:cxn ang="0">
                  <a:pos x="269" y="9"/>
                </a:cxn>
                <a:cxn ang="0">
                  <a:pos x="277" y="22"/>
                </a:cxn>
                <a:cxn ang="0">
                  <a:pos x="286" y="39"/>
                </a:cxn>
                <a:cxn ang="0">
                  <a:pos x="297" y="58"/>
                </a:cxn>
                <a:cxn ang="0">
                  <a:pos x="309" y="83"/>
                </a:cxn>
                <a:cxn ang="0">
                  <a:pos x="319" y="108"/>
                </a:cxn>
                <a:cxn ang="0">
                  <a:pos x="329" y="136"/>
                </a:cxn>
                <a:cxn ang="0">
                  <a:pos x="333" y="163"/>
                </a:cxn>
                <a:cxn ang="0">
                  <a:pos x="336" y="193"/>
                </a:cxn>
                <a:cxn ang="0">
                  <a:pos x="332" y="223"/>
                </a:cxn>
                <a:cxn ang="0">
                  <a:pos x="323" y="255"/>
                </a:cxn>
                <a:cxn ang="0">
                  <a:pos x="310" y="285"/>
                </a:cxn>
                <a:cxn ang="0">
                  <a:pos x="287" y="315"/>
                </a:cxn>
                <a:cxn ang="0">
                  <a:pos x="257" y="343"/>
                </a:cxn>
                <a:cxn ang="0">
                  <a:pos x="218" y="370"/>
                </a:cxn>
                <a:cxn ang="0">
                  <a:pos x="167" y="396"/>
                </a:cxn>
                <a:cxn ang="0">
                  <a:pos x="111" y="425"/>
                </a:cxn>
                <a:cxn ang="0">
                  <a:pos x="69" y="457"/>
                </a:cxn>
                <a:cxn ang="0">
                  <a:pos x="35" y="490"/>
                </a:cxn>
                <a:cxn ang="0">
                  <a:pos x="12" y="526"/>
                </a:cxn>
                <a:cxn ang="0">
                  <a:pos x="0" y="553"/>
                </a:cxn>
                <a:cxn ang="0">
                  <a:pos x="0" y="650"/>
                </a:cxn>
                <a:cxn ang="0">
                  <a:pos x="6" y="628"/>
                </a:cxn>
                <a:cxn ang="0">
                  <a:pos x="19" y="594"/>
                </a:cxn>
                <a:cxn ang="0">
                  <a:pos x="43" y="551"/>
                </a:cxn>
                <a:cxn ang="0">
                  <a:pos x="76" y="503"/>
                </a:cxn>
                <a:cxn ang="0">
                  <a:pos x="125" y="454"/>
                </a:cxn>
                <a:cxn ang="0">
                  <a:pos x="190" y="408"/>
                </a:cxn>
                <a:cxn ang="0">
                  <a:pos x="275" y="365"/>
                </a:cxn>
                <a:cxn ang="0">
                  <a:pos x="308" y="342"/>
                </a:cxn>
                <a:cxn ang="0">
                  <a:pos x="335" y="305"/>
                </a:cxn>
                <a:cxn ang="0">
                  <a:pos x="352" y="255"/>
                </a:cxn>
                <a:cxn ang="0">
                  <a:pos x="360" y="201"/>
                </a:cxn>
                <a:cxn ang="0">
                  <a:pos x="356" y="144"/>
                </a:cxn>
                <a:cxn ang="0">
                  <a:pos x="341" y="88"/>
                </a:cxn>
                <a:cxn ang="0">
                  <a:pos x="311" y="39"/>
                </a:cxn>
                <a:cxn ang="0">
                  <a:pos x="264" y="0"/>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w="9525">
              <a:noFill/>
              <a:round/>
              <a:headEnd/>
              <a:tailEnd/>
            </a:ln>
          </p:spPr>
          <p:txBody>
            <a:bodyPr/>
            <a:lstStyle/>
            <a:p>
              <a:endParaRPr lang="zh-CN" altLang="en-US"/>
            </a:p>
          </p:txBody>
        </p:sp>
        <p:sp>
          <p:nvSpPr>
            <p:cNvPr id="138284" name="Freeform 44"/>
            <p:cNvSpPr>
              <a:spLocks/>
            </p:cNvSpPr>
            <p:nvPr/>
          </p:nvSpPr>
          <p:spPr bwMode="ltGray">
            <a:xfrm rot="1584153">
              <a:off x="56" y="84"/>
              <a:ext cx="804" cy="686"/>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w="9525">
              <a:noFill/>
              <a:round/>
              <a:headEnd/>
              <a:tailEnd/>
            </a:ln>
          </p:spPr>
          <p:txBody>
            <a:bodyPr/>
            <a:lstStyle/>
            <a:p>
              <a:endParaRPr lang="zh-CN" altLang="en-US"/>
            </a:p>
          </p:txBody>
        </p:sp>
      </p:grpSp>
      <p:sp>
        <p:nvSpPr>
          <p:cNvPr id="138285" name="Rectangle 45"/>
          <p:cNvSpPr>
            <a:spLocks noGrp="1" noChangeArrowheads="1"/>
          </p:cNvSpPr>
          <p:nvPr>
            <p:ph type="title"/>
          </p:nvPr>
        </p:nvSpPr>
        <p:spPr bwMode="auto">
          <a:xfrm>
            <a:off x="442913" y="103188"/>
            <a:ext cx="8243887" cy="13144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38286" name="Rectangle 46"/>
          <p:cNvSpPr>
            <a:spLocks noGrp="1" noChangeArrowheads="1"/>
          </p:cNvSpPr>
          <p:nvPr>
            <p:ph type="body" idx="1"/>
          </p:nvPr>
        </p:nvSpPr>
        <p:spPr bwMode="auto">
          <a:xfrm>
            <a:off x="457200" y="1600200"/>
            <a:ext cx="8229600" cy="4456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8287" name="Rectangle 47"/>
          <p:cNvSpPr>
            <a:spLocks noGrp="1" noChangeArrowheads="1"/>
          </p:cNvSpPr>
          <p:nvPr>
            <p:ph type="dt" sz="half" idx="2"/>
          </p:nvPr>
        </p:nvSpPr>
        <p:spPr bwMode="auto">
          <a:xfrm>
            <a:off x="457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38288" name="Rectangle 4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38289" name="Rectangle 49"/>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0D07EE8B-6F6A-4E3A-ABAC-BB0E53F37E54}"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2pPr>
      <a:lvl3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3pPr>
      <a:lvl4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4pPr>
      <a:lvl5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2.xml"/><Relationship Id="rId1" Type="http://schemas.openxmlformats.org/officeDocument/2006/relationships/vmlDrawing" Target="../drawings/vmlDrawing43.vml"/></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44.vml"/></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2.xml"/><Relationship Id="rId1" Type="http://schemas.openxmlformats.org/officeDocument/2006/relationships/vmlDrawing" Target="../drawings/vmlDrawing45.vml"/><Relationship Id="rId6" Type="http://schemas.openxmlformats.org/officeDocument/2006/relationships/oleObject" Target="../embeddings/oleObject85.bin"/><Relationship Id="rId5" Type="http://schemas.openxmlformats.org/officeDocument/2006/relationships/oleObject" Target="../embeddings/oleObject84.bin"/><Relationship Id="rId4" Type="http://schemas.openxmlformats.org/officeDocument/2006/relationships/oleObject" Target="../embeddings/oleObject83.bin"/></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7.xml"/><Relationship Id="rId1" Type="http://schemas.openxmlformats.org/officeDocument/2006/relationships/vmlDrawing" Target="../drawings/vmlDrawing46.vml"/></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slideLayout" Target="../slideLayouts/slideLayout2.xml"/><Relationship Id="rId1" Type="http://schemas.openxmlformats.org/officeDocument/2006/relationships/vmlDrawing" Target="../drawings/vmlDrawing47.vml"/><Relationship Id="rId4" Type="http://schemas.openxmlformats.org/officeDocument/2006/relationships/oleObject" Target="../embeddings/oleObject88.bin"/></Relationships>
</file>

<file path=ppt/slides/_rels/slide106.xml.rels><?xml version="1.0" encoding="UTF-8" standalone="yes"?>
<Relationships xmlns="http://schemas.openxmlformats.org/package/2006/relationships"><Relationship Id="rId3" Type="http://schemas.openxmlformats.org/officeDocument/2006/relationships/oleObject" Target="../embeddings/oleObject89.bin"/><Relationship Id="rId7" Type="http://schemas.openxmlformats.org/officeDocument/2006/relationships/oleObject" Target="../embeddings/oleObject93.bin"/><Relationship Id="rId2" Type="http://schemas.openxmlformats.org/officeDocument/2006/relationships/slideLayout" Target="../slideLayouts/slideLayout2.xml"/><Relationship Id="rId1" Type="http://schemas.openxmlformats.org/officeDocument/2006/relationships/vmlDrawing" Target="../drawings/vmlDrawing48.vml"/><Relationship Id="rId6" Type="http://schemas.openxmlformats.org/officeDocument/2006/relationships/oleObject" Target="../embeddings/oleObject92.bin"/><Relationship Id="rId5" Type="http://schemas.openxmlformats.org/officeDocument/2006/relationships/oleObject" Target="../embeddings/oleObject91.bin"/><Relationship Id="rId4" Type="http://schemas.openxmlformats.org/officeDocument/2006/relationships/oleObject" Target="../embeddings/oleObject90.bin"/></Relationships>
</file>

<file path=ppt/slides/_rels/slide107.xml.rels><?xml version="1.0" encoding="UTF-8" standalone="yes"?>
<Relationships xmlns="http://schemas.openxmlformats.org/package/2006/relationships"><Relationship Id="rId3" Type="http://schemas.openxmlformats.org/officeDocument/2006/relationships/oleObject" Target="../embeddings/oleObject94.bin"/><Relationship Id="rId2" Type="http://schemas.openxmlformats.org/officeDocument/2006/relationships/slideLayout" Target="../slideLayouts/slideLayout2.xml"/><Relationship Id="rId1" Type="http://schemas.openxmlformats.org/officeDocument/2006/relationships/vmlDrawing" Target="../drawings/vmlDrawing49.vml"/><Relationship Id="rId5" Type="http://schemas.openxmlformats.org/officeDocument/2006/relationships/oleObject" Target="../embeddings/oleObject96.bin"/><Relationship Id="rId4" Type="http://schemas.openxmlformats.org/officeDocument/2006/relationships/oleObject" Target="../embeddings/oleObject95.bin"/></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97.bin"/><Relationship Id="rId2" Type="http://schemas.openxmlformats.org/officeDocument/2006/relationships/slideLayout" Target="../slideLayouts/slideLayout2.xml"/><Relationship Id="rId1" Type="http://schemas.openxmlformats.org/officeDocument/2006/relationships/vmlDrawing" Target="../drawings/vmlDrawing50.vml"/><Relationship Id="rId4" Type="http://schemas.openxmlformats.org/officeDocument/2006/relationships/oleObject" Target="../embeddings/oleObject98.bin"/></Relationships>
</file>

<file path=ppt/slides/_rels/slide109.xml.rels><?xml version="1.0" encoding="UTF-8" standalone="yes"?>
<Relationships xmlns="http://schemas.openxmlformats.org/package/2006/relationships"><Relationship Id="rId3" Type="http://schemas.openxmlformats.org/officeDocument/2006/relationships/oleObject" Target="../embeddings/oleObject99.bin"/><Relationship Id="rId2" Type="http://schemas.openxmlformats.org/officeDocument/2006/relationships/slideLayout" Target="../slideLayouts/slideLayout2.xml"/><Relationship Id="rId1" Type="http://schemas.openxmlformats.org/officeDocument/2006/relationships/vmlDrawing" Target="../drawings/vmlDrawing51.vml"/><Relationship Id="rId6" Type="http://schemas.openxmlformats.org/officeDocument/2006/relationships/oleObject" Target="../embeddings/oleObject102.bin"/><Relationship Id="rId5" Type="http://schemas.openxmlformats.org/officeDocument/2006/relationships/oleObject" Target="../embeddings/oleObject101.bin"/><Relationship Id="rId4" Type="http://schemas.openxmlformats.org/officeDocument/2006/relationships/oleObject" Target="../embeddings/oleObject100.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oleObject" Target="../embeddings/oleObject103.bin"/><Relationship Id="rId2" Type="http://schemas.openxmlformats.org/officeDocument/2006/relationships/slideLayout" Target="../slideLayouts/slideLayout2.xml"/><Relationship Id="rId1" Type="http://schemas.openxmlformats.org/officeDocument/2006/relationships/vmlDrawing" Target="../drawings/vmlDrawing52.vml"/></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104.bin"/><Relationship Id="rId2" Type="http://schemas.openxmlformats.org/officeDocument/2006/relationships/slideLayout" Target="../slideLayouts/slideLayout7.xml"/><Relationship Id="rId1" Type="http://schemas.openxmlformats.org/officeDocument/2006/relationships/vmlDrawing" Target="../drawings/vmlDrawing53.vml"/></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105.bin"/><Relationship Id="rId2" Type="http://schemas.openxmlformats.org/officeDocument/2006/relationships/slideLayout" Target="../slideLayouts/slideLayout2.xml"/><Relationship Id="rId1" Type="http://schemas.openxmlformats.org/officeDocument/2006/relationships/vmlDrawing" Target="../drawings/vmlDrawing54.vml"/></Relationships>
</file>

<file path=ppt/slides/_rels/slide113.xml.rels><?xml version="1.0" encoding="UTF-8" standalone="yes"?>
<Relationships xmlns="http://schemas.openxmlformats.org/package/2006/relationships"><Relationship Id="rId3" Type="http://schemas.openxmlformats.org/officeDocument/2006/relationships/oleObject" Target="../embeddings/oleObject106.bin"/><Relationship Id="rId2" Type="http://schemas.openxmlformats.org/officeDocument/2006/relationships/slideLayout" Target="../slideLayouts/slideLayout2.xml"/><Relationship Id="rId1" Type="http://schemas.openxmlformats.org/officeDocument/2006/relationships/vmlDrawing" Target="../drawings/vmlDrawing55.vml"/></Relationships>
</file>

<file path=ppt/slides/_rels/slide114.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slideLayout" Target="../slideLayouts/slideLayout7.xml"/><Relationship Id="rId1" Type="http://schemas.openxmlformats.org/officeDocument/2006/relationships/vmlDrawing" Target="../drawings/vmlDrawing56.vml"/></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108.bin"/><Relationship Id="rId2" Type="http://schemas.openxmlformats.org/officeDocument/2006/relationships/slideLayout" Target="../slideLayouts/slideLayout2.xml"/><Relationship Id="rId1" Type="http://schemas.openxmlformats.org/officeDocument/2006/relationships/vmlDrawing" Target="../drawings/vmlDrawing57.vml"/></Relationships>
</file>

<file path=ppt/slides/_rels/slide116.xml.rels><?xml version="1.0" encoding="UTF-8" standalone="yes"?>
<Relationships xmlns="http://schemas.openxmlformats.org/package/2006/relationships"><Relationship Id="rId3" Type="http://schemas.openxmlformats.org/officeDocument/2006/relationships/oleObject" Target="../embeddings/oleObject109.bin"/><Relationship Id="rId7" Type="http://schemas.openxmlformats.org/officeDocument/2006/relationships/oleObject" Target="../embeddings/oleObject113.bin"/><Relationship Id="rId2" Type="http://schemas.openxmlformats.org/officeDocument/2006/relationships/slideLayout" Target="../slideLayouts/slideLayout2.xml"/><Relationship Id="rId1" Type="http://schemas.openxmlformats.org/officeDocument/2006/relationships/vmlDrawing" Target="../drawings/vmlDrawing58.vml"/><Relationship Id="rId6" Type="http://schemas.openxmlformats.org/officeDocument/2006/relationships/oleObject" Target="../embeddings/oleObject112.bin"/><Relationship Id="rId5" Type="http://schemas.openxmlformats.org/officeDocument/2006/relationships/oleObject" Target="../embeddings/oleObject111.bin"/><Relationship Id="rId4" Type="http://schemas.openxmlformats.org/officeDocument/2006/relationships/oleObject" Target="../embeddings/oleObject110.bin"/></Relationships>
</file>

<file path=ppt/slides/_rels/slide117.xml.rels><?xml version="1.0" encoding="UTF-8" standalone="yes"?>
<Relationships xmlns="http://schemas.openxmlformats.org/package/2006/relationships"><Relationship Id="rId8" Type="http://schemas.openxmlformats.org/officeDocument/2006/relationships/oleObject" Target="../embeddings/oleObject119.bin"/><Relationship Id="rId3" Type="http://schemas.openxmlformats.org/officeDocument/2006/relationships/oleObject" Target="../embeddings/oleObject114.bin"/><Relationship Id="rId7" Type="http://schemas.openxmlformats.org/officeDocument/2006/relationships/oleObject" Target="../embeddings/oleObject118.bin"/><Relationship Id="rId2" Type="http://schemas.openxmlformats.org/officeDocument/2006/relationships/slideLayout" Target="../slideLayouts/slideLayout2.xml"/><Relationship Id="rId1" Type="http://schemas.openxmlformats.org/officeDocument/2006/relationships/vmlDrawing" Target="../drawings/vmlDrawing59.vml"/><Relationship Id="rId6" Type="http://schemas.openxmlformats.org/officeDocument/2006/relationships/oleObject" Target="../embeddings/oleObject117.bin"/><Relationship Id="rId5" Type="http://schemas.openxmlformats.org/officeDocument/2006/relationships/oleObject" Target="../embeddings/oleObject116.bin"/><Relationship Id="rId4" Type="http://schemas.openxmlformats.org/officeDocument/2006/relationships/oleObject" Target="../embeddings/oleObject115.bin"/><Relationship Id="rId9" Type="http://schemas.openxmlformats.org/officeDocument/2006/relationships/oleObject" Target="../embeddings/oleObject120.bin"/></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121.bin"/><Relationship Id="rId2" Type="http://schemas.openxmlformats.org/officeDocument/2006/relationships/slideLayout" Target="../slideLayouts/slideLayout2.xml"/><Relationship Id="rId1" Type="http://schemas.openxmlformats.org/officeDocument/2006/relationships/vmlDrawing" Target="../drawings/vmlDrawing60.vml"/><Relationship Id="rId5" Type="http://schemas.openxmlformats.org/officeDocument/2006/relationships/oleObject" Target="../embeddings/oleObject123.bin"/><Relationship Id="rId4" Type="http://schemas.openxmlformats.org/officeDocument/2006/relationships/oleObject" Target="../embeddings/oleObject122.bin"/></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9.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oleObject" Target="../embeddings/oleObject20.bin"/><Relationship Id="rId4" Type="http://schemas.openxmlformats.org/officeDocument/2006/relationships/oleObject" Target="../embeddings/oleObject19.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22.bin"/></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30.bin"/><Relationship Id="rId3" Type="http://schemas.openxmlformats.org/officeDocument/2006/relationships/oleObject" Target="../embeddings/oleObject25.bin"/><Relationship Id="rId7"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28.bin"/><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oleObject" Target="../embeddings/oleObject33.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8.v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9.v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oleObject" Target="../embeddings/oleObject37.bin"/></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oleObject" Target="../embeddings/oleObject40.bin"/><Relationship Id="rId4" Type="http://schemas.openxmlformats.org/officeDocument/2006/relationships/oleObject" Target="../embeddings/oleObject39.bin"/></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23.v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24.v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25.v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26.v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27.v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oleObject" Target="../embeddings/oleObject48.bin"/></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29.vml"/><Relationship Id="rId4" Type="http://schemas.openxmlformats.org/officeDocument/2006/relationships/oleObject" Target="../embeddings/oleObject50.bin"/></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51.bin"/><Relationship Id="rId7" Type="http://schemas.openxmlformats.org/officeDocument/2006/relationships/oleObject" Target="../embeddings/oleObject55.bin"/><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oleObject" Target="../embeddings/oleObject54.bin"/><Relationship Id="rId5" Type="http://schemas.openxmlformats.org/officeDocument/2006/relationships/oleObject" Target="../embeddings/oleObject53.bin"/><Relationship Id="rId4" Type="http://schemas.openxmlformats.org/officeDocument/2006/relationships/oleObject" Target="../embeddings/oleObject52.bin"/></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31.v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2.xml"/><Relationship Id="rId1" Type="http://schemas.openxmlformats.org/officeDocument/2006/relationships/vmlDrawing" Target="../drawings/vmlDrawing32.vml"/><Relationship Id="rId4" Type="http://schemas.openxmlformats.org/officeDocument/2006/relationships/oleObject" Target="../embeddings/oleObject58.bin"/></Relationships>
</file>

<file path=ppt/slides/_rels/slide79.xml.rels><?xml version="1.0" encoding="UTF-8" standalone="yes"?>
<Relationships xmlns="http://schemas.openxmlformats.org/package/2006/relationships"><Relationship Id="rId8" Type="http://schemas.openxmlformats.org/officeDocument/2006/relationships/oleObject" Target="../embeddings/oleObject64.bin"/><Relationship Id="rId3" Type="http://schemas.openxmlformats.org/officeDocument/2006/relationships/oleObject" Target="../embeddings/oleObject59.bin"/><Relationship Id="rId7" Type="http://schemas.openxmlformats.org/officeDocument/2006/relationships/oleObject" Target="../embeddings/oleObject63.bin"/><Relationship Id="rId2" Type="http://schemas.openxmlformats.org/officeDocument/2006/relationships/slideLayout" Target="../slideLayouts/slideLayout4.xml"/><Relationship Id="rId1" Type="http://schemas.openxmlformats.org/officeDocument/2006/relationships/vmlDrawing" Target="../drawings/vmlDrawing33.vml"/><Relationship Id="rId6" Type="http://schemas.openxmlformats.org/officeDocument/2006/relationships/oleObject" Target="../embeddings/oleObject62.bin"/><Relationship Id="rId5" Type="http://schemas.openxmlformats.org/officeDocument/2006/relationships/oleObject" Target="../embeddings/oleObject61.bin"/><Relationship Id="rId4" Type="http://schemas.openxmlformats.org/officeDocument/2006/relationships/oleObject" Target="../embeddings/oleObject60.bin"/><Relationship Id="rId9" Type="http://schemas.openxmlformats.org/officeDocument/2006/relationships/oleObject" Target="../embeddings/oleObject65.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2.xml"/><Relationship Id="rId1" Type="http://schemas.openxmlformats.org/officeDocument/2006/relationships/vmlDrawing" Target="../drawings/vmlDrawing34.vml"/><Relationship Id="rId4" Type="http://schemas.openxmlformats.org/officeDocument/2006/relationships/oleObject" Target="../embeddings/oleObject67.bin"/></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2.xml"/><Relationship Id="rId1" Type="http://schemas.openxmlformats.org/officeDocument/2006/relationships/vmlDrawing" Target="../drawings/vmlDrawing35.v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2.xml"/><Relationship Id="rId1" Type="http://schemas.openxmlformats.org/officeDocument/2006/relationships/vmlDrawing" Target="../drawings/vmlDrawing36.v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2.xml"/><Relationship Id="rId1" Type="http://schemas.openxmlformats.org/officeDocument/2006/relationships/vmlDrawing" Target="../drawings/vmlDrawing37.v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2.xml"/><Relationship Id="rId1" Type="http://schemas.openxmlformats.org/officeDocument/2006/relationships/vmlDrawing" Target="../drawings/vmlDrawing38.vml"/><Relationship Id="rId5" Type="http://schemas.openxmlformats.org/officeDocument/2006/relationships/oleObject" Target="../embeddings/oleObject73.bin"/><Relationship Id="rId4" Type="http://schemas.openxmlformats.org/officeDocument/2006/relationships/oleObject" Target="../embeddings/oleObject72.bin"/></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39.v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40.vml"/></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2.xml"/><Relationship Id="rId1" Type="http://schemas.openxmlformats.org/officeDocument/2006/relationships/vmlDrawing" Target="../drawings/vmlDrawing41.vml"/><Relationship Id="rId5" Type="http://schemas.openxmlformats.org/officeDocument/2006/relationships/oleObject" Target="../embeddings/oleObject78.bin"/><Relationship Id="rId4" Type="http://schemas.openxmlformats.org/officeDocument/2006/relationships/oleObject" Target="../embeddings/oleObject77.bin"/></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79.bin"/><Relationship Id="rId2" Type="http://schemas.openxmlformats.org/officeDocument/2006/relationships/slideLayout" Target="../slideLayouts/slideLayout2.xml"/><Relationship Id="rId1" Type="http://schemas.openxmlformats.org/officeDocument/2006/relationships/vmlDrawing" Target="../drawings/vmlDrawing42.v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755650" y="404813"/>
            <a:ext cx="7772400" cy="889000"/>
          </a:xfrm>
        </p:spPr>
        <p:txBody>
          <a:bodyPr/>
          <a:lstStyle/>
          <a:p>
            <a:r>
              <a:rPr lang="zh-CN" altLang="en-US" b="0">
                <a:solidFill>
                  <a:srgbClr val="FF3300"/>
                </a:solidFill>
              </a:rPr>
              <a:t>第一章 高分子链的结构</a:t>
            </a:r>
          </a:p>
        </p:txBody>
      </p:sp>
      <p:sp>
        <p:nvSpPr>
          <p:cNvPr id="7171" name="Rectangle 3"/>
          <p:cNvSpPr>
            <a:spLocks noGrp="1" noChangeArrowheads="1"/>
          </p:cNvSpPr>
          <p:nvPr>
            <p:ph type="subTitle" idx="1"/>
          </p:nvPr>
        </p:nvSpPr>
        <p:spPr>
          <a:xfrm>
            <a:off x="323850" y="1557338"/>
            <a:ext cx="8353425" cy="5040312"/>
          </a:xfrm>
        </p:spPr>
        <p:txBody>
          <a:bodyPr/>
          <a:lstStyle/>
          <a:p>
            <a:pPr>
              <a:lnSpc>
                <a:spcPct val="80000"/>
              </a:lnSpc>
            </a:pPr>
            <a:r>
              <a:rPr lang="zh-CN" altLang="en-US" b="0">
                <a:solidFill>
                  <a:srgbClr val="FF9900"/>
                </a:solidFill>
              </a:rPr>
              <a:t>第一节，高分子链结构的分类和特点：</a:t>
            </a:r>
          </a:p>
          <a:p>
            <a:pPr algn="l">
              <a:lnSpc>
                <a:spcPct val="80000"/>
              </a:lnSpc>
            </a:pPr>
            <a:endParaRPr lang="zh-CN" altLang="en-US" b="0"/>
          </a:p>
          <a:p>
            <a:pPr algn="l">
              <a:lnSpc>
                <a:spcPct val="80000"/>
              </a:lnSpc>
            </a:pPr>
            <a:r>
              <a:rPr lang="en-US" altLang="zh-CN">
                <a:solidFill>
                  <a:srgbClr val="003399"/>
                </a:solidFill>
              </a:rPr>
              <a:t>1.1  </a:t>
            </a:r>
            <a:r>
              <a:rPr lang="zh-CN" altLang="en-US">
                <a:solidFill>
                  <a:srgbClr val="003399"/>
                </a:solidFill>
              </a:rPr>
              <a:t>高聚物结构的内容：</a:t>
            </a:r>
          </a:p>
          <a:p>
            <a:pPr algn="l">
              <a:lnSpc>
                <a:spcPct val="80000"/>
              </a:lnSpc>
            </a:pPr>
            <a:endParaRPr lang="zh-CN" altLang="en-US">
              <a:solidFill>
                <a:srgbClr val="003399"/>
              </a:solidFill>
            </a:endParaRPr>
          </a:p>
          <a:p>
            <a:pPr algn="l">
              <a:lnSpc>
                <a:spcPct val="80000"/>
              </a:lnSpc>
            </a:pPr>
            <a:r>
              <a:rPr lang="zh-CN" altLang="en-US">
                <a:solidFill>
                  <a:srgbClr val="003399"/>
                </a:solidFill>
              </a:rPr>
              <a:t>      高聚物结构按其研究单元的不同可以分成两类：</a:t>
            </a:r>
          </a:p>
          <a:p>
            <a:pPr algn="l">
              <a:lnSpc>
                <a:spcPct val="80000"/>
              </a:lnSpc>
            </a:pPr>
            <a:endParaRPr lang="zh-CN" altLang="en-US" b="0">
              <a:solidFill>
                <a:srgbClr val="003399"/>
              </a:solidFill>
            </a:endParaRPr>
          </a:p>
          <a:p>
            <a:pPr algn="l">
              <a:lnSpc>
                <a:spcPct val="80000"/>
              </a:lnSpc>
            </a:pPr>
            <a:r>
              <a:rPr lang="zh-CN" altLang="en-US">
                <a:solidFill>
                  <a:srgbClr val="003399"/>
                </a:solidFill>
              </a:rPr>
              <a:t>第一类是高分子的链结构</a:t>
            </a:r>
          </a:p>
          <a:p>
            <a:pPr algn="l">
              <a:lnSpc>
                <a:spcPct val="80000"/>
              </a:lnSpc>
            </a:pPr>
            <a:r>
              <a:rPr lang="zh-CN" altLang="en-US" b="0">
                <a:solidFill>
                  <a:srgbClr val="003399"/>
                </a:solidFill>
              </a:rPr>
              <a:t>是研究一个分子链中原子或者原子团的排列。即分子内的结构。</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4" name="Rectangle 4"/>
          <p:cNvSpPr>
            <a:spLocks noChangeArrowheads="1"/>
          </p:cNvSpPr>
          <p:nvPr/>
        </p:nvSpPr>
        <p:spPr bwMode="auto">
          <a:xfrm>
            <a:off x="395288" y="620713"/>
            <a:ext cx="8424862" cy="5453062"/>
          </a:xfrm>
          <a:prstGeom prst="rect">
            <a:avLst/>
          </a:prstGeom>
          <a:noFill/>
          <a:ln w="9525">
            <a:noFill/>
            <a:miter lim="800000"/>
            <a:headEnd/>
            <a:tailEnd/>
          </a:ln>
          <a:effectLst/>
        </p:spPr>
        <p:txBody>
          <a:bodyPr anchor="ctr">
            <a:spAutoFit/>
          </a:bodyPr>
          <a:lstStyle/>
          <a:p>
            <a:pPr marL="457200" indent="-457200">
              <a:tabLst>
                <a:tab pos="457200" algn="l"/>
              </a:tabLst>
            </a:pPr>
            <a:r>
              <a:rPr lang="zh-CN" altLang="en-US" sz="3200" b="1"/>
              <a:t>５）</a:t>
            </a:r>
            <a:r>
              <a:rPr lang="zh-CN" altLang="en-US" sz="3200" b="1">
                <a:solidFill>
                  <a:srgbClr val="FF3300"/>
                </a:solidFill>
              </a:rPr>
              <a:t>高聚物的聚集态有晶态和非晶态之分。</a:t>
            </a:r>
            <a:r>
              <a:rPr lang="zh-CN" altLang="en-US" sz="3200"/>
              <a:t>但是高分子的晶态的有序程度要比小分子的有序程度差得多，存在许多缺陷；而高分子的非晶态却比小分子液态的有序程度高。这是因为高分子长链是由结构单元通过化学键联接而成的，所以沿着主链方向的有序程度要比垂直于主链方向的有序程度高。特别是经过拉伸的高聚物材料更是如此。</a:t>
            </a:r>
          </a:p>
          <a:p>
            <a:pPr marL="457200" indent="-457200">
              <a:tabLst>
                <a:tab pos="457200" algn="l"/>
              </a:tabLst>
            </a:pPr>
            <a:endParaRPr lang="zh-CN" altLang="en-US" sz="3200"/>
          </a:p>
          <a:p>
            <a:pPr marL="457200" indent="-457200">
              <a:tabLst>
                <a:tab pos="457200" algn="l"/>
              </a:tabLst>
            </a:pPr>
            <a:r>
              <a:rPr lang="zh-CN" altLang="en-US" sz="3200" b="1">
                <a:solidFill>
                  <a:srgbClr val="003399"/>
                </a:solidFill>
              </a:rPr>
              <a:t>６）</a:t>
            </a:r>
            <a:r>
              <a:rPr lang="zh-CN" altLang="en-US" sz="3200" b="1">
                <a:solidFill>
                  <a:srgbClr val="FF3300"/>
                </a:solidFill>
              </a:rPr>
              <a:t>高聚物材料的织态结构对高聚物材料的性能有着重要的影响。</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body" idx="1"/>
          </p:nvPr>
        </p:nvSpPr>
        <p:spPr>
          <a:xfrm>
            <a:off x="179388" y="188913"/>
            <a:ext cx="8785225" cy="6408737"/>
          </a:xfrm>
        </p:spPr>
        <p:txBody>
          <a:bodyPr/>
          <a:lstStyle/>
          <a:p>
            <a:r>
              <a:rPr lang="zh-CN" altLang="en-US"/>
              <a:t>高斯链</a:t>
            </a:r>
            <a:r>
              <a:rPr lang="en-US" altLang="zh-CN"/>
              <a:t>(Gauss Chain)</a:t>
            </a:r>
          </a:p>
          <a:p>
            <a:r>
              <a:rPr lang="zh-CN" altLang="en-US"/>
              <a:t>若只考虑末端距的长度，不考虑其方向，则可采用球面坐标。</a:t>
            </a:r>
          </a:p>
          <a:p>
            <a:endParaRPr lang="zh-CN" altLang="en-US"/>
          </a:p>
          <a:p>
            <a:endParaRPr lang="zh-CN" altLang="en-US"/>
          </a:p>
          <a:p>
            <a:endParaRPr lang="zh-CN" altLang="en-US"/>
          </a:p>
          <a:p>
            <a:endParaRPr lang="zh-CN" altLang="en-US"/>
          </a:p>
          <a:p>
            <a:endParaRPr lang="en-US" altLang="zh-CN"/>
          </a:p>
        </p:txBody>
      </p:sp>
      <p:graphicFrame>
        <p:nvGraphicFramePr>
          <p:cNvPr id="91140" name="Object 4"/>
          <p:cNvGraphicFramePr>
            <a:graphicFrameLocks noChangeAspect="1"/>
          </p:cNvGraphicFramePr>
          <p:nvPr/>
        </p:nvGraphicFramePr>
        <p:xfrm>
          <a:off x="1547813" y="1844675"/>
          <a:ext cx="5976937" cy="4321175"/>
        </p:xfrm>
        <a:graphic>
          <a:graphicData uri="http://schemas.openxmlformats.org/presentationml/2006/ole">
            <p:oleObj spid="_x0000_s91140" name="CS ChemDraw Drawing" r:id="rId3" imgW="3529440" imgH="3038400" progId="ChemDraw.Document.6.0">
              <p:embed/>
            </p:oleObj>
          </a:graphicData>
        </a:graphic>
      </p:graphicFrame>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Rectangle 4"/>
          <p:cNvSpPr>
            <a:spLocks noChangeArrowheads="1"/>
          </p:cNvSpPr>
          <p:nvPr/>
        </p:nvSpPr>
        <p:spPr bwMode="auto">
          <a:xfrm>
            <a:off x="827088" y="765175"/>
            <a:ext cx="7273925" cy="1163638"/>
          </a:xfrm>
          <a:prstGeom prst="rect">
            <a:avLst/>
          </a:prstGeom>
          <a:noFill/>
          <a:ln w="9525">
            <a:noFill/>
            <a:miter lim="800000"/>
            <a:headEnd/>
            <a:tailEnd/>
          </a:ln>
          <a:effectLst/>
        </p:spPr>
        <p:txBody>
          <a:bodyPr wrap="none">
            <a:spAutoFit/>
          </a:bodyPr>
          <a:lstStyle/>
          <a:p>
            <a:pPr>
              <a:spcBef>
                <a:spcPct val="20000"/>
              </a:spcBef>
            </a:pPr>
            <a:r>
              <a:rPr lang="zh-CN" altLang="en-US" sz="3200" b="1"/>
              <a:t>球坐标走了</a:t>
            </a:r>
            <a:r>
              <a:rPr lang="en-US" altLang="zh-CN" sz="3200" b="1"/>
              <a:t>n</a:t>
            </a:r>
            <a:r>
              <a:rPr lang="zh-CN" altLang="en-US" sz="3200" b="1"/>
              <a:t>步后，停在</a:t>
            </a:r>
            <a:r>
              <a:rPr lang="en-US" altLang="zh-CN" sz="3200" b="1"/>
              <a:t>h</a:t>
            </a:r>
            <a:r>
              <a:rPr lang="en-US" altLang="zh-CN" sz="3200" b="1">
                <a:sym typeface="Symbol" pitchFamily="18" charset="2"/>
              </a:rPr>
              <a:t>h+dh</a:t>
            </a:r>
            <a:r>
              <a:rPr lang="zh-CN" altLang="en-US" sz="3200" b="1">
                <a:sym typeface="Symbol" pitchFamily="18" charset="2"/>
              </a:rPr>
              <a:t>的球</a:t>
            </a:r>
          </a:p>
          <a:p>
            <a:pPr>
              <a:spcBef>
                <a:spcPct val="20000"/>
              </a:spcBef>
            </a:pPr>
            <a:r>
              <a:rPr lang="zh-CN" altLang="en-US" sz="3200" b="1">
                <a:sym typeface="Symbol" pitchFamily="18" charset="2"/>
              </a:rPr>
              <a:t>壳几率：</a:t>
            </a:r>
          </a:p>
        </p:txBody>
      </p:sp>
      <p:graphicFrame>
        <p:nvGraphicFramePr>
          <p:cNvPr id="173061" name="Object 5"/>
          <p:cNvGraphicFramePr>
            <a:graphicFrameLocks noChangeAspect="1"/>
          </p:cNvGraphicFramePr>
          <p:nvPr/>
        </p:nvGraphicFramePr>
        <p:xfrm>
          <a:off x="827088" y="2708275"/>
          <a:ext cx="7416800" cy="1944688"/>
        </p:xfrm>
        <a:graphic>
          <a:graphicData uri="http://schemas.openxmlformats.org/presentationml/2006/ole">
            <p:oleObj spid="_x0000_s173061" r:id="rId3" imgW="2234230" imgH="495085" progId="Equation.3">
              <p:embed/>
            </p:oleObj>
          </a:graphicData>
        </a:graphic>
      </p:graphicFrame>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body" idx="1"/>
          </p:nvPr>
        </p:nvSpPr>
        <p:spPr>
          <a:xfrm>
            <a:off x="430213" y="549275"/>
            <a:ext cx="8318500" cy="5905500"/>
          </a:xfrm>
        </p:spPr>
        <p:txBody>
          <a:bodyPr/>
          <a:lstStyle/>
          <a:p>
            <a:pPr>
              <a:buFontTx/>
              <a:buNone/>
            </a:pPr>
            <a:r>
              <a:rPr lang="zh-CN" altLang="en-US" b="1"/>
              <a:t>该函数与</a:t>
            </a:r>
            <a:r>
              <a:rPr lang="en-US" altLang="zh-CN" b="1"/>
              <a:t>h</a:t>
            </a:r>
            <a:r>
              <a:rPr lang="zh-CN" altLang="en-US" b="1"/>
              <a:t>的关系为：在处有最大值称为最可</a:t>
            </a:r>
          </a:p>
          <a:p>
            <a:pPr>
              <a:buFontTx/>
              <a:buNone/>
            </a:pPr>
            <a:r>
              <a:rPr lang="zh-CN" altLang="en-US" b="1"/>
              <a:t>几末端距</a:t>
            </a:r>
          </a:p>
          <a:p>
            <a:pPr>
              <a:buFontTx/>
              <a:buNone/>
            </a:pPr>
            <a:endParaRPr lang="zh-CN" altLang="en-US" b="1"/>
          </a:p>
          <a:p>
            <a:pPr>
              <a:buFontTx/>
              <a:buNone/>
            </a:pPr>
            <a:endParaRPr lang="zh-CN" altLang="en-US" b="1"/>
          </a:p>
          <a:p>
            <a:pPr>
              <a:buFontTx/>
              <a:buNone/>
            </a:pPr>
            <a:endParaRPr lang="zh-CN" altLang="en-US" b="1"/>
          </a:p>
          <a:p>
            <a:pPr>
              <a:buFontTx/>
              <a:buNone/>
            </a:pPr>
            <a:endParaRPr lang="zh-CN" altLang="en-US" b="1"/>
          </a:p>
          <a:p>
            <a:pPr>
              <a:buFontTx/>
              <a:buNone/>
            </a:pPr>
            <a:r>
              <a:rPr lang="zh-CN" altLang="en-US" b="1"/>
              <a:t>均方末端距：</a:t>
            </a:r>
          </a:p>
          <a:p>
            <a:pPr>
              <a:buFontTx/>
              <a:buNone/>
            </a:pPr>
            <a:endParaRPr lang="zh-CN" altLang="en-US" b="1"/>
          </a:p>
          <a:p>
            <a:pPr>
              <a:buFontTx/>
              <a:buNone/>
            </a:pPr>
            <a:endParaRPr lang="zh-CN" altLang="en-US" b="1"/>
          </a:p>
          <a:p>
            <a:pPr>
              <a:buFontTx/>
              <a:buNone/>
            </a:pPr>
            <a:r>
              <a:rPr lang="zh-CN" altLang="en-US" b="1"/>
              <a:t>与自由连接链的结果完全一致</a:t>
            </a:r>
            <a:endParaRPr lang="zh-CN" altLang="en-US"/>
          </a:p>
        </p:txBody>
      </p:sp>
      <p:sp>
        <p:nvSpPr>
          <p:cNvPr id="92163" name="Rectangle 3"/>
          <p:cNvSpPr>
            <a:spLocks noChangeArrowheads="1"/>
          </p:cNvSpPr>
          <p:nvPr/>
        </p:nvSpPr>
        <p:spPr bwMode="auto">
          <a:xfrm>
            <a:off x="0" y="3109913"/>
            <a:ext cx="9144000" cy="639762"/>
          </a:xfrm>
          <a:prstGeom prst="rect">
            <a:avLst/>
          </a:prstGeom>
          <a:noFill/>
          <a:ln w="9525">
            <a:noFill/>
            <a:miter lim="800000"/>
            <a:headEnd/>
            <a:tailEnd/>
          </a:ln>
          <a:effectLst/>
        </p:spPr>
        <p:txBody>
          <a:bodyPr>
            <a:spAutoFit/>
          </a:bodyPr>
          <a:lstStyle/>
          <a:p>
            <a:pPr algn="just">
              <a:tabLst>
                <a:tab pos="457200" algn="l"/>
              </a:tabLst>
            </a:pPr>
            <a:r>
              <a:rPr kumimoji="1" lang="en-US" altLang="zh-CN" sz="1200">
                <a:solidFill>
                  <a:srgbClr val="0000FF"/>
                </a:solidFill>
                <a:latin typeface="Times New Roman" pitchFamily="18" charset="0"/>
              </a:rPr>
              <a:t>	</a:t>
            </a:r>
            <a:endParaRPr kumimoji="1" lang="en-US" altLang="zh-CN" sz="1000">
              <a:latin typeface="Times New Roman" pitchFamily="18" charset="0"/>
            </a:endParaRPr>
          </a:p>
          <a:p>
            <a:pPr eaLnBrk="0" hangingPunct="0">
              <a:tabLst>
                <a:tab pos="457200" algn="l"/>
              </a:tabLst>
            </a:pPr>
            <a:endParaRPr kumimoji="1" lang="en-US" altLang="zh-CN" sz="2400">
              <a:latin typeface="Times New Roman" pitchFamily="18" charset="0"/>
            </a:endParaRPr>
          </a:p>
        </p:txBody>
      </p:sp>
      <p:graphicFrame>
        <p:nvGraphicFramePr>
          <p:cNvPr id="92164" name="Object 4"/>
          <p:cNvGraphicFramePr>
            <a:graphicFrameLocks noChangeAspect="1"/>
          </p:cNvGraphicFramePr>
          <p:nvPr/>
        </p:nvGraphicFramePr>
        <p:xfrm>
          <a:off x="2411413" y="1125538"/>
          <a:ext cx="550862" cy="609600"/>
        </p:xfrm>
        <a:graphic>
          <a:graphicData uri="http://schemas.openxmlformats.org/presentationml/2006/ole">
            <p:oleObj spid="_x0000_s92164" r:id="rId3" imgW="177569" imgH="202936" progId="Equation.3">
              <p:embed/>
            </p:oleObj>
          </a:graphicData>
        </a:graphic>
      </p:graphicFrame>
      <p:sp>
        <p:nvSpPr>
          <p:cNvPr id="92165" name="Rectangle 5"/>
          <p:cNvSpPr>
            <a:spLocks noChangeArrowheads="1"/>
          </p:cNvSpPr>
          <p:nvPr/>
        </p:nvSpPr>
        <p:spPr bwMode="auto">
          <a:xfrm>
            <a:off x="0" y="3109913"/>
            <a:ext cx="9144000" cy="639762"/>
          </a:xfrm>
          <a:prstGeom prst="rect">
            <a:avLst/>
          </a:prstGeom>
          <a:noFill/>
          <a:ln w="9525">
            <a:noFill/>
            <a:miter lim="800000"/>
            <a:headEnd/>
            <a:tailEnd/>
          </a:ln>
          <a:effectLst/>
        </p:spPr>
        <p:txBody>
          <a:bodyPr>
            <a:spAutoFit/>
          </a:bodyPr>
          <a:lstStyle/>
          <a:p>
            <a:pPr algn="just">
              <a:tabLst>
                <a:tab pos="457200" algn="l"/>
              </a:tabLst>
            </a:pPr>
            <a:r>
              <a:rPr kumimoji="1" lang="en-US" altLang="zh-CN" sz="1200">
                <a:solidFill>
                  <a:srgbClr val="0000FF"/>
                </a:solidFill>
                <a:latin typeface="Times New Roman" pitchFamily="18" charset="0"/>
              </a:rPr>
              <a:t>	</a:t>
            </a:r>
            <a:endParaRPr kumimoji="1" lang="en-US" altLang="zh-CN" sz="1000">
              <a:latin typeface="Times New Roman" pitchFamily="18" charset="0"/>
            </a:endParaRPr>
          </a:p>
          <a:p>
            <a:pPr eaLnBrk="0" hangingPunct="0">
              <a:tabLst>
                <a:tab pos="457200" algn="l"/>
              </a:tabLst>
            </a:pPr>
            <a:endParaRPr kumimoji="1" lang="en-US" altLang="zh-CN" sz="2400">
              <a:latin typeface="Times New Roman" pitchFamily="18" charset="0"/>
            </a:endParaRPr>
          </a:p>
        </p:txBody>
      </p:sp>
      <p:sp>
        <p:nvSpPr>
          <p:cNvPr id="92166" name="Rectangle 6"/>
          <p:cNvSpPr>
            <a:spLocks noChangeArrowheads="1"/>
          </p:cNvSpPr>
          <p:nvPr/>
        </p:nvSpPr>
        <p:spPr bwMode="auto">
          <a:xfrm>
            <a:off x="4224338" y="3233738"/>
            <a:ext cx="9144000" cy="0"/>
          </a:xfrm>
          <a:prstGeom prst="rect">
            <a:avLst/>
          </a:prstGeom>
          <a:noFill/>
          <a:ln w="9525">
            <a:noFill/>
            <a:miter lim="800000"/>
            <a:headEnd/>
            <a:tailEnd/>
          </a:ln>
          <a:effectLst/>
        </p:spPr>
        <p:txBody>
          <a:bodyPr>
            <a:spAutoFit/>
          </a:bodyPr>
          <a:lstStyle/>
          <a:p>
            <a:pPr>
              <a:tabLst>
                <a:tab pos="457200" algn="l"/>
              </a:tabLst>
            </a:pPr>
            <a:endParaRPr kumimoji="1" lang="zh-CN" altLang="zh-CN" sz="2400">
              <a:latin typeface="Times New Roman" pitchFamily="18" charset="0"/>
            </a:endParaRPr>
          </a:p>
        </p:txBody>
      </p:sp>
      <p:graphicFrame>
        <p:nvGraphicFramePr>
          <p:cNvPr id="92167" name="Object 7"/>
          <p:cNvGraphicFramePr>
            <a:graphicFrameLocks noChangeAspect="1"/>
          </p:cNvGraphicFramePr>
          <p:nvPr/>
        </p:nvGraphicFramePr>
        <p:xfrm>
          <a:off x="611188" y="1844675"/>
          <a:ext cx="1752600" cy="984250"/>
        </p:xfrm>
        <a:graphic>
          <a:graphicData uri="http://schemas.openxmlformats.org/presentationml/2006/ole">
            <p:oleObj spid="_x0000_s92167" r:id="rId4" imgW="698197" imgH="393529" progId="Equation.3">
              <p:embed/>
            </p:oleObj>
          </a:graphicData>
        </a:graphic>
      </p:graphicFrame>
      <p:sp>
        <p:nvSpPr>
          <p:cNvPr id="92168" name="Rectangle 8"/>
          <p:cNvSpPr>
            <a:spLocks noChangeArrowheads="1"/>
          </p:cNvSpPr>
          <p:nvPr/>
        </p:nvSpPr>
        <p:spPr bwMode="auto">
          <a:xfrm>
            <a:off x="3938588" y="3195638"/>
            <a:ext cx="9144000" cy="0"/>
          </a:xfrm>
          <a:prstGeom prst="rect">
            <a:avLst/>
          </a:prstGeom>
          <a:noFill/>
          <a:ln w="9525">
            <a:noFill/>
            <a:miter lim="800000"/>
            <a:headEnd/>
            <a:tailEnd/>
          </a:ln>
          <a:effectLst/>
        </p:spPr>
        <p:txBody>
          <a:bodyPr>
            <a:spAutoFit/>
          </a:bodyPr>
          <a:lstStyle/>
          <a:p>
            <a:pPr>
              <a:tabLst>
                <a:tab pos="457200" algn="l"/>
              </a:tabLst>
            </a:pPr>
            <a:endParaRPr kumimoji="1" lang="zh-CN" altLang="zh-CN" sz="2400">
              <a:latin typeface="Times New Roman" pitchFamily="18" charset="0"/>
            </a:endParaRPr>
          </a:p>
        </p:txBody>
      </p:sp>
      <p:graphicFrame>
        <p:nvGraphicFramePr>
          <p:cNvPr id="92169" name="Object 9"/>
          <p:cNvGraphicFramePr>
            <a:graphicFrameLocks noChangeAspect="1"/>
          </p:cNvGraphicFramePr>
          <p:nvPr/>
        </p:nvGraphicFramePr>
        <p:xfrm>
          <a:off x="611188" y="2852738"/>
          <a:ext cx="3048000" cy="1122362"/>
        </p:xfrm>
        <a:graphic>
          <a:graphicData uri="http://schemas.openxmlformats.org/presentationml/2006/ole">
            <p:oleObj spid="_x0000_s92169" r:id="rId5" imgW="1269449" imgH="469696" progId="Equation.3">
              <p:embed/>
            </p:oleObj>
          </a:graphicData>
        </a:graphic>
      </p:graphicFrame>
      <p:sp>
        <p:nvSpPr>
          <p:cNvPr id="92170" name="Rectangle 10"/>
          <p:cNvSpPr>
            <a:spLocks noChangeArrowheads="1"/>
          </p:cNvSpPr>
          <p:nvPr/>
        </p:nvSpPr>
        <p:spPr bwMode="auto">
          <a:xfrm>
            <a:off x="3605213" y="321468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2171" name="Object 11"/>
          <p:cNvGraphicFramePr>
            <a:graphicFrameLocks noChangeAspect="1"/>
          </p:cNvGraphicFramePr>
          <p:nvPr/>
        </p:nvGraphicFramePr>
        <p:xfrm>
          <a:off x="1763713" y="4724400"/>
          <a:ext cx="5029200" cy="1114425"/>
        </p:xfrm>
        <a:graphic>
          <a:graphicData uri="http://schemas.openxmlformats.org/presentationml/2006/ole">
            <p:oleObj spid="_x0000_s92171" r:id="rId6" imgW="1930400" imgH="431800" progId="Equation.3">
              <p:embed/>
            </p:oleObj>
          </a:graphicData>
        </a:graphic>
      </p:graphicFrame>
      <p:sp>
        <p:nvSpPr>
          <p:cNvPr id="92175" name="Freeform 15"/>
          <p:cNvSpPr>
            <a:spLocks/>
          </p:cNvSpPr>
          <p:nvPr/>
        </p:nvSpPr>
        <p:spPr bwMode="auto">
          <a:xfrm>
            <a:off x="4932363" y="1628775"/>
            <a:ext cx="2879725" cy="2305050"/>
          </a:xfrm>
          <a:custGeom>
            <a:avLst/>
            <a:gdLst/>
            <a:ahLst/>
            <a:cxnLst>
              <a:cxn ang="0">
                <a:pos x="0" y="0"/>
              </a:cxn>
              <a:cxn ang="0">
                <a:pos x="0" y="1452"/>
              </a:cxn>
              <a:cxn ang="0">
                <a:pos x="1814" y="1452"/>
              </a:cxn>
            </a:cxnLst>
            <a:rect l="0" t="0" r="r" b="b"/>
            <a:pathLst>
              <a:path w="1814" h="1452">
                <a:moveTo>
                  <a:pt x="0" y="0"/>
                </a:moveTo>
                <a:lnTo>
                  <a:pt x="0" y="1452"/>
                </a:lnTo>
                <a:lnTo>
                  <a:pt x="1814" y="1452"/>
                </a:lnTo>
              </a:path>
            </a:pathLst>
          </a:custGeom>
          <a:noFill/>
          <a:ln w="38100" cmpd="sng">
            <a:solidFill>
              <a:srgbClr val="FF3300"/>
            </a:solidFill>
            <a:round/>
            <a:headEnd type="triangle" w="med" len="med"/>
            <a:tailEnd type="triangle" w="med" len="med"/>
          </a:ln>
          <a:effectLst/>
        </p:spPr>
        <p:txBody>
          <a:bodyPr/>
          <a:lstStyle/>
          <a:p>
            <a:endParaRPr lang="zh-CN" altLang="en-US"/>
          </a:p>
        </p:txBody>
      </p:sp>
      <p:sp>
        <p:nvSpPr>
          <p:cNvPr id="92178" name="Freeform 18"/>
          <p:cNvSpPr>
            <a:spLocks/>
          </p:cNvSpPr>
          <p:nvPr/>
        </p:nvSpPr>
        <p:spPr bwMode="auto">
          <a:xfrm>
            <a:off x="4932363" y="2492375"/>
            <a:ext cx="2376487" cy="1441450"/>
          </a:xfrm>
          <a:custGeom>
            <a:avLst/>
            <a:gdLst/>
            <a:ahLst/>
            <a:cxnLst>
              <a:cxn ang="0">
                <a:pos x="0" y="908"/>
              </a:cxn>
              <a:cxn ang="0">
                <a:pos x="317" y="0"/>
              </a:cxn>
              <a:cxn ang="0">
                <a:pos x="1497" y="908"/>
              </a:cxn>
            </a:cxnLst>
            <a:rect l="0" t="0" r="r" b="b"/>
            <a:pathLst>
              <a:path w="1497" h="908">
                <a:moveTo>
                  <a:pt x="0" y="908"/>
                </a:moveTo>
                <a:cubicBezTo>
                  <a:pt x="34" y="454"/>
                  <a:pt x="68" y="0"/>
                  <a:pt x="317" y="0"/>
                </a:cubicBezTo>
                <a:cubicBezTo>
                  <a:pt x="566" y="0"/>
                  <a:pt x="1031" y="454"/>
                  <a:pt x="1497" y="908"/>
                </a:cubicBezTo>
              </a:path>
            </a:pathLst>
          </a:custGeom>
          <a:noFill/>
          <a:ln w="38100" cmpd="sng">
            <a:solidFill>
              <a:srgbClr val="000000"/>
            </a:solidFill>
            <a:round/>
            <a:headEnd/>
            <a:tailEnd/>
          </a:ln>
          <a:effectLst/>
        </p:spPr>
        <p:txBody>
          <a:bodyPr/>
          <a:lstStyle/>
          <a:p>
            <a:endParaRPr lang="zh-CN" altLang="en-US"/>
          </a:p>
        </p:txBody>
      </p:sp>
      <p:sp>
        <p:nvSpPr>
          <p:cNvPr id="92179" name="Line 19"/>
          <p:cNvSpPr>
            <a:spLocks noChangeShapeType="1"/>
          </p:cNvSpPr>
          <p:nvPr/>
        </p:nvSpPr>
        <p:spPr bwMode="auto">
          <a:xfrm>
            <a:off x="5435600" y="2492375"/>
            <a:ext cx="0" cy="1441450"/>
          </a:xfrm>
          <a:prstGeom prst="line">
            <a:avLst/>
          </a:prstGeom>
          <a:noFill/>
          <a:ln w="9525">
            <a:solidFill>
              <a:schemeClr val="tx1"/>
            </a:solidFill>
            <a:round/>
            <a:headEnd/>
            <a:tailEnd/>
          </a:ln>
          <a:effectLst/>
        </p:spPr>
        <p:txBody>
          <a:bodyPr/>
          <a:lstStyle/>
          <a:p>
            <a:endParaRPr lang="zh-CN" altLang="en-US"/>
          </a:p>
        </p:txBody>
      </p:sp>
      <p:sp>
        <p:nvSpPr>
          <p:cNvPr id="92180" name="Text Box 20"/>
          <p:cNvSpPr txBox="1">
            <a:spLocks noChangeArrowheads="1"/>
          </p:cNvSpPr>
          <p:nvPr/>
        </p:nvSpPr>
        <p:spPr bwMode="auto">
          <a:xfrm>
            <a:off x="3924300" y="1700213"/>
            <a:ext cx="852488" cy="366712"/>
          </a:xfrm>
          <a:prstGeom prst="rect">
            <a:avLst/>
          </a:prstGeom>
          <a:noFill/>
          <a:ln w="9525">
            <a:noFill/>
            <a:miter lim="800000"/>
            <a:headEnd/>
            <a:tailEnd/>
          </a:ln>
          <a:effectLst/>
        </p:spPr>
        <p:txBody>
          <a:bodyPr wrap="none">
            <a:spAutoFit/>
          </a:bodyPr>
          <a:lstStyle/>
          <a:p>
            <a:r>
              <a:rPr lang="en-US" altLang="zh-CN" b="1"/>
              <a:t>W(h)</a:t>
            </a:r>
          </a:p>
        </p:txBody>
      </p:sp>
      <p:sp>
        <p:nvSpPr>
          <p:cNvPr id="92181" name="Text Box 21"/>
          <p:cNvSpPr txBox="1">
            <a:spLocks noChangeArrowheads="1"/>
          </p:cNvSpPr>
          <p:nvPr/>
        </p:nvSpPr>
        <p:spPr bwMode="auto">
          <a:xfrm>
            <a:off x="8008938" y="3732213"/>
            <a:ext cx="347662" cy="366712"/>
          </a:xfrm>
          <a:prstGeom prst="rect">
            <a:avLst/>
          </a:prstGeom>
          <a:noFill/>
          <a:ln w="9525">
            <a:noFill/>
            <a:miter lim="800000"/>
            <a:headEnd/>
            <a:tailEnd/>
          </a:ln>
          <a:effectLst/>
        </p:spPr>
        <p:txBody>
          <a:bodyPr wrap="none">
            <a:spAutoFit/>
          </a:bodyPr>
          <a:lstStyle/>
          <a:p>
            <a:r>
              <a:rPr lang="en-US" altLang="zh-CN" b="1"/>
              <a:t>h</a:t>
            </a:r>
          </a:p>
        </p:txBody>
      </p:sp>
      <p:sp>
        <p:nvSpPr>
          <p:cNvPr id="92182" name="Text Box 22"/>
          <p:cNvSpPr txBox="1">
            <a:spLocks noChangeArrowheads="1"/>
          </p:cNvSpPr>
          <p:nvPr/>
        </p:nvSpPr>
        <p:spPr bwMode="auto">
          <a:xfrm>
            <a:off x="5272088" y="4019550"/>
            <a:ext cx="509587" cy="366713"/>
          </a:xfrm>
          <a:prstGeom prst="rect">
            <a:avLst/>
          </a:prstGeom>
          <a:noFill/>
          <a:ln w="9525">
            <a:noFill/>
            <a:miter lim="800000"/>
            <a:headEnd/>
            <a:tailEnd/>
          </a:ln>
          <a:effectLst/>
        </p:spPr>
        <p:txBody>
          <a:bodyPr wrap="none">
            <a:spAutoFit/>
          </a:bodyPr>
          <a:lstStyle/>
          <a:p>
            <a:r>
              <a:rPr lang="en-US" altLang="zh-CN" b="1"/>
              <a:t>h*</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Rectangle 2"/>
          <p:cNvSpPr>
            <a:spLocks noGrp="1" noChangeArrowheads="1"/>
          </p:cNvSpPr>
          <p:nvPr>
            <p:ph type="body" idx="1"/>
          </p:nvPr>
        </p:nvSpPr>
        <p:spPr>
          <a:xfrm>
            <a:off x="395288" y="620713"/>
            <a:ext cx="8208962" cy="5280025"/>
          </a:xfrm>
        </p:spPr>
        <p:txBody>
          <a:bodyPr/>
          <a:lstStyle/>
          <a:p>
            <a:pPr>
              <a:lnSpc>
                <a:spcPct val="90000"/>
              </a:lnSpc>
              <a:buFontTx/>
              <a:buNone/>
            </a:pPr>
            <a:r>
              <a:rPr lang="zh-CN" altLang="en-US" sz="2800" b="1">
                <a:solidFill>
                  <a:srgbClr val="FF3300"/>
                </a:solidFill>
              </a:rPr>
              <a:t>必须注意的是</a:t>
            </a:r>
            <a:r>
              <a:rPr lang="en-US" altLang="zh-CN" sz="2800" b="1">
                <a:solidFill>
                  <a:srgbClr val="FF3300"/>
                </a:solidFill>
              </a:rPr>
              <a:t>:</a:t>
            </a:r>
          </a:p>
          <a:p>
            <a:pPr>
              <a:lnSpc>
                <a:spcPct val="90000"/>
              </a:lnSpc>
              <a:buFontTx/>
              <a:buNone/>
            </a:pPr>
            <a:endParaRPr lang="en-US" altLang="zh-CN" sz="2800" b="1">
              <a:solidFill>
                <a:srgbClr val="FF3300"/>
              </a:solidFill>
            </a:endParaRPr>
          </a:p>
          <a:p>
            <a:pPr>
              <a:lnSpc>
                <a:spcPct val="90000"/>
              </a:lnSpc>
              <a:buFontTx/>
              <a:buNone/>
            </a:pPr>
            <a:r>
              <a:rPr lang="en-US" altLang="zh-CN" sz="2800" b="1"/>
              <a:t>1)</a:t>
            </a:r>
            <a:r>
              <a:rPr lang="zh-CN" altLang="en-US" sz="2800" b="1"/>
              <a:t>前面这些结果是建立在很多假设之上，没有任何真实高分子满足这些条件，只是随分子结构不同，它们偏离这些条件的程度不同。因此只是理论上有意义，实际上高分子的均方末端距都是测定得到。</a:t>
            </a:r>
          </a:p>
          <a:p>
            <a:pPr>
              <a:lnSpc>
                <a:spcPct val="90000"/>
              </a:lnSpc>
              <a:buFontTx/>
              <a:buNone/>
            </a:pPr>
            <a:r>
              <a:rPr lang="en-US" altLang="zh-CN" sz="2800" b="1"/>
              <a:t>2)</a:t>
            </a:r>
            <a:r>
              <a:rPr lang="zh-CN" altLang="en-US" sz="2800" b="1"/>
              <a:t>高分子链中的单键旋转时互相牵制，一个键转动，要带动附近一段链一起运动，这样，每个键不成为一个独立运动的单元。</a:t>
            </a:r>
          </a:p>
          <a:p>
            <a:pPr>
              <a:lnSpc>
                <a:spcPct val="90000"/>
              </a:lnSpc>
              <a:buFontTx/>
              <a:buNone/>
            </a:pPr>
            <a:r>
              <a:rPr lang="en-US" altLang="zh-CN" sz="2800" b="1"/>
              <a:t>3)</a:t>
            </a:r>
            <a:r>
              <a:rPr lang="zh-CN" altLang="en-US" sz="2800" b="1"/>
              <a:t>我们把由若干个键组成的一段链算作一个独立的单元，称它为</a:t>
            </a:r>
            <a:r>
              <a:rPr lang="zh-CN" altLang="en-US" sz="2800" b="1">
                <a:latin typeface="Arial"/>
              </a:rPr>
              <a:t>“</a:t>
            </a:r>
            <a:r>
              <a:rPr lang="zh-CN" altLang="en-US" sz="2800" b="1"/>
              <a:t>链段</a:t>
            </a:r>
            <a:r>
              <a:rPr lang="zh-CN" altLang="en-US" sz="2800" b="1">
                <a:latin typeface="Arial"/>
              </a:rPr>
              <a:t>”</a:t>
            </a:r>
            <a:endParaRPr lang="zh-CN" altLang="en-US" sz="2800" b="1"/>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234" name="Object 2"/>
          <p:cNvGraphicFramePr>
            <a:graphicFrameLocks noChangeAspect="1"/>
          </p:cNvGraphicFramePr>
          <p:nvPr/>
        </p:nvGraphicFramePr>
        <p:xfrm>
          <a:off x="539750" y="533400"/>
          <a:ext cx="8064500" cy="6019800"/>
        </p:xfrm>
        <a:graphic>
          <a:graphicData uri="http://schemas.openxmlformats.org/presentationml/2006/ole">
            <p:oleObj spid="_x0000_s95234" name="BMP 图象" r:id="rId3" imgW="1590897" imgH="1752381" progId="Paint.Picture">
              <p:embed/>
            </p:oleObj>
          </a:graphicData>
        </a:graphic>
      </p:graphicFrame>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8" name="Rectangle 2"/>
          <p:cNvSpPr>
            <a:spLocks noGrp="1" noChangeArrowheads="1"/>
          </p:cNvSpPr>
          <p:nvPr>
            <p:ph type="body" idx="1"/>
          </p:nvPr>
        </p:nvSpPr>
        <p:spPr>
          <a:xfrm>
            <a:off x="323850" y="381000"/>
            <a:ext cx="8496300" cy="6172200"/>
          </a:xfrm>
        </p:spPr>
        <p:txBody>
          <a:bodyPr/>
          <a:lstStyle/>
          <a:p>
            <a:r>
              <a:rPr lang="zh-CN" altLang="en-US" b="1"/>
              <a:t>令链段与链段自由组合，并且无规取向，这种链称为</a:t>
            </a:r>
            <a:r>
              <a:rPr lang="zh-CN" altLang="en-US" b="1">
                <a:latin typeface="Arial"/>
              </a:rPr>
              <a:t>“</a:t>
            </a:r>
            <a:r>
              <a:rPr lang="zh-CN" altLang="en-US" b="1"/>
              <a:t>等效自由结合链</a:t>
            </a:r>
            <a:r>
              <a:rPr lang="zh-CN" altLang="en-US" b="1">
                <a:latin typeface="Arial"/>
              </a:rPr>
              <a:t>”</a:t>
            </a:r>
            <a:r>
              <a:rPr lang="zh-CN" altLang="en-US" b="1"/>
              <a:t>，每根链包含 </a:t>
            </a:r>
            <a:r>
              <a:rPr lang="en-US" altLang="zh-CN" b="1" i="1"/>
              <a:t>n</a:t>
            </a:r>
            <a:r>
              <a:rPr lang="en-US" altLang="zh-CN" b="1" i="1" baseline="-25000"/>
              <a:t>e</a:t>
            </a:r>
            <a:r>
              <a:rPr lang="zh-CN" altLang="en-US" b="1"/>
              <a:t>个链段，每个链段的长度为</a:t>
            </a:r>
            <a:r>
              <a:rPr lang="en-US" altLang="zh-CN" b="1" i="1"/>
              <a:t>l</a:t>
            </a:r>
            <a:r>
              <a:rPr lang="en-US" altLang="zh-CN" b="1" i="1" baseline="-25000"/>
              <a:t>e</a:t>
            </a:r>
            <a:r>
              <a:rPr lang="en-US" altLang="zh-CN" b="1"/>
              <a:t>,</a:t>
            </a:r>
            <a:r>
              <a:rPr lang="zh-CN" altLang="en-US" b="1"/>
              <a:t>用</a:t>
            </a:r>
            <a:r>
              <a:rPr lang="en-US" altLang="zh-CN" b="1" i="1"/>
              <a:t>L</a:t>
            </a:r>
            <a:r>
              <a:rPr lang="en-US" altLang="zh-CN" b="1" i="1" baseline="-25000"/>
              <a:t>max</a:t>
            </a:r>
            <a:r>
              <a:rPr lang="zh-CN" altLang="en-US" b="1"/>
              <a:t>表示链的伸直长度</a:t>
            </a:r>
            <a:r>
              <a:rPr lang="en-US" altLang="zh-CN" b="1"/>
              <a:t>:</a:t>
            </a:r>
          </a:p>
          <a:p>
            <a:r>
              <a:rPr lang="zh-CN" altLang="en-US" b="1"/>
              <a:t>所谓等效，是指均方末端距仍可用自由结合链来计算</a:t>
            </a:r>
            <a:r>
              <a:rPr lang="en-US" altLang="zh-CN" b="1"/>
              <a:t>:</a:t>
            </a:r>
          </a:p>
          <a:p>
            <a:r>
              <a:rPr lang="zh-CN" altLang="en-US" b="1"/>
              <a:t>所不同的是</a:t>
            </a:r>
            <a:r>
              <a:rPr lang="en-US" altLang="zh-CN" b="1" i="1"/>
              <a:t>l</a:t>
            </a:r>
            <a:r>
              <a:rPr lang="en-US" altLang="zh-CN" b="1" i="1" baseline="-25000"/>
              <a:t>e</a:t>
            </a:r>
            <a:r>
              <a:rPr lang="zh-CN" altLang="en-US" b="1"/>
              <a:t>大于</a:t>
            </a:r>
            <a:r>
              <a:rPr lang="en-US" altLang="zh-CN" b="1" i="1"/>
              <a:t>l</a:t>
            </a:r>
            <a:r>
              <a:rPr lang="zh-CN" altLang="en-US" b="1"/>
              <a:t>若干倍， </a:t>
            </a:r>
            <a:r>
              <a:rPr lang="en-US" altLang="zh-CN" b="1" i="1"/>
              <a:t>n</a:t>
            </a:r>
            <a:r>
              <a:rPr lang="en-US" altLang="zh-CN" b="1" i="1" baseline="-25000"/>
              <a:t>e</a:t>
            </a:r>
            <a:r>
              <a:rPr lang="zh-CN" altLang="en-US" b="1"/>
              <a:t>小于</a:t>
            </a:r>
            <a:r>
              <a:rPr lang="en-US" altLang="zh-CN" b="1" i="1"/>
              <a:t>n</a:t>
            </a:r>
            <a:r>
              <a:rPr lang="zh-CN" altLang="en-US" b="1"/>
              <a:t>若干倍。</a:t>
            </a:r>
          </a:p>
          <a:p>
            <a:r>
              <a:rPr lang="en-US" altLang="zh-CN" b="1" i="1"/>
              <a:t>n</a:t>
            </a:r>
            <a:r>
              <a:rPr lang="en-US" altLang="zh-CN" b="1" i="1" baseline="-25000"/>
              <a:t>e</a:t>
            </a:r>
            <a:r>
              <a:rPr lang="zh-CN" altLang="en-US" b="1"/>
              <a:t>和</a:t>
            </a:r>
            <a:r>
              <a:rPr lang="en-US" altLang="zh-CN" b="1" i="1"/>
              <a:t>l</a:t>
            </a:r>
            <a:r>
              <a:rPr lang="en-US" altLang="zh-CN" b="1" i="1" baseline="-25000"/>
              <a:t>e</a:t>
            </a:r>
            <a:r>
              <a:rPr lang="zh-CN" altLang="en-US" b="1"/>
              <a:t>的求法是：通过实验测定出试样的和分子量，根据分子结构求出主链中的总键数</a:t>
            </a:r>
            <a:r>
              <a:rPr lang="en-US" altLang="zh-CN" b="1" i="1"/>
              <a:t>n</a:t>
            </a:r>
            <a:r>
              <a:rPr lang="zh-CN" altLang="en-US" b="1"/>
              <a:t>，以及链的伸直长度</a:t>
            </a:r>
            <a:r>
              <a:rPr lang="en-US" altLang="zh-CN" b="1" i="1"/>
              <a:t>L</a:t>
            </a:r>
            <a:r>
              <a:rPr lang="en-US" altLang="zh-CN" b="1" i="1" baseline="-25000"/>
              <a:t>max</a:t>
            </a:r>
          </a:p>
        </p:txBody>
      </p:sp>
      <p:sp>
        <p:nvSpPr>
          <p:cNvPr id="96259" name="Rectangle 3"/>
          <p:cNvSpPr>
            <a:spLocks noChangeArrowheads="1"/>
          </p:cNvSpPr>
          <p:nvPr/>
        </p:nvSpPr>
        <p:spPr bwMode="auto">
          <a:xfrm>
            <a:off x="4224338" y="331470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6260" name="Object 4"/>
          <p:cNvGraphicFramePr>
            <a:graphicFrameLocks noChangeAspect="1"/>
          </p:cNvGraphicFramePr>
          <p:nvPr/>
        </p:nvGraphicFramePr>
        <p:xfrm>
          <a:off x="3059113" y="1989138"/>
          <a:ext cx="1600200" cy="525462"/>
        </p:xfrm>
        <a:graphic>
          <a:graphicData uri="http://schemas.openxmlformats.org/presentationml/2006/ole">
            <p:oleObj spid="_x0000_s96260" r:id="rId3" imgW="698500" imgH="228600" progId="Equation.3">
              <p:embed/>
            </p:oleObj>
          </a:graphicData>
        </a:graphic>
      </p:graphicFrame>
      <p:sp>
        <p:nvSpPr>
          <p:cNvPr id="96261" name="Rectangle 5"/>
          <p:cNvSpPr>
            <a:spLocks noChangeArrowheads="1"/>
          </p:cNvSpPr>
          <p:nvPr/>
        </p:nvSpPr>
        <p:spPr bwMode="auto">
          <a:xfrm>
            <a:off x="4271963" y="329565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6262" name="Object 6"/>
          <p:cNvGraphicFramePr>
            <a:graphicFrameLocks noChangeAspect="1"/>
          </p:cNvGraphicFramePr>
          <p:nvPr/>
        </p:nvGraphicFramePr>
        <p:xfrm>
          <a:off x="2627313" y="2997200"/>
          <a:ext cx="1524000" cy="677863"/>
        </p:xfrm>
        <a:graphic>
          <a:graphicData uri="http://schemas.openxmlformats.org/presentationml/2006/ole">
            <p:oleObj spid="_x0000_s96262" r:id="rId4" imgW="596641" imgH="266584" progId="Equation.3">
              <p:embed/>
            </p:oleObj>
          </a:graphicData>
        </a:graphic>
      </p:graphicFrame>
      <p:sp>
        <p:nvSpPr>
          <p:cNvPr id="96263" name="Rectangle 7"/>
          <p:cNvSpPr>
            <a:spLocks noChangeArrowheads="1"/>
          </p:cNvSpPr>
          <p:nvPr/>
        </p:nvSpPr>
        <p:spPr bwMode="auto">
          <a:xfrm>
            <a:off x="4471988" y="329565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2" name="Rectangle 2"/>
          <p:cNvSpPr>
            <a:spLocks noGrp="1" noChangeArrowheads="1"/>
          </p:cNvSpPr>
          <p:nvPr>
            <p:ph type="body" idx="1"/>
          </p:nvPr>
        </p:nvSpPr>
        <p:spPr>
          <a:xfrm>
            <a:off x="179388" y="457200"/>
            <a:ext cx="8713787" cy="5924550"/>
          </a:xfrm>
        </p:spPr>
        <p:txBody>
          <a:bodyPr/>
          <a:lstStyle/>
          <a:p>
            <a:r>
              <a:rPr lang="zh-CN" altLang="en-US" b="1"/>
              <a:t>假定维持各个键的键长键角不变，把主链拉到最大限度，形成锯齿形长链，这种锯齿形长链在主链方向上的投影即是</a:t>
            </a:r>
            <a:r>
              <a:rPr lang="en-US" altLang="zh-CN" b="1" i="1"/>
              <a:t>L</a:t>
            </a:r>
            <a:r>
              <a:rPr lang="en-US" altLang="zh-CN" b="1" i="1" baseline="-25000"/>
              <a:t>max</a:t>
            </a:r>
          </a:p>
          <a:p>
            <a:endParaRPr lang="en-US" altLang="zh-CN" b="1"/>
          </a:p>
          <a:p>
            <a:endParaRPr lang="en-US" altLang="zh-CN" b="1"/>
          </a:p>
          <a:p>
            <a:endParaRPr lang="en-US" altLang="zh-CN" b="1"/>
          </a:p>
          <a:p>
            <a:endParaRPr lang="en-US" altLang="zh-CN" b="1"/>
          </a:p>
          <a:p>
            <a:pPr algn="ctr">
              <a:buFontTx/>
              <a:buNone/>
            </a:pPr>
            <a:endParaRPr lang="en-US" altLang="zh-CN" sz="2000" b="1"/>
          </a:p>
          <a:p>
            <a:pPr algn="ctr">
              <a:buFontTx/>
              <a:buNone/>
            </a:pPr>
            <a:r>
              <a:rPr lang="en-US" altLang="zh-CN" sz="2000" b="1"/>
              <a:t>PE</a:t>
            </a:r>
            <a:r>
              <a:rPr lang="zh-CN" altLang="en-US" sz="2000" b="1"/>
              <a:t>的锯齿形链</a:t>
            </a:r>
          </a:p>
        </p:txBody>
      </p:sp>
      <p:sp>
        <p:nvSpPr>
          <p:cNvPr id="97283" name="Rectangle 3"/>
          <p:cNvSpPr>
            <a:spLocks noChangeArrowheads="1"/>
          </p:cNvSpPr>
          <p:nvPr/>
        </p:nvSpPr>
        <p:spPr bwMode="auto">
          <a:xfrm>
            <a:off x="4248150" y="318611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7284" name="Object 4"/>
          <p:cNvGraphicFramePr>
            <a:graphicFrameLocks noChangeAspect="1"/>
          </p:cNvGraphicFramePr>
          <p:nvPr/>
        </p:nvGraphicFramePr>
        <p:xfrm>
          <a:off x="2438400" y="2209800"/>
          <a:ext cx="1828800" cy="1371600"/>
        </p:xfrm>
        <a:graphic>
          <a:graphicData uri="http://schemas.openxmlformats.org/presentationml/2006/ole">
            <p:oleObj spid="_x0000_s97284" r:id="rId3" imgW="647419" imgH="482391" progId="Equation.3">
              <p:embed/>
            </p:oleObj>
          </a:graphicData>
        </a:graphic>
      </p:graphicFrame>
      <p:sp>
        <p:nvSpPr>
          <p:cNvPr id="97285" name="Rectangle 5"/>
          <p:cNvSpPr>
            <a:spLocks noChangeArrowheads="1"/>
          </p:cNvSpPr>
          <p:nvPr/>
        </p:nvSpPr>
        <p:spPr bwMode="auto">
          <a:xfrm>
            <a:off x="4267200" y="318611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7286" name="Object 6"/>
          <p:cNvGraphicFramePr>
            <a:graphicFrameLocks noChangeAspect="1"/>
          </p:cNvGraphicFramePr>
          <p:nvPr/>
        </p:nvGraphicFramePr>
        <p:xfrm>
          <a:off x="5292725" y="2276475"/>
          <a:ext cx="1600200" cy="1274763"/>
        </p:xfrm>
        <a:graphic>
          <a:graphicData uri="http://schemas.openxmlformats.org/presentationml/2006/ole">
            <p:oleObj spid="_x0000_s97286" r:id="rId4" imgW="609336" imgH="482391" progId="Equation.3">
              <p:embed/>
            </p:oleObj>
          </a:graphicData>
        </a:graphic>
      </p:graphicFrame>
      <p:graphicFrame>
        <p:nvGraphicFramePr>
          <p:cNvPr id="97287" name="Object 7"/>
          <p:cNvGraphicFramePr>
            <a:graphicFrameLocks noChangeAspect="1"/>
          </p:cNvGraphicFramePr>
          <p:nvPr/>
        </p:nvGraphicFramePr>
        <p:xfrm>
          <a:off x="1143000" y="3733800"/>
          <a:ext cx="7010400" cy="758825"/>
        </p:xfrm>
        <a:graphic>
          <a:graphicData uri="http://schemas.openxmlformats.org/presentationml/2006/ole">
            <p:oleObj spid="_x0000_s97287" name="CS ChemDraw Drawing" r:id="rId5" imgW="3167280" imgH="343080" progId="ChemDraw.Document.6.0">
              <p:embed/>
            </p:oleObj>
          </a:graphicData>
        </a:graphic>
      </p:graphicFrame>
      <p:sp>
        <p:nvSpPr>
          <p:cNvPr id="97288" name="Rectangle 8"/>
          <p:cNvSpPr>
            <a:spLocks noChangeArrowheads="1"/>
          </p:cNvSpPr>
          <p:nvPr/>
        </p:nvSpPr>
        <p:spPr bwMode="auto">
          <a:xfrm>
            <a:off x="4438650" y="331946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7289" name="Object 9"/>
          <p:cNvGraphicFramePr>
            <a:graphicFrameLocks noChangeAspect="1"/>
          </p:cNvGraphicFramePr>
          <p:nvPr/>
        </p:nvGraphicFramePr>
        <p:xfrm>
          <a:off x="3352800" y="4191000"/>
          <a:ext cx="266700" cy="219075"/>
        </p:xfrm>
        <a:graphic>
          <a:graphicData uri="http://schemas.openxmlformats.org/presentationml/2006/ole">
            <p:oleObj spid="_x0000_s97289" r:id="rId6" imgW="266353" imgH="215619" progId="Equation.3">
              <p:embed/>
            </p:oleObj>
          </a:graphicData>
        </a:graphic>
      </p:graphicFrame>
      <p:sp>
        <p:nvSpPr>
          <p:cNvPr id="97290" name="Rectangle 10"/>
          <p:cNvSpPr>
            <a:spLocks noChangeArrowheads="1"/>
          </p:cNvSpPr>
          <p:nvPr/>
        </p:nvSpPr>
        <p:spPr bwMode="auto">
          <a:xfrm>
            <a:off x="3695700" y="318611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7291" name="Object 11"/>
          <p:cNvGraphicFramePr>
            <a:graphicFrameLocks noChangeAspect="1"/>
          </p:cNvGraphicFramePr>
          <p:nvPr/>
        </p:nvGraphicFramePr>
        <p:xfrm>
          <a:off x="4643438" y="5229225"/>
          <a:ext cx="4038600" cy="1119188"/>
        </p:xfrm>
        <a:graphic>
          <a:graphicData uri="http://schemas.openxmlformats.org/presentationml/2006/ole">
            <p:oleObj spid="_x0000_s97291" r:id="rId7" imgW="1752600" imgH="482600" progId="Equation.3">
              <p:embed/>
            </p:oleObj>
          </a:graphicData>
        </a:graphic>
      </p:graphicFrame>
      <p:sp>
        <p:nvSpPr>
          <p:cNvPr id="97292" name="Text Box 12"/>
          <p:cNvSpPr txBox="1">
            <a:spLocks noChangeArrowheads="1"/>
          </p:cNvSpPr>
          <p:nvPr/>
        </p:nvSpPr>
        <p:spPr bwMode="auto">
          <a:xfrm>
            <a:off x="468313" y="5105400"/>
            <a:ext cx="4032250" cy="1127125"/>
          </a:xfrm>
          <a:prstGeom prst="rect">
            <a:avLst/>
          </a:prstGeom>
          <a:noFill/>
          <a:ln w="9525">
            <a:noFill/>
            <a:miter lim="800000"/>
            <a:headEnd/>
            <a:tailEnd/>
          </a:ln>
          <a:effectLst/>
        </p:spPr>
        <p:txBody>
          <a:bodyPr>
            <a:spAutoFit/>
          </a:bodyPr>
          <a:lstStyle/>
          <a:p>
            <a:pPr>
              <a:spcBef>
                <a:spcPct val="20000"/>
              </a:spcBef>
              <a:buFontTx/>
              <a:buChar char="•"/>
            </a:pPr>
            <a:r>
              <a:rPr kumimoji="1" lang="zh-CN" altLang="en-US" sz="3200" b="1">
                <a:latin typeface="Times New Roman" pitchFamily="18" charset="0"/>
              </a:rPr>
              <a:t>完全伸直的碳氢链：</a:t>
            </a:r>
          </a:p>
          <a:p>
            <a:pPr>
              <a:spcBef>
                <a:spcPct val="50000"/>
              </a:spcBef>
            </a:pPr>
            <a:endParaRPr kumimoji="1" lang="en-US" altLang="zh-CN" sz="2400">
              <a:latin typeface="Times New Roman" pitchFamily="18"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body" idx="1"/>
          </p:nvPr>
        </p:nvSpPr>
        <p:spPr>
          <a:xfrm>
            <a:off x="685800" y="381000"/>
            <a:ext cx="5399088" cy="685800"/>
          </a:xfrm>
        </p:spPr>
        <p:txBody>
          <a:bodyPr/>
          <a:lstStyle/>
          <a:p>
            <a:pPr>
              <a:buFontTx/>
              <a:buNone/>
            </a:pPr>
            <a:r>
              <a:rPr lang="zh-CN" altLang="en-US" b="1"/>
              <a:t>假定</a:t>
            </a:r>
            <a:r>
              <a:rPr lang="en-US" altLang="zh-CN" b="1"/>
              <a:t>PE</a:t>
            </a:r>
            <a:r>
              <a:rPr lang="zh-CN" altLang="en-US" b="1"/>
              <a:t>为自由旋转链，则</a:t>
            </a:r>
            <a:r>
              <a:rPr lang="en-US" altLang="zh-CN" b="1"/>
              <a:t>:</a:t>
            </a:r>
            <a:endParaRPr lang="en-US" altLang="zh-CN"/>
          </a:p>
        </p:txBody>
      </p:sp>
      <p:sp>
        <p:nvSpPr>
          <p:cNvPr id="98307" name="Rectangle 3"/>
          <p:cNvSpPr>
            <a:spLocks noChangeArrowheads="1"/>
          </p:cNvSpPr>
          <p:nvPr/>
        </p:nvSpPr>
        <p:spPr bwMode="auto">
          <a:xfrm>
            <a:off x="4062413" y="32448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8308" name="Object 4"/>
          <p:cNvGraphicFramePr>
            <a:graphicFrameLocks noChangeAspect="1"/>
          </p:cNvGraphicFramePr>
          <p:nvPr/>
        </p:nvGraphicFramePr>
        <p:xfrm>
          <a:off x="2555875" y="1052513"/>
          <a:ext cx="2895600" cy="784225"/>
        </p:xfrm>
        <a:graphic>
          <a:graphicData uri="http://schemas.openxmlformats.org/presentationml/2006/ole">
            <p:oleObj spid="_x0000_s98308" r:id="rId3" imgW="1016000" imgH="279400" progId="Equation.3">
              <p:embed/>
            </p:oleObj>
          </a:graphicData>
        </a:graphic>
      </p:graphicFrame>
      <p:sp>
        <p:nvSpPr>
          <p:cNvPr id="98309" name="Rectangle 5"/>
          <p:cNvSpPr>
            <a:spLocks noChangeArrowheads="1"/>
          </p:cNvSpPr>
          <p:nvPr/>
        </p:nvSpPr>
        <p:spPr bwMode="auto">
          <a:xfrm>
            <a:off x="4343400" y="318770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8310" name="Object 6"/>
          <p:cNvGraphicFramePr>
            <a:graphicFrameLocks noChangeAspect="1"/>
          </p:cNvGraphicFramePr>
          <p:nvPr/>
        </p:nvGraphicFramePr>
        <p:xfrm>
          <a:off x="1258888" y="2636838"/>
          <a:ext cx="1219200" cy="1041400"/>
        </p:xfrm>
        <a:graphic>
          <a:graphicData uri="http://schemas.openxmlformats.org/presentationml/2006/ole">
            <p:oleObj spid="_x0000_s98310" r:id="rId4" imgW="457002" imgH="393529" progId="Equation.3">
              <p:embed/>
            </p:oleObj>
          </a:graphicData>
        </a:graphic>
      </p:graphicFrame>
      <p:sp>
        <p:nvSpPr>
          <p:cNvPr id="98311" name="Rectangle 7"/>
          <p:cNvSpPr>
            <a:spLocks noChangeArrowheads="1"/>
          </p:cNvSpPr>
          <p:nvPr/>
        </p:nvSpPr>
        <p:spPr bwMode="auto">
          <a:xfrm>
            <a:off x="4252913" y="3268663"/>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8312" name="Object 8"/>
          <p:cNvGraphicFramePr>
            <a:graphicFrameLocks noChangeAspect="1"/>
          </p:cNvGraphicFramePr>
          <p:nvPr/>
        </p:nvGraphicFramePr>
        <p:xfrm>
          <a:off x="3059113" y="2781300"/>
          <a:ext cx="1828800" cy="654050"/>
        </p:xfrm>
        <a:graphic>
          <a:graphicData uri="http://schemas.openxmlformats.org/presentationml/2006/ole">
            <p:oleObj spid="_x0000_s98312" r:id="rId5" imgW="634725" imgH="228501" progId="Equation.3">
              <p:embed/>
            </p:oleObj>
          </a:graphicData>
        </a:graphic>
      </p:graphicFrame>
      <p:sp>
        <p:nvSpPr>
          <p:cNvPr id="98313" name="Text Box 9"/>
          <p:cNvSpPr txBox="1">
            <a:spLocks noChangeArrowheads="1"/>
          </p:cNvSpPr>
          <p:nvPr/>
        </p:nvSpPr>
        <p:spPr bwMode="auto">
          <a:xfrm>
            <a:off x="468313" y="3644900"/>
            <a:ext cx="8351837" cy="2819400"/>
          </a:xfrm>
          <a:prstGeom prst="rect">
            <a:avLst/>
          </a:prstGeom>
          <a:noFill/>
          <a:ln w="9525">
            <a:noFill/>
            <a:miter lim="800000"/>
            <a:headEnd/>
            <a:tailEnd/>
          </a:ln>
          <a:effectLst/>
        </p:spPr>
        <p:txBody>
          <a:bodyPr>
            <a:spAutoFit/>
          </a:bodyPr>
          <a:lstStyle/>
          <a:p>
            <a:pPr>
              <a:spcBef>
                <a:spcPct val="20000"/>
              </a:spcBef>
            </a:pPr>
            <a:r>
              <a:rPr kumimoji="1" lang="zh-CN" altLang="en-US" sz="3200" b="1">
                <a:latin typeface="Times New Roman" pitchFamily="18" charset="0"/>
              </a:rPr>
              <a:t>若把</a:t>
            </a:r>
            <a:r>
              <a:rPr kumimoji="1" lang="en-US" altLang="zh-CN" sz="3200" b="1">
                <a:latin typeface="Times New Roman" pitchFamily="18" charset="0"/>
              </a:rPr>
              <a:t>PE</a:t>
            </a:r>
            <a:r>
              <a:rPr kumimoji="1" lang="zh-CN" altLang="en-US" sz="3200" b="1">
                <a:latin typeface="Times New Roman" pitchFamily="18" charset="0"/>
              </a:rPr>
              <a:t>的自由旋转链当作等效自由结合链，</a:t>
            </a:r>
          </a:p>
          <a:p>
            <a:pPr>
              <a:spcBef>
                <a:spcPct val="20000"/>
              </a:spcBef>
            </a:pPr>
            <a:r>
              <a:rPr kumimoji="1" lang="zh-CN" altLang="en-US" sz="3200" b="1">
                <a:latin typeface="Times New Roman" pitchFamily="18" charset="0"/>
              </a:rPr>
              <a:t> 则链段由</a:t>
            </a:r>
            <a:r>
              <a:rPr kumimoji="1" lang="en-US" altLang="zh-CN" sz="3200" b="1">
                <a:latin typeface="Times New Roman" pitchFamily="18" charset="0"/>
              </a:rPr>
              <a:t>3</a:t>
            </a:r>
            <a:r>
              <a:rPr kumimoji="1" lang="zh-CN" altLang="en-US" sz="3200" b="1">
                <a:latin typeface="Times New Roman" pitchFamily="18" charset="0"/>
              </a:rPr>
              <a:t>个</a:t>
            </a:r>
            <a:r>
              <a:rPr kumimoji="1" lang="en-US" altLang="zh-CN" sz="3200" b="1">
                <a:latin typeface="Times New Roman" pitchFamily="18" charset="0"/>
              </a:rPr>
              <a:t>C-C</a:t>
            </a:r>
            <a:r>
              <a:rPr kumimoji="1" lang="zh-CN" altLang="en-US" sz="3200" b="1">
                <a:latin typeface="Times New Roman" pitchFamily="18" charset="0"/>
              </a:rPr>
              <a:t>组成，即独立运动单元为</a:t>
            </a:r>
          </a:p>
          <a:p>
            <a:pPr>
              <a:spcBef>
                <a:spcPct val="20000"/>
              </a:spcBef>
            </a:pPr>
            <a:r>
              <a:rPr kumimoji="1" lang="zh-CN" altLang="en-US" sz="3200" b="1">
                <a:latin typeface="Times New Roman" pitchFamily="18" charset="0"/>
              </a:rPr>
              <a:t> </a:t>
            </a:r>
            <a:r>
              <a:rPr kumimoji="1" lang="en-US" altLang="zh-CN" sz="3200" b="1">
                <a:latin typeface="Times New Roman" pitchFamily="18" charset="0"/>
              </a:rPr>
              <a:t>3</a:t>
            </a:r>
            <a:r>
              <a:rPr kumimoji="1" lang="zh-CN" altLang="en-US" sz="3200" b="1">
                <a:latin typeface="Times New Roman" pitchFamily="18" charset="0"/>
              </a:rPr>
              <a:t>个键。</a:t>
            </a:r>
          </a:p>
          <a:p>
            <a:pPr>
              <a:spcBef>
                <a:spcPct val="20000"/>
              </a:spcBef>
            </a:pPr>
            <a:r>
              <a:rPr kumimoji="1" lang="zh-CN" altLang="en-US" sz="3200" b="1">
                <a:latin typeface="Times New Roman" pitchFamily="18" charset="0"/>
              </a:rPr>
              <a:t>然而真实的聚乙烯单键旋转是有内阻的。可在</a:t>
            </a:r>
            <a:r>
              <a:rPr kumimoji="1" lang="en-US" altLang="zh-CN" sz="3200" b="1">
                <a:latin typeface="Times New Roman" pitchFamily="18" charset="0"/>
                <a:cs typeface="Times New Roman" pitchFamily="18" charset="0"/>
              </a:rPr>
              <a:t>θ</a:t>
            </a:r>
            <a:r>
              <a:rPr kumimoji="1" lang="zh-CN" altLang="en-US" sz="3200" b="1">
                <a:latin typeface="Times New Roman" pitchFamily="18" charset="0"/>
              </a:rPr>
              <a:t>条件下测均方末端距（溶液中）</a:t>
            </a:r>
            <a:endParaRPr kumimoji="1" lang="zh-CN" altLang="en-US" sz="2400">
              <a:latin typeface="Times New Roman" pitchFamily="18" charset="0"/>
            </a:endParaRPr>
          </a:p>
        </p:txBody>
      </p:sp>
      <p:sp>
        <p:nvSpPr>
          <p:cNvPr id="98314" name="Text Box 10"/>
          <p:cNvSpPr txBox="1">
            <a:spLocks noChangeArrowheads="1"/>
          </p:cNvSpPr>
          <p:nvPr/>
        </p:nvSpPr>
        <p:spPr bwMode="auto">
          <a:xfrm>
            <a:off x="684213" y="1916113"/>
            <a:ext cx="6478587" cy="579437"/>
          </a:xfrm>
          <a:prstGeom prst="rect">
            <a:avLst/>
          </a:prstGeom>
          <a:noFill/>
          <a:ln w="9525">
            <a:noFill/>
            <a:miter lim="800000"/>
            <a:headEnd/>
            <a:tailEnd/>
          </a:ln>
          <a:effectLst/>
        </p:spPr>
        <p:txBody>
          <a:bodyPr>
            <a:spAutoFit/>
          </a:bodyPr>
          <a:lstStyle/>
          <a:p>
            <a:pPr>
              <a:spcBef>
                <a:spcPct val="20000"/>
              </a:spcBef>
            </a:pPr>
            <a:r>
              <a:rPr kumimoji="1" lang="en-US" altLang="zh-CN" sz="3200" b="1">
                <a:latin typeface="Times New Roman" pitchFamily="18" charset="0"/>
              </a:rPr>
              <a:t>  </a:t>
            </a:r>
            <a:r>
              <a:rPr kumimoji="1" lang="zh-CN" altLang="en-US" sz="3200" b="1">
                <a:latin typeface="Times New Roman" pitchFamily="18" charset="0"/>
              </a:rPr>
              <a:t>把其转化为等效自由结合链，则</a:t>
            </a:r>
            <a:r>
              <a:rPr kumimoji="1" lang="en-US" altLang="zh-CN" sz="3200" b="1">
                <a:latin typeface="Times New Roman" pitchFamily="18" charset="0"/>
              </a:rPr>
              <a:t>:</a:t>
            </a:r>
            <a:endParaRPr kumimoji="1" lang="en-US" altLang="zh-CN" sz="2400" b="1">
              <a:latin typeface="Times New Roman" pitchFamily="18"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0" name="Rectangle 2"/>
          <p:cNvSpPr>
            <a:spLocks noGrp="1" noChangeArrowheads="1"/>
          </p:cNvSpPr>
          <p:nvPr>
            <p:ph type="body" idx="1"/>
          </p:nvPr>
        </p:nvSpPr>
        <p:spPr>
          <a:xfrm>
            <a:off x="685800" y="381000"/>
            <a:ext cx="7772400" cy="5715000"/>
          </a:xfrm>
        </p:spPr>
        <p:txBody>
          <a:bodyPr/>
          <a:lstStyle/>
          <a:p>
            <a:pPr>
              <a:buFontTx/>
              <a:buNone/>
            </a:pPr>
            <a:r>
              <a:rPr lang="en-US" altLang="zh-CN" b="1">
                <a:cs typeface="Times New Roman" pitchFamily="18" charset="0"/>
              </a:rPr>
              <a:t>θ</a:t>
            </a:r>
            <a:r>
              <a:rPr lang="zh-CN" altLang="en-US" b="1"/>
              <a:t>条件下为无扰状态，即溶剂分子对高分子的构象影响可以忽略不计。 </a:t>
            </a:r>
            <a:r>
              <a:rPr lang="en-US" altLang="zh-CN" b="1">
                <a:cs typeface="Times New Roman" pitchFamily="18" charset="0"/>
              </a:rPr>
              <a:t>θ</a:t>
            </a:r>
            <a:r>
              <a:rPr lang="zh-CN" altLang="en-US" b="1"/>
              <a:t>条件下测定的高分子尺寸称无扰尺寸。</a:t>
            </a:r>
          </a:p>
          <a:p>
            <a:pPr>
              <a:buFontTx/>
              <a:buNone/>
            </a:pPr>
            <a:r>
              <a:rPr lang="zh-CN" altLang="en-US" b="1"/>
              <a:t>实测得</a:t>
            </a:r>
          </a:p>
          <a:p>
            <a:pPr>
              <a:buFontTx/>
              <a:buNone/>
            </a:pPr>
            <a:r>
              <a:rPr lang="en-US" altLang="zh-CN" b="1"/>
              <a:t>n</a:t>
            </a:r>
            <a:r>
              <a:rPr lang="en-US" altLang="zh-CN" b="1" baseline="-25000"/>
              <a:t>e</a:t>
            </a:r>
            <a:r>
              <a:rPr lang="en-US" altLang="zh-CN" b="1"/>
              <a:t>=n/10;  </a:t>
            </a:r>
          </a:p>
          <a:p>
            <a:pPr>
              <a:buFontTx/>
              <a:buNone/>
            </a:pPr>
            <a:r>
              <a:rPr lang="zh-CN" altLang="en-US" b="1"/>
              <a:t>这也证明，</a:t>
            </a:r>
            <a:r>
              <a:rPr lang="en-US" altLang="zh-CN" b="1"/>
              <a:t>PE</a:t>
            </a:r>
            <a:r>
              <a:rPr lang="zh-CN" altLang="en-US" b="1"/>
              <a:t>链的内旋转的确不是自由的</a:t>
            </a:r>
          </a:p>
          <a:p>
            <a:pPr>
              <a:buFontTx/>
              <a:buNone/>
            </a:pPr>
            <a:r>
              <a:rPr lang="zh-CN" altLang="en-US" b="1"/>
              <a:t>等效自由结合链的分布函数符合高斯分布，这种链又叫</a:t>
            </a:r>
            <a:r>
              <a:rPr lang="zh-CN" altLang="en-US" b="1">
                <a:latin typeface="Arial"/>
              </a:rPr>
              <a:t>“</a:t>
            </a:r>
            <a:r>
              <a:rPr lang="zh-CN" altLang="en-US" b="1"/>
              <a:t>高斯链</a:t>
            </a:r>
            <a:r>
              <a:rPr lang="zh-CN" altLang="en-US" b="1">
                <a:latin typeface="Arial"/>
              </a:rPr>
              <a:t>”</a:t>
            </a:r>
            <a:endParaRPr lang="zh-CN" altLang="en-US" b="1"/>
          </a:p>
          <a:p>
            <a:pPr>
              <a:buFontTx/>
              <a:buNone/>
            </a:pPr>
            <a:r>
              <a:rPr lang="zh-CN" altLang="en-US" b="1"/>
              <a:t>自由结合链是高斯链的一个特例</a:t>
            </a:r>
          </a:p>
        </p:txBody>
      </p:sp>
      <p:sp>
        <p:nvSpPr>
          <p:cNvPr id="99331" name="Rectangle 3"/>
          <p:cNvSpPr>
            <a:spLocks noChangeArrowheads="1"/>
          </p:cNvSpPr>
          <p:nvPr/>
        </p:nvSpPr>
        <p:spPr bwMode="auto">
          <a:xfrm>
            <a:off x="4167188" y="3249613"/>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9332" name="Object 4"/>
          <p:cNvGraphicFramePr>
            <a:graphicFrameLocks noChangeAspect="1"/>
          </p:cNvGraphicFramePr>
          <p:nvPr/>
        </p:nvGraphicFramePr>
        <p:xfrm>
          <a:off x="2771775" y="1916113"/>
          <a:ext cx="2209800" cy="727075"/>
        </p:xfrm>
        <a:graphic>
          <a:graphicData uri="http://schemas.openxmlformats.org/presentationml/2006/ole">
            <p:oleObj spid="_x0000_s99332" r:id="rId3" imgW="812447" imgH="266584" progId="Equation.3">
              <p:embed/>
            </p:oleObj>
          </a:graphicData>
        </a:graphic>
      </p:graphicFrame>
      <p:sp>
        <p:nvSpPr>
          <p:cNvPr id="99333" name="Rectangle 5"/>
          <p:cNvSpPr>
            <a:spLocks noChangeArrowheads="1"/>
          </p:cNvSpPr>
          <p:nvPr/>
        </p:nvSpPr>
        <p:spPr bwMode="auto">
          <a:xfrm>
            <a:off x="4262438" y="3268663"/>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9334" name="Object 6"/>
          <p:cNvGraphicFramePr>
            <a:graphicFrameLocks noChangeAspect="1"/>
          </p:cNvGraphicFramePr>
          <p:nvPr/>
        </p:nvGraphicFramePr>
        <p:xfrm>
          <a:off x="5410200" y="1981200"/>
          <a:ext cx="1608138" cy="619125"/>
        </p:xfrm>
        <a:graphic>
          <a:graphicData uri="http://schemas.openxmlformats.org/presentationml/2006/ole">
            <p:oleObj spid="_x0000_s99334" name="Equation" r:id="rId4" imgW="596880" imgH="228600" progId="Equation.3">
              <p:embed/>
            </p:oleObj>
          </a:graphicData>
        </a:graphic>
      </p:graphicFrame>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4" name="Rectangle 2"/>
          <p:cNvSpPr>
            <a:spLocks noGrp="1" noChangeArrowheads="1"/>
          </p:cNvSpPr>
          <p:nvPr>
            <p:ph type="body" idx="1"/>
          </p:nvPr>
        </p:nvSpPr>
        <p:spPr>
          <a:xfrm>
            <a:off x="395288" y="476250"/>
            <a:ext cx="8424862" cy="5638800"/>
          </a:xfrm>
        </p:spPr>
        <p:txBody>
          <a:bodyPr/>
          <a:lstStyle/>
          <a:p>
            <a:pPr>
              <a:buFontTx/>
              <a:buNone/>
            </a:pPr>
            <a:r>
              <a:rPr lang="en-US" altLang="zh-CN" b="1">
                <a:solidFill>
                  <a:srgbClr val="FF9900"/>
                </a:solidFill>
              </a:rPr>
              <a:t>2.2.6 </a:t>
            </a:r>
            <a:r>
              <a:rPr lang="zh-CN" altLang="en-US" b="1">
                <a:solidFill>
                  <a:srgbClr val="FF9900"/>
                </a:solidFill>
              </a:rPr>
              <a:t>高分子链柔顺性的定量表征</a:t>
            </a:r>
          </a:p>
          <a:p>
            <a:pPr>
              <a:buClr>
                <a:schemeClr val="tx1"/>
              </a:buClr>
              <a:buFontTx/>
              <a:buNone/>
            </a:pPr>
            <a:r>
              <a:rPr lang="zh-CN" altLang="en-US" b="1"/>
              <a:t>随链柔顺性的变化，末端距和链段长度都变化。对柔顺性做个定量化的描述。</a:t>
            </a:r>
          </a:p>
          <a:p>
            <a:pPr>
              <a:buClr>
                <a:schemeClr val="tx1"/>
              </a:buClr>
              <a:buFontTx/>
              <a:buNone/>
            </a:pPr>
            <a:r>
              <a:rPr lang="zh-CN" altLang="en-US" b="1"/>
              <a:t>若对柔顺性作不同的假定，就可以算得不同</a:t>
            </a:r>
          </a:p>
          <a:p>
            <a:pPr>
              <a:buClr>
                <a:schemeClr val="tx1"/>
              </a:buClr>
              <a:buFontTx/>
              <a:buNone/>
            </a:pPr>
            <a:r>
              <a:rPr lang="zh-CN" altLang="en-US" b="1"/>
              <a:t>   的均方末端距和链段长度。</a:t>
            </a:r>
          </a:p>
          <a:p>
            <a:pPr>
              <a:buClr>
                <a:schemeClr val="tx1"/>
              </a:buClr>
              <a:buFontTx/>
              <a:buNone/>
            </a:pPr>
            <a:r>
              <a:rPr lang="zh-CN" altLang="en-US" b="1"/>
              <a:t>假定自由结合：</a:t>
            </a:r>
          </a:p>
          <a:p>
            <a:pPr>
              <a:buClr>
                <a:schemeClr val="tx1"/>
              </a:buClr>
              <a:buFontTx/>
              <a:buNone/>
            </a:pPr>
            <a:r>
              <a:rPr lang="zh-CN" altLang="en-US" b="1"/>
              <a:t>假定自由旋转：</a:t>
            </a:r>
          </a:p>
          <a:p>
            <a:pPr>
              <a:buClr>
                <a:schemeClr val="tx1"/>
              </a:buClr>
              <a:buFontTx/>
              <a:buNone/>
            </a:pPr>
            <a:r>
              <a:rPr lang="zh-CN" altLang="en-US" b="1"/>
              <a:t>在</a:t>
            </a:r>
            <a:r>
              <a:rPr lang="en-US" altLang="zh-CN" b="1">
                <a:cs typeface="Times New Roman" pitchFamily="18" charset="0"/>
              </a:rPr>
              <a:t>θ</a:t>
            </a:r>
            <a:r>
              <a:rPr lang="zh-CN" altLang="en-US" b="1"/>
              <a:t>条件下测定结果</a:t>
            </a:r>
            <a:r>
              <a:rPr lang="en-US" altLang="zh-CN" b="1"/>
              <a:t>(PE</a:t>
            </a:r>
            <a:r>
              <a:rPr lang="zh-CN" altLang="en-US" b="1"/>
              <a:t>分子</a:t>
            </a:r>
            <a:r>
              <a:rPr lang="en-US" altLang="zh-CN" b="1"/>
              <a:t>)</a:t>
            </a:r>
            <a:r>
              <a:rPr lang="zh-CN" altLang="en-US" b="1"/>
              <a:t>：</a:t>
            </a:r>
          </a:p>
          <a:p>
            <a:pPr>
              <a:buClr>
                <a:schemeClr val="tx1"/>
              </a:buClr>
              <a:buFontTx/>
              <a:buNone/>
            </a:pPr>
            <a:r>
              <a:rPr lang="zh-CN" altLang="en-US" b="1"/>
              <a:t>伸直成锯齿形：</a:t>
            </a:r>
          </a:p>
        </p:txBody>
      </p:sp>
      <p:sp>
        <p:nvSpPr>
          <p:cNvPr id="100355" name="Rectangle 3"/>
          <p:cNvSpPr>
            <a:spLocks noChangeArrowheads="1"/>
          </p:cNvSpPr>
          <p:nvPr/>
        </p:nvSpPr>
        <p:spPr bwMode="auto">
          <a:xfrm>
            <a:off x="4252913" y="32448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0356" name="Object 4"/>
          <p:cNvGraphicFramePr>
            <a:graphicFrameLocks noChangeAspect="1"/>
          </p:cNvGraphicFramePr>
          <p:nvPr/>
        </p:nvGraphicFramePr>
        <p:xfrm>
          <a:off x="3995738" y="3213100"/>
          <a:ext cx="1524000" cy="661988"/>
        </p:xfrm>
        <a:graphic>
          <a:graphicData uri="http://schemas.openxmlformats.org/presentationml/2006/ole">
            <p:oleObj spid="_x0000_s100356" r:id="rId3" imgW="634725" imgH="279279" progId="Equation.3">
              <p:embed/>
            </p:oleObj>
          </a:graphicData>
        </a:graphic>
      </p:graphicFrame>
      <p:sp>
        <p:nvSpPr>
          <p:cNvPr id="100357" name="Rectangle 5"/>
          <p:cNvSpPr>
            <a:spLocks noChangeArrowheads="1"/>
          </p:cNvSpPr>
          <p:nvPr/>
        </p:nvSpPr>
        <p:spPr bwMode="auto">
          <a:xfrm>
            <a:off x="4224338" y="32448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0358" name="Object 6"/>
          <p:cNvGraphicFramePr>
            <a:graphicFrameLocks noChangeAspect="1"/>
          </p:cNvGraphicFramePr>
          <p:nvPr/>
        </p:nvGraphicFramePr>
        <p:xfrm>
          <a:off x="3995738" y="3789363"/>
          <a:ext cx="1524000" cy="604837"/>
        </p:xfrm>
        <a:graphic>
          <a:graphicData uri="http://schemas.openxmlformats.org/presentationml/2006/ole">
            <p:oleObj spid="_x0000_s100358" r:id="rId4" imgW="698500" imgH="279400" progId="Equation.3">
              <p:embed/>
            </p:oleObj>
          </a:graphicData>
        </a:graphic>
      </p:graphicFrame>
      <p:sp>
        <p:nvSpPr>
          <p:cNvPr id="100359" name="Rectangle 7"/>
          <p:cNvSpPr>
            <a:spLocks noChangeArrowheads="1"/>
          </p:cNvSpPr>
          <p:nvPr/>
        </p:nvSpPr>
        <p:spPr bwMode="auto">
          <a:xfrm>
            <a:off x="4167188" y="3249613"/>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0360" name="Object 8"/>
          <p:cNvGraphicFramePr>
            <a:graphicFrameLocks noChangeAspect="1"/>
          </p:cNvGraphicFramePr>
          <p:nvPr/>
        </p:nvGraphicFramePr>
        <p:xfrm>
          <a:off x="6553200" y="4343400"/>
          <a:ext cx="1981200" cy="655638"/>
        </p:xfrm>
        <a:graphic>
          <a:graphicData uri="http://schemas.openxmlformats.org/presentationml/2006/ole">
            <p:oleObj spid="_x0000_s100360" r:id="rId5" imgW="812447" imgH="266584" progId="Equation.3">
              <p:embed/>
            </p:oleObj>
          </a:graphicData>
        </a:graphic>
      </p:graphicFrame>
      <p:sp>
        <p:nvSpPr>
          <p:cNvPr id="100361" name="Rectangle 9"/>
          <p:cNvSpPr>
            <a:spLocks noChangeArrowheads="1"/>
          </p:cNvSpPr>
          <p:nvPr/>
        </p:nvSpPr>
        <p:spPr bwMode="auto">
          <a:xfrm>
            <a:off x="4148138" y="318770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0362" name="Object 10"/>
          <p:cNvGraphicFramePr>
            <a:graphicFrameLocks noChangeAspect="1"/>
          </p:cNvGraphicFramePr>
          <p:nvPr/>
        </p:nvGraphicFramePr>
        <p:xfrm>
          <a:off x="3492500" y="5084763"/>
          <a:ext cx="1981200" cy="912812"/>
        </p:xfrm>
        <a:graphic>
          <a:graphicData uri="http://schemas.openxmlformats.org/presentationml/2006/ole">
            <p:oleObj spid="_x0000_s100362" r:id="rId6" imgW="850531" imgH="393529" progId="Equation.3">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9750" y="620713"/>
            <a:ext cx="8243888" cy="809625"/>
          </a:xfrm>
        </p:spPr>
        <p:txBody>
          <a:bodyPr/>
          <a:lstStyle/>
          <a:p>
            <a:r>
              <a:rPr lang="en-US" altLang="zh-CN" b="1"/>
              <a:t> </a:t>
            </a:r>
            <a:r>
              <a:rPr lang="zh-CN" altLang="en-US" sz="3200" b="1">
                <a:solidFill>
                  <a:srgbClr val="FF3300"/>
                </a:solidFill>
              </a:rPr>
              <a:t>第二节　高分子链的近程结构</a:t>
            </a:r>
          </a:p>
        </p:txBody>
      </p:sp>
      <p:sp>
        <p:nvSpPr>
          <p:cNvPr id="8195" name="Rectangle 3"/>
          <p:cNvSpPr>
            <a:spLocks noGrp="1" noChangeArrowheads="1"/>
          </p:cNvSpPr>
          <p:nvPr>
            <p:ph type="body" idx="1"/>
          </p:nvPr>
        </p:nvSpPr>
        <p:spPr>
          <a:xfrm>
            <a:off x="1042988" y="1600200"/>
            <a:ext cx="6697662" cy="4456113"/>
          </a:xfrm>
        </p:spPr>
        <p:txBody>
          <a:bodyPr/>
          <a:lstStyle/>
          <a:p>
            <a:pPr>
              <a:buFontTx/>
              <a:buNone/>
            </a:pPr>
            <a:endParaRPr lang="en-US" altLang="zh-CN" b="1"/>
          </a:p>
          <a:p>
            <a:pPr>
              <a:buFontTx/>
              <a:buNone/>
            </a:pPr>
            <a:r>
              <a:rPr lang="en-US" altLang="zh-CN" b="1"/>
              <a:t>1.2.1</a:t>
            </a:r>
            <a:r>
              <a:rPr lang="zh-CN" altLang="en-US" b="1"/>
              <a:t>结构单元的化学组成</a:t>
            </a:r>
          </a:p>
          <a:p>
            <a:pPr>
              <a:buFontTx/>
              <a:buNone/>
            </a:pPr>
            <a:r>
              <a:rPr lang="en-US" altLang="zh-CN" b="1"/>
              <a:t>1.2.2 </a:t>
            </a:r>
            <a:r>
              <a:rPr lang="zh-CN" altLang="en-US" b="1"/>
              <a:t>键接结构</a:t>
            </a:r>
          </a:p>
          <a:p>
            <a:pPr>
              <a:buFontTx/>
              <a:buNone/>
            </a:pPr>
            <a:r>
              <a:rPr lang="en-US" altLang="zh-CN" b="1"/>
              <a:t>1.2.3 </a:t>
            </a:r>
            <a:r>
              <a:rPr lang="zh-CN" altLang="en-US" b="1"/>
              <a:t>支化与交联结构</a:t>
            </a:r>
          </a:p>
          <a:p>
            <a:pPr>
              <a:buFontTx/>
              <a:buNone/>
            </a:pPr>
            <a:r>
              <a:rPr lang="en-US" altLang="zh-CN" b="1"/>
              <a:t>1.2.4 </a:t>
            </a:r>
            <a:r>
              <a:rPr lang="zh-CN" altLang="en-US" b="1"/>
              <a:t>共聚物的结构</a:t>
            </a:r>
          </a:p>
          <a:p>
            <a:pPr>
              <a:buFontTx/>
              <a:buNone/>
            </a:pPr>
            <a:r>
              <a:rPr lang="en-US" altLang="zh-CN" b="1"/>
              <a:t>1.2.5 </a:t>
            </a:r>
            <a:r>
              <a:rPr lang="zh-CN" altLang="en-US" b="1"/>
              <a:t>高分子链的构型</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
          <p:cNvSpPr>
            <a:spLocks noGrp="1" noChangeArrowheads="1"/>
          </p:cNvSpPr>
          <p:nvPr>
            <p:ph type="body" idx="1"/>
          </p:nvPr>
        </p:nvSpPr>
        <p:spPr>
          <a:xfrm>
            <a:off x="539750" y="908050"/>
            <a:ext cx="8207375" cy="4824413"/>
          </a:xfrm>
        </p:spPr>
        <p:txBody>
          <a:bodyPr/>
          <a:lstStyle/>
          <a:p>
            <a:pPr marL="609600" indent="-609600"/>
            <a:r>
              <a:rPr lang="zh-CN" altLang="en-US" b="1">
                <a:solidFill>
                  <a:srgbClr val="FF9900"/>
                </a:solidFill>
              </a:rPr>
              <a:t>表征链的柔顺性的参数：</a:t>
            </a:r>
          </a:p>
          <a:p>
            <a:pPr marL="609600" indent="-609600">
              <a:buClr>
                <a:schemeClr val="tx1"/>
              </a:buClr>
              <a:buFontTx/>
              <a:buAutoNum type="arabicPeriod"/>
            </a:pPr>
            <a:r>
              <a:rPr lang="zh-CN" altLang="en-US" b="1"/>
              <a:t>当</a:t>
            </a:r>
            <a:r>
              <a:rPr lang="en-US" altLang="zh-CN" b="1"/>
              <a:t>n</a:t>
            </a:r>
            <a:r>
              <a:rPr lang="zh-CN" altLang="en-US" b="1"/>
              <a:t>和</a:t>
            </a:r>
            <a:r>
              <a:rPr lang="en-US" altLang="zh-CN" b="1"/>
              <a:t>l</a:t>
            </a:r>
            <a:r>
              <a:rPr lang="zh-CN" altLang="en-US" b="1"/>
              <a:t>固定时，链愈柔顺，其均方末端距愈小。</a:t>
            </a:r>
          </a:p>
          <a:p>
            <a:pPr marL="609600" indent="-609600">
              <a:buFontTx/>
              <a:buNone/>
            </a:pPr>
            <a:r>
              <a:rPr lang="zh-CN" altLang="en-US" b="1">
                <a:cs typeface="Times New Roman" pitchFamily="18" charset="0"/>
              </a:rPr>
              <a:t>      </a:t>
            </a:r>
            <a:r>
              <a:rPr lang="en-US" altLang="zh-CN" b="1">
                <a:cs typeface="Times New Roman" pitchFamily="18" charset="0"/>
              </a:rPr>
              <a:t>σ</a:t>
            </a:r>
            <a:r>
              <a:rPr lang="zh-CN" altLang="en-US" b="1"/>
              <a:t>是由于链的内旋转受阻而导致的分子尺寸增大程度的量度，称作空间位阻参数。 </a:t>
            </a:r>
            <a:r>
              <a:rPr lang="en-US" altLang="zh-CN" b="1">
                <a:cs typeface="Times New Roman" pitchFamily="18" charset="0"/>
              </a:rPr>
              <a:t>σ</a:t>
            </a:r>
            <a:r>
              <a:rPr lang="zh-CN" altLang="en-US" b="1"/>
              <a:t>值愈小，分子愈柔顺。</a:t>
            </a:r>
          </a:p>
          <a:p>
            <a:pPr marL="609600" indent="-609600">
              <a:buClr>
                <a:schemeClr val="tx1"/>
              </a:buClr>
              <a:buFontTx/>
              <a:buNone/>
            </a:pPr>
            <a:endParaRPr lang="en-US" altLang="zh-CN" b="1"/>
          </a:p>
        </p:txBody>
      </p:sp>
      <p:sp>
        <p:nvSpPr>
          <p:cNvPr id="101379" name="Rectangle 3"/>
          <p:cNvSpPr>
            <a:spLocks noChangeArrowheads="1"/>
          </p:cNvSpPr>
          <p:nvPr/>
        </p:nvSpPr>
        <p:spPr bwMode="auto">
          <a:xfrm>
            <a:off x="4090988" y="325755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1380" name="Object 4"/>
          <p:cNvGraphicFramePr>
            <a:graphicFrameLocks noChangeAspect="1"/>
          </p:cNvGraphicFramePr>
          <p:nvPr/>
        </p:nvGraphicFramePr>
        <p:xfrm>
          <a:off x="2771775" y="4365625"/>
          <a:ext cx="4105275" cy="1295400"/>
        </p:xfrm>
        <a:graphic>
          <a:graphicData uri="http://schemas.openxmlformats.org/presentationml/2006/ole">
            <p:oleObj spid="_x0000_s101380" r:id="rId3" imgW="965200" imgH="342900" progId="Equation.3">
              <p:embed/>
            </p:oleObj>
          </a:graphicData>
        </a:graphic>
      </p:graphicFrame>
      <p:sp>
        <p:nvSpPr>
          <p:cNvPr id="101381" name="Rectangle 5"/>
          <p:cNvSpPr>
            <a:spLocks noChangeArrowheads="1"/>
          </p:cNvSpPr>
          <p:nvPr/>
        </p:nvSpPr>
        <p:spPr bwMode="auto">
          <a:xfrm>
            <a:off x="4138613" y="326231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6" name="Rectangle 4"/>
          <p:cNvSpPr>
            <a:spLocks noChangeArrowheads="1"/>
          </p:cNvSpPr>
          <p:nvPr/>
        </p:nvSpPr>
        <p:spPr bwMode="auto">
          <a:xfrm>
            <a:off x="971550" y="1484313"/>
            <a:ext cx="7704138" cy="3990975"/>
          </a:xfrm>
          <a:prstGeom prst="rect">
            <a:avLst/>
          </a:prstGeom>
          <a:noFill/>
          <a:ln w="9525">
            <a:noFill/>
            <a:miter lim="800000"/>
            <a:headEnd/>
            <a:tailEnd/>
          </a:ln>
          <a:effectLst/>
        </p:spPr>
        <p:txBody>
          <a:bodyPr>
            <a:spAutoFit/>
          </a:bodyPr>
          <a:lstStyle/>
          <a:p>
            <a:pPr marL="342900" indent="-342900"/>
            <a:r>
              <a:rPr lang="en-US" altLang="zh-CN" sz="3200" b="1">
                <a:latin typeface="Arial" charset="0"/>
              </a:rPr>
              <a:t>2</a:t>
            </a:r>
            <a:r>
              <a:rPr lang="zh-CN" altLang="en-US" sz="3200" b="1">
                <a:latin typeface="Arial" charset="0"/>
              </a:rPr>
              <a:t>、因为均方末端距与键数</a:t>
            </a:r>
            <a:r>
              <a:rPr lang="en-US" altLang="zh-CN" sz="3200" b="1">
                <a:latin typeface="Arial" charset="0"/>
              </a:rPr>
              <a:t>n</a:t>
            </a:r>
            <a:r>
              <a:rPr lang="zh-CN" altLang="en-US" sz="3200" b="1">
                <a:latin typeface="Arial" charset="0"/>
              </a:rPr>
              <a:t>成正比，而</a:t>
            </a:r>
            <a:r>
              <a:rPr lang="en-US" altLang="zh-CN" sz="3200" b="1">
                <a:latin typeface="Arial" charset="0"/>
              </a:rPr>
              <a:t>n</a:t>
            </a:r>
            <a:r>
              <a:rPr lang="zh-CN" altLang="en-US" sz="3200" b="1">
                <a:latin typeface="Arial" charset="0"/>
              </a:rPr>
              <a:t>正比于分子量</a:t>
            </a:r>
            <a:r>
              <a:rPr lang="en-US" altLang="zh-CN" sz="3200" b="1">
                <a:latin typeface="Arial" charset="0"/>
              </a:rPr>
              <a:t>M</a:t>
            </a:r>
            <a:r>
              <a:rPr lang="zh-CN" altLang="en-US" sz="3200" b="1">
                <a:latin typeface="Arial" charset="0"/>
              </a:rPr>
              <a:t>，可用单位分子量的均方末端距作为衡量分子柔顺性的参数。</a:t>
            </a:r>
          </a:p>
          <a:p>
            <a:pPr marL="342900" indent="-342900"/>
            <a:r>
              <a:rPr lang="zh-CN" altLang="en-US" sz="3200" b="1">
                <a:latin typeface="Arial" charset="0"/>
              </a:rPr>
              <a:t>   无扰尺寸</a:t>
            </a:r>
            <a:r>
              <a:rPr lang="en-US" altLang="zh-CN" sz="3200" b="1">
                <a:latin typeface="Arial" charset="0"/>
              </a:rPr>
              <a:t>A</a:t>
            </a:r>
          </a:p>
          <a:p>
            <a:pPr marL="342900" indent="-342900"/>
            <a:endParaRPr lang="en-US" altLang="zh-CN" sz="3200" b="1">
              <a:latin typeface="Arial" charset="0"/>
            </a:endParaRPr>
          </a:p>
          <a:p>
            <a:pPr marL="342900" indent="-342900"/>
            <a:endParaRPr lang="en-US" altLang="zh-CN" sz="3200" b="1">
              <a:latin typeface="Arial" charset="0"/>
            </a:endParaRPr>
          </a:p>
          <a:p>
            <a:pPr marL="342900" indent="-342900"/>
            <a:endParaRPr lang="en-US" altLang="zh-CN" sz="3200" b="1">
              <a:latin typeface="Arial" charset="0"/>
            </a:endParaRPr>
          </a:p>
          <a:p>
            <a:pPr marL="342900" indent="-342900"/>
            <a:r>
              <a:rPr lang="en-US" altLang="zh-CN" sz="3200" b="1">
                <a:latin typeface="Arial" charset="0"/>
              </a:rPr>
              <a:t>       A</a:t>
            </a:r>
            <a:r>
              <a:rPr lang="zh-CN" altLang="en-US" sz="3200" b="1">
                <a:latin typeface="Arial" charset="0"/>
              </a:rPr>
              <a:t>值愈小，分子愈柔顺。</a:t>
            </a:r>
          </a:p>
        </p:txBody>
      </p:sp>
      <p:graphicFrame>
        <p:nvGraphicFramePr>
          <p:cNvPr id="131077" name="Object 5"/>
          <p:cNvGraphicFramePr>
            <a:graphicFrameLocks noChangeAspect="1"/>
          </p:cNvGraphicFramePr>
          <p:nvPr/>
        </p:nvGraphicFramePr>
        <p:xfrm>
          <a:off x="3059113" y="3644900"/>
          <a:ext cx="3313112" cy="1225550"/>
        </p:xfrm>
        <a:graphic>
          <a:graphicData uri="http://schemas.openxmlformats.org/presentationml/2006/ole">
            <p:oleObj spid="_x0000_s131077" name="Equation" r:id="rId3" imgW="838080" imgH="330120" progId="Equation.3">
              <p:embed/>
            </p:oleObj>
          </a:graphicData>
        </a:graphic>
      </p:graphicFrame>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Rectangle 2"/>
          <p:cNvSpPr>
            <a:spLocks noGrp="1" noChangeArrowheads="1"/>
          </p:cNvSpPr>
          <p:nvPr>
            <p:ph type="body" idx="1"/>
          </p:nvPr>
        </p:nvSpPr>
        <p:spPr>
          <a:xfrm>
            <a:off x="179388" y="333375"/>
            <a:ext cx="8569325" cy="6000750"/>
          </a:xfrm>
        </p:spPr>
        <p:txBody>
          <a:bodyPr/>
          <a:lstStyle/>
          <a:p>
            <a:pPr marL="609600" indent="-609600">
              <a:buClr>
                <a:schemeClr val="tx1"/>
              </a:buClr>
              <a:buFontTx/>
              <a:buAutoNum type="arabicPeriod" startAt="3"/>
            </a:pPr>
            <a:r>
              <a:rPr lang="zh-CN" altLang="en-US" b="1"/>
              <a:t>若以等效自由结合链描述分子的尺寸，则链愈柔顺，链段愈短，因此链段长度</a:t>
            </a:r>
            <a:r>
              <a:rPr lang="en-US" altLang="zh-CN" b="1" i="1"/>
              <a:t>l</a:t>
            </a:r>
            <a:r>
              <a:rPr lang="en-US" altLang="zh-CN" b="1" i="1" baseline="-25000"/>
              <a:t>e</a:t>
            </a:r>
            <a:r>
              <a:rPr lang="zh-CN" altLang="en-US" b="1"/>
              <a:t>也可表征分子的柔顺性。</a:t>
            </a:r>
          </a:p>
          <a:p>
            <a:pPr marL="609600" indent="-609600">
              <a:buClr>
                <a:schemeClr val="tx1"/>
              </a:buClr>
              <a:buFontTx/>
              <a:buAutoNum type="arabicPeriod" startAt="3"/>
            </a:pPr>
            <a:r>
              <a:rPr lang="zh-CN" altLang="en-US" b="1"/>
              <a:t>极限特征比</a:t>
            </a:r>
            <a:r>
              <a:rPr lang="en-US" altLang="zh-CN" b="1" i="1"/>
              <a:t>C</a:t>
            </a:r>
            <a:r>
              <a:rPr lang="en-US" altLang="zh-CN" b="1" i="1" baseline="-25000">
                <a:sym typeface="Symbol" pitchFamily="18" charset="2"/>
              </a:rPr>
              <a:t></a:t>
            </a:r>
            <a:r>
              <a:rPr lang="zh-CN" altLang="en-US" b="1">
                <a:sym typeface="Symbol" pitchFamily="18" charset="2"/>
              </a:rPr>
              <a:t>，令</a:t>
            </a:r>
            <a:r>
              <a:rPr lang="en-US" altLang="zh-CN" b="1">
                <a:sym typeface="Symbol" pitchFamily="18" charset="2"/>
              </a:rPr>
              <a:t>C</a:t>
            </a:r>
            <a:r>
              <a:rPr lang="zh-CN" altLang="en-US" b="1">
                <a:sym typeface="Symbol" pitchFamily="18" charset="2"/>
              </a:rPr>
              <a:t>表示无扰链与自由结合链的均方末端距之比，即</a:t>
            </a:r>
          </a:p>
          <a:p>
            <a:pPr marL="609600" indent="-609600">
              <a:buClr>
                <a:schemeClr val="tx1"/>
              </a:buClr>
              <a:buFontTx/>
              <a:buAutoNum type="arabicPeriod" startAt="3"/>
            </a:pPr>
            <a:endParaRPr lang="zh-CN" altLang="en-US" b="1">
              <a:sym typeface="Symbol" pitchFamily="18" charset="2"/>
            </a:endParaRPr>
          </a:p>
          <a:p>
            <a:pPr marL="609600" indent="-609600">
              <a:buClr>
                <a:schemeClr val="tx1"/>
              </a:buClr>
              <a:buFontTx/>
              <a:buNone/>
            </a:pPr>
            <a:endParaRPr lang="zh-CN" altLang="en-US" b="1" i="1" baseline="-25000"/>
          </a:p>
          <a:p>
            <a:pPr marL="609600" indent="-609600">
              <a:buClr>
                <a:schemeClr val="tx1"/>
              </a:buClr>
              <a:buFontTx/>
              <a:buNone/>
            </a:pPr>
            <a:r>
              <a:rPr lang="zh-CN" altLang="en-US" b="1" i="1" baseline="-25000"/>
              <a:t>         </a:t>
            </a:r>
            <a:r>
              <a:rPr lang="en-US" altLang="zh-CN" b="1"/>
              <a:t>C</a:t>
            </a:r>
            <a:r>
              <a:rPr lang="zh-CN" altLang="en-US" b="1"/>
              <a:t>也是衡量链的柔顺性的一个参数。当链较短时，其值随着键数的增加而增大，最后趋向一固定值，用</a:t>
            </a:r>
            <a:r>
              <a:rPr lang="en-US" altLang="zh-CN" b="1" i="1"/>
              <a:t>C</a:t>
            </a:r>
            <a:r>
              <a:rPr lang="en-US" altLang="zh-CN" b="1" i="1" baseline="-25000">
                <a:sym typeface="Symbol" pitchFamily="18" charset="2"/>
              </a:rPr>
              <a:t></a:t>
            </a:r>
            <a:r>
              <a:rPr lang="zh-CN" altLang="en-US" b="1">
                <a:sym typeface="Symbol" pitchFamily="18" charset="2"/>
              </a:rPr>
              <a:t>表示，称为极限特征比。 </a:t>
            </a:r>
            <a:r>
              <a:rPr lang="en-US" altLang="zh-CN" b="1" i="1"/>
              <a:t>C</a:t>
            </a:r>
            <a:r>
              <a:rPr lang="en-US" altLang="zh-CN" b="1" i="1" baseline="-25000">
                <a:sym typeface="Symbol" pitchFamily="18" charset="2"/>
              </a:rPr>
              <a:t></a:t>
            </a:r>
            <a:r>
              <a:rPr lang="zh-CN" altLang="en-US" b="1">
                <a:sym typeface="Symbol" pitchFamily="18" charset="2"/>
              </a:rPr>
              <a:t>愈小，链愈柔顺。</a:t>
            </a:r>
            <a:endParaRPr lang="zh-CN" altLang="en-US" b="1" i="1" baseline="-25000">
              <a:sym typeface="Symbol" pitchFamily="18" charset="2"/>
            </a:endParaRPr>
          </a:p>
        </p:txBody>
      </p:sp>
      <p:sp>
        <p:nvSpPr>
          <p:cNvPr id="102403" name="Rectangle 3"/>
          <p:cNvSpPr>
            <a:spLocks noChangeArrowheads="1"/>
          </p:cNvSpPr>
          <p:nvPr/>
        </p:nvSpPr>
        <p:spPr bwMode="auto">
          <a:xfrm>
            <a:off x="4195763" y="329565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2404" name="Object 4"/>
          <p:cNvGraphicFramePr>
            <a:graphicFrameLocks noChangeAspect="1"/>
          </p:cNvGraphicFramePr>
          <p:nvPr/>
        </p:nvGraphicFramePr>
        <p:xfrm>
          <a:off x="3348038" y="3141663"/>
          <a:ext cx="2592387" cy="701675"/>
        </p:xfrm>
        <a:graphic>
          <a:graphicData uri="http://schemas.openxmlformats.org/presentationml/2006/ole">
            <p:oleObj spid="_x0000_s102404" r:id="rId3" imgW="748975" imgH="266584" progId="Equation.3">
              <p:embed/>
            </p:oleObj>
          </a:graphicData>
        </a:graphic>
      </p:graphicFrame>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a:xfrm>
            <a:off x="755650" y="765175"/>
            <a:ext cx="7850188" cy="5256213"/>
          </a:xfrm>
        </p:spPr>
        <p:txBody>
          <a:bodyPr/>
          <a:lstStyle/>
          <a:p>
            <a:pPr>
              <a:buFontTx/>
              <a:buNone/>
            </a:pPr>
            <a:r>
              <a:rPr lang="en-US" altLang="zh-CN" b="1">
                <a:solidFill>
                  <a:srgbClr val="FF9900"/>
                </a:solidFill>
              </a:rPr>
              <a:t>2.2.7 </a:t>
            </a:r>
            <a:r>
              <a:rPr lang="zh-CN" altLang="en-US" b="1">
                <a:solidFill>
                  <a:srgbClr val="FF9900"/>
                </a:solidFill>
              </a:rPr>
              <a:t>高分子链的均方旋转半径</a:t>
            </a:r>
          </a:p>
          <a:p>
            <a:pPr>
              <a:buFontTx/>
              <a:buNone/>
            </a:pPr>
            <a:r>
              <a:rPr lang="zh-CN" altLang="en-US" b="1"/>
              <a:t>					</a:t>
            </a:r>
          </a:p>
          <a:p>
            <a:pPr>
              <a:buFontTx/>
              <a:buNone/>
            </a:pPr>
            <a:r>
              <a:rPr lang="zh-CN" altLang="en-US" b="1"/>
              <a:t>					</a:t>
            </a:r>
          </a:p>
          <a:p>
            <a:pPr>
              <a:buFontTx/>
              <a:buNone/>
            </a:pPr>
            <a:r>
              <a:rPr lang="zh-CN" altLang="en-US" b="1"/>
              <a:t>						</a:t>
            </a:r>
          </a:p>
          <a:p>
            <a:pPr>
              <a:buFontTx/>
              <a:buNone/>
            </a:pPr>
            <a:endParaRPr lang="zh-CN" altLang="en-US" b="1"/>
          </a:p>
          <a:p>
            <a:pPr>
              <a:buFontTx/>
              <a:buNone/>
            </a:pPr>
            <a:endParaRPr lang="en-US" altLang="zh-CN" b="1"/>
          </a:p>
        </p:txBody>
      </p:sp>
      <p:sp>
        <p:nvSpPr>
          <p:cNvPr id="103427" name="Rectangle 3"/>
          <p:cNvSpPr>
            <a:spLocks noChangeArrowheads="1"/>
          </p:cNvSpPr>
          <p:nvPr/>
        </p:nvSpPr>
        <p:spPr bwMode="auto">
          <a:xfrm>
            <a:off x="4191000" y="3214688"/>
            <a:ext cx="9144000" cy="0"/>
          </a:xfrm>
          <a:prstGeom prst="rect">
            <a:avLst/>
          </a:prstGeom>
          <a:noFill/>
          <a:ln w="9525">
            <a:noFill/>
            <a:miter lim="800000"/>
            <a:headEnd/>
            <a:tailEnd/>
          </a:ln>
          <a:effectLst/>
        </p:spPr>
        <p:txBody>
          <a:bodyPr>
            <a:spAutoFit/>
          </a:bodyPr>
          <a:lstStyle/>
          <a:p>
            <a:endParaRPr lang="zh-CN" altLang="en-US"/>
          </a:p>
        </p:txBody>
      </p:sp>
      <p:sp>
        <p:nvSpPr>
          <p:cNvPr id="103429" name="Rectangle 5"/>
          <p:cNvSpPr>
            <a:spLocks noChangeArrowheads="1"/>
          </p:cNvSpPr>
          <p:nvPr/>
        </p:nvSpPr>
        <p:spPr bwMode="auto">
          <a:xfrm>
            <a:off x="4367213" y="329565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sp>
        <p:nvSpPr>
          <p:cNvPr id="103431" name="Rectangle 7"/>
          <p:cNvSpPr>
            <a:spLocks noChangeArrowheads="1"/>
          </p:cNvSpPr>
          <p:nvPr/>
        </p:nvSpPr>
        <p:spPr bwMode="auto">
          <a:xfrm>
            <a:off x="3852863" y="2986088"/>
            <a:ext cx="9144000" cy="0"/>
          </a:xfrm>
          <a:prstGeom prst="rect">
            <a:avLst/>
          </a:prstGeom>
          <a:noFill/>
          <a:ln w="9525">
            <a:noFill/>
            <a:miter lim="800000"/>
            <a:headEnd/>
            <a:tailEnd/>
          </a:ln>
          <a:effectLst/>
        </p:spPr>
        <p:txBody>
          <a:bodyPr>
            <a:spAutoFit/>
          </a:bodyPr>
          <a:lstStyle/>
          <a:p>
            <a:endParaRPr lang="zh-CN" altLang="en-US"/>
          </a:p>
        </p:txBody>
      </p:sp>
      <p:sp>
        <p:nvSpPr>
          <p:cNvPr id="103432" name="Rectangle 8"/>
          <p:cNvSpPr>
            <a:spLocks noChangeArrowheads="1"/>
          </p:cNvSpPr>
          <p:nvPr/>
        </p:nvSpPr>
        <p:spPr bwMode="auto">
          <a:xfrm>
            <a:off x="4233863" y="329565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sp>
        <p:nvSpPr>
          <p:cNvPr id="103434" name="Rectangle 10"/>
          <p:cNvSpPr>
            <a:spLocks noChangeArrowheads="1"/>
          </p:cNvSpPr>
          <p:nvPr/>
        </p:nvSpPr>
        <p:spPr bwMode="auto">
          <a:xfrm>
            <a:off x="3500438" y="321468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3436" name="Object 12"/>
          <p:cNvGraphicFramePr>
            <a:graphicFrameLocks noChangeAspect="1"/>
          </p:cNvGraphicFramePr>
          <p:nvPr/>
        </p:nvGraphicFramePr>
        <p:xfrm>
          <a:off x="2195513" y="1628775"/>
          <a:ext cx="4392612" cy="3960813"/>
        </p:xfrm>
        <a:graphic>
          <a:graphicData uri="http://schemas.openxmlformats.org/presentationml/2006/ole">
            <p:oleObj spid="_x0000_s103436" name="CS ChemDraw Drawing" r:id="rId3" imgW="1768320" imgH="2077200" progId="ChemDraw.Document.6.0">
              <p:embed/>
            </p:oleObj>
          </a:graphicData>
        </a:graphic>
      </p:graphicFrame>
      <p:sp>
        <p:nvSpPr>
          <p:cNvPr id="103439" name="Line 15"/>
          <p:cNvSpPr>
            <a:spLocks noChangeShapeType="1"/>
          </p:cNvSpPr>
          <p:nvPr/>
        </p:nvSpPr>
        <p:spPr bwMode="auto">
          <a:xfrm flipV="1">
            <a:off x="2484438" y="5084763"/>
            <a:ext cx="3671887" cy="360362"/>
          </a:xfrm>
          <a:prstGeom prst="line">
            <a:avLst/>
          </a:prstGeom>
          <a:noFill/>
          <a:ln w="38100">
            <a:solidFill>
              <a:srgbClr val="FF3300"/>
            </a:solidFill>
            <a:round/>
            <a:headEnd/>
            <a:tailEnd type="triangle" w="med" len="med"/>
          </a:ln>
          <a:effectLst/>
        </p:spPr>
        <p:txBody>
          <a:bodyPr/>
          <a:lstStyle/>
          <a:p>
            <a:endParaRPr lang="zh-CN" altLang="en-US"/>
          </a:p>
        </p:txBody>
      </p:sp>
      <p:sp>
        <p:nvSpPr>
          <p:cNvPr id="103440" name="Text Box 16"/>
          <p:cNvSpPr txBox="1">
            <a:spLocks noChangeArrowheads="1"/>
          </p:cNvSpPr>
          <p:nvPr/>
        </p:nvSpPr>
        <p:spPr bwMode="auto">
          <a:xfrm>
            <a:off x="4211638" y="5229225"/>
            <a:ext cx="382587" cy="519113"/>
          </a:xfrm>
          <a:prstGeom prst="rect">
            <a:avLst/>
          </a:prstGeom>
          <a:noFill/>
          <a:ln w="9525">
            <a:noFill/>
            <a:miter lim="800000"/>
            <a:headEnd/>
            <a:tailEnd/>
          </a:ln>
          <a:effectLst/>
        </p:spPr>
        <p:txBody>
          <a:bodyPr wrap="none">
            <a:spAutoFit/>
          </a:bodyPr>
          <a:lstStyle/>
          <a:p>
            <a:r>
              <a:rPr lang="en-US" altLang="zh-CN" sz="2800" b="1" i="1">
                <a:latin typeface="Times New Roman" pitchFamily="18" charset="0"/>
              </a:rPr>
              <a:t>h</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7156" name="Object 4"/>
          <p:cNvGraphicFramePr>
            <a:graphicFrameLocks noChangeAspect="1"/>
          </p:cNvGraphicFramePr>
          <p:nvPr/>
        </p:nvGraphicFramePr>
        <p:xfrm>
          <a:off x="1547813" y="2492375"/>
          <a:ext cx="6192837" cy="2305050"/>
        </p:xfrm>
        <a:graphic>
          <a:graphicData uri="http://schemas.openxmlformats.org/presentationml/2006/ole">
            <p:oleObj spid="_x0000_s177156" r:id="rId3" imgW="1168400" imgH="419100" progId="Equation.3">
              <p:embed/>
            </p:oleObj>
          </a:graphicData>
        </a:graphic>
      </p:graphicFrame>
      <p:sp>
        <p:nvSpPr>
          <p:cNvPr id="177157" name="Text Box 5"/>
          <p:cNvSpPr txBox="1">
            <a:spLocks noChangeArrowheads="1"/>
          </p:cNvSpPr>
          <p:nvPr/>
        </p:nvSpPr>
        <p:spPr bwMode="auto">
          <a:xfrm>
            <a:off x="468313" y="1052513"/>
            <a:ext cx="8312150" cy="579437"/>
          </a:xfrm>
          <a:prstGeom prst="rect">
            <a:avLst/>
          </a:prstGeom>
          <a:noFill/>
          <a:ln w="9525">
            <a:noFill/>
            <a:miter lim="800000"/>
            <a:headEnd/>
            <a:tailEnd/>
          </a:ln>
          <a:effectLst/>
        </p:spPr>
        <p:txBody>
          <a:bodyPr>
            <a:spAutoFit/>
          </a:bodyPr>
          <a:lstStyle/>
          <a:p>
            <a:r>
              <a:rPr lang="zh-CN" altLang="en-US" sz="3200" b="1">
                <a:solidFill>
                  <a:srgbClr val="FF3300"/>
                </a:solidFill>
              </a:rPr>
              <a:t>高分子链的均方旋转半径与均方末端距的关系</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body" idx="1"/>
          </p:nvPr>
        </p:nvSpPr>
        <p:spPr>
          <a:xfrm>
            <a:off x="685800" y="457200"/>
            <a:ext cx="7772400" cy="6096000"/>
          </a:xfrm>
        </p:spPr>
        <p:txBody>
          <a:bodyPr/>
          <a:lstStyle/>
          <a:p>
            <a:pPr>
              <a:buFontTx/>
              <a:buNone/>
            </a:pPr>
            <a:r>
              <a:rPr lang="en-US" altLang="zh-CN" b="1">
                <a:solidFill>
                  <a:srgbClr val="FF9900"/>
                </a:solidFill>
              </a:rPr>
              <a:t>2.2.8 </a:t>
            </a:r>
            <a:r>
              <a:rPr lang="zh-CN" altLang="en-US" b="1">
                <a:solidFill>
                  <a:srgbClr val="FF9900"/>
                </a:solidFill>
              </a:rPr>
              <a:t>蠕虫状链</a:t>
            </a:r>
          </a:p>
          <a:p>
            <a:pPr>
              <a:buClr>
                <a:schemeClr val="tx1"/>
              </a:buClr>
            </a:pPr>
            <a:r>
              <a:rPr lang="zh-CN" altLang="en-US" b="1"/>
              <a:t>为了描述刚性高分子链，</a:t>
            </a:r>
            <a:r>
              <a:rPr lang="en-US" altLang="zh-CN" b="1"/>
              <a:t>Porod</a:t>
            </a:r>
            <a:r>
              <a:rPr lang="zh-CN" altLang="en-US" b="1"/>
              <a:t>和</a:t>
            </a:r>
            <a:r>
              <a:rPr lang="en-US" altLang="zh-CN" b="1"/>
              <a:t>Dratky</a:t>
            </a:r>
            <a:r>
              <a:rPr lang="zh-CN" altLang="en-US" b="1"/>
              <a:t>提出了蠕虫状链模型，它是自由旋转链的极限情况。该模型提出一十分有用的构象参数，此参数即持续长度。其定义是无限长链的末端距在第一键方向上的投影的平均值</a:t>
            </a:r>
          </a:p>
        </p:txBody>
      </p:sp>
      <p:sp>
        <p:nvSpPr>
          <p:cNvPr id="107523" name="Rectangle 3"/>
          <p:cNvSpPr>
            <a:spLocks noChangeArrowheads="1"/>
          </p:cNvSpPr>
          <p:nvPr/>
        </p:nvSpPr>
        <p:spPr bwMode="auto">
          <a:xfrm>
            <a:off x="3333750" y="287655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7524" name="Object 4"/>
          <p:cNvGraphicFramePr>
            <a:graphicFrameLocks noChangeAspect="1"/>
          </p:cNvGraphicFramePr>
          <p:nvPr/>
        </p:nvGraphicFramePr>
        <p:xfrm>
          <a:off x="1187450" y="4149725"/>
          <a:ext cx="6769100" cy="2482850"/>
        </p:xfrm>
        <a:graphic>
          <a:graphicData uri="http://schemas.openxmlformats.org/presentationml/2006/ole">
            <p:oleObj spid="_x0000_s107524" r:id="rId3" imgW="2476500" imgH="1104900" progId="Equation.3">
              <p:embed/>
            </p:oleObj>
          </a:graphicData>
        </a:graphic>
      </p:graphicFrame>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body" idx="1"/>
          </p:nvPr>
        </p:nvSpPr>
        <p:spPr>
          <a:xfrm>
            <a:off x="533400" y="304800"/>
            <a:ext cx="8610600" cy="4038600"/>
          </a:xfrm>
        </p:spPr>
        <p:txBody>
          <a:bodyPr/>
          <a:lstStyle/>
          <a:p>
            <a:pPr>
              <a:lnSpc>
                <a:spcPct val="90000"/>
              </a:lnSpc>
            </a:pPr>
            <a:r>
              <a:rPr lang="zh-CN" altLang="en-US"/>
              <a:t>对于无限长链</a:t>
            </a:r>
          </a:p>
          <a:p>
            <a:pPr>
              <a:lnSpc>
                <a:spcPct val="90000"/>
              </a:lnSpc>
            </a:pPr>
            <a:endParaRPr lang="zh-CN" altLang="en-US"/>
          </a:p>
          <a:p>
            <a:pPr>
              <a:lnSpc>
                <a:spcPct val="90000"/>
              </a:lnSpc>
            </a:pPr>
            <a:r>
              <a:rPr lang="zh-CN" altLang="en-US"/>
              <a:t>此值称持续长度</a:t>
            </a:r>
          </a:p>
          <a:p>
            <a:pPr>
              <a:lnSpc>
                <a:spcPct val="90000"/>
              </a:lnSpc>
            </a:pPr>
            <a:r>
              <a:rPr lang="zh-CN" altLang="en-US"/>
              <a:t>使分子总长</a:t>
            </a:r>
            <a:r>
              <a:rPr lang="en-US" altLang="zh-CN"/>
              <a:t>L</a:t>
            </a:r>
            <a:r>
              <a:rPr lang="zh-CN" altLang="en-US"/>
              <a:t>和持续长度</a:t>
            </a:r>
            <a:r>
              <a:rPr lang="en-US" altLang="zh-CN"/>
              <a:t>a</a:t>
            </a:r>
            <a:r>
              <a:rPr lang="zh-CN" altLang="en-US"/>
              <a:t>保持不变，把键长无限分割，而且</a:t>
            </a:r>
            <a:r>
              <a:rPr lang="en-US" altLang="zh-CN">
                <a:cs typeface="Times New Roman" pitchFamily="18" charset="0"/>
              </a:rPr>
              <a:t>θ</a:t>
            </a:r>
            <a:r>
              <a:rPr lang="zh-CN" altLang="en-US"/>
              <a:t>角也无限缩小，</a:t>
            </a:r>
            <a:r>
              <a:rPr lang="en-US" altLang="zh-CN">
                <a:cs typeface="Times New Roman" pitchFamily="18" charset="0"/>
              </a:rPr>
              <a:t>θ</a:t>
            </a:r>
            <a:r>
              <a:rPr lang="en-US" altLang="zh-CN">
                <a:cs typeface="Times New Roman" pitchFamily="18" charset="0"/>
                <a:sym typeface="Symbol" pitchFamily="18" charset="2"/>
              </a:rPr>
              <a:t>0</a:t>
            </a:r>
            <a:r>
              <a:rPr lang="zh-CN" altLang="en-US">
                <a:sym typeface="Symbol" pitchFamily="18" charset="2"/>
              </a:rPr>
              <a:t>，使高分子链由清晰的折线变成方向逐渐改变的蠕虫状线条，分割后</a:t>
            </a:r>
            <a:r>
              <a:rPr lang="en-US" altLang="zh-CN" i="1">
                <a:sym typeface="Symbol" pitchFamily="18" charset="2"/>
              </a:rPr>
              <a:t>l</a:t>
            </a:r>
            <a:r>
              <a:rPr lang="zh-CN" altLang="en-US">
                <a:sym typeface="Symbol" pitchFamily="18" charset="2"/>
              </a:rPr>
              <a:t>减小，</a:t>
            </a:r>
            <a:r>
              <a:rPr lang="en-US" altLang="zh-CN">
                <a:sym typeface="Symbol" pitchFamily="18" charset="2"/>
              </a:rPr>
              <a:t>n</a:t>
            </a:r>
            <a:r>
              <a:rPr lang="zh-CN" altLang="en-US">
                <a:sym typeface="Symbol" pitchFamily="18" charset="2"/>
              </a:rPr>
              <a:t>增大，</a:t>
            </a:r>
            <a:r>
              <a:rPr lang="en-US" altLang="zh-CN" i="1">
                <a:sym typeface="Symbol" pitchFamily="18" charset="2"/>
              </a:rPr>
              <a:t>L=nl</a:t>
            </a:r>
            <a:r>
              <a:rPr lang="zh-CN" altLang="en-US">
                <a:sym typeface="Symbol" pitchFamily="18" charset="2"/>
              </a:rPr>
              <a:t>，利用近似公式</a:t>
            </a:r>
            <a:endParaRPr lang="zh-CN" altLang="en-US"/>
          </a:p>
        </p:txBody>
      </p:sp>
      <p:sp>
        <p:nvSpPr>
          <p:cNvPr id="108547" name="Rectangle 3"/>
          <p:cNvSpPr>
            <a:spLocks noChangeArrowheads="1"/>
          </p:cNvSpPr>
          <p:nvPr/>
        </p:nvSpPr>
        <p:spPr bwMode="auto">
          <a:xfrm>
            <a:off x="3767138" y="321468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8548" name="Object 4"/>
          <p:cNvGraphicFramePr>
            <a:graphicFrameLocks noChangeAspect="1"/>
          </p:cNvGraphicFramePr>
          <p:nvPr/>
        </p:nvGraphicFramePr>
        <p:xfrm>
          <a:off x="3810000" y="304800"/>
          <a:ext cx="3886200" cy="1035050"/>
        </p:xfrm>
        <a:graphic>
          <a:graphicData uri="http://schemas.openxmlformats.org/presentationml/2006/ole">
            <p:oleObj spid="_x0000_s108548" r:id="rId3" imgW="1612900" imgH="431800" progId="Equation.3">
              <p:embed/>
            </p:oleObj>
          </a:graphicData>
        </a:graphic>
      </p:graphicFrame>
      <p:sp>
        <p:nvSpPr>
          <p:cNvPr id="108549" name="Rectangle 5"/>
          <p:cNvSpPr>
            <a:spLocks noChangeArrowheads="1"/>
          </p:cNvSpPr>
          <p:nvPr/>
        </p:nvSpPr>
        <p:spPr bwMode="auto">
          <a:xfrm>
            <a:off x="3771900" y="321945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8550" name="Object 6"/>
          <p:cNvGraphicFramePr>
            <a:graphicFrameLocks noChangeAspect="1"/>
          </p:cNvGraphicFramePr>
          <p:nvPr/>
        </p:nvGraphicFramePr>
        <p:xfrm>
          <a:off x="1143000" y="4495800"/>
          <a:ext cx="3429000" cy="898525"/>
        </p:xfrm>
        <a:graphic>
          <a:graphicData uri="http://schemas.openxmlformats.org/presentationml/2006/ole">
            <p:oleObj spid="_x0000_s108550" r:id="rId4" imgW="1600200" imgH="419100" progId="Equation.3">
              <p:embed/>
            </p:oleObj>
          </a:graphicData>
        </a:graphic>
      </p:graphicFrame>
      <p:sp>
        <p:nvSpPr>
          <p:cNvPr id="108551" name="Rectangle 7"/>
          <p:cNvSpPr>
            <a:spLocks noChangeArrowheads="1"/>
          </p:cNvSpPr>
          <p:nvPr/>
        </p:nvSpPr>
        <p:spPr bwMode="auto">
          <a:xfrm>
            <a:off x="3614738" y="332898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8552" name="Object 8"/>
          <p:cNvGraphicFramePr>
            <a:graphicFrameLocks noChangeAspect="1"/>
          </p:cNvGraphicFramePr>
          <p:nvPr/>
        </p:nvGraphicFramePr>
        <p:xfrm>
          <a:off x="1066800" y="4114800"/>
          <a:ext cx="5008563" cy="500063"/>
        </p:xfrm>
        <a:graphic>
          <a:graphicData uri="http://schemas.openxmlformats.org/presentationml/2006/ole">
            <p:oleObj spid="_x0000_s108552" name="公式" r:id="rId5" imgW="2133360" imgH="215640" progId="Equation.3">
              <p:embed/>
            </p:oleObj>
          </a:graphicData>
        </a:graphic>
      </p:graphicFrame>
      <p:sp>
        <p:nvSpPr>
          <p:cNvPr id="108553" name="Rectangle 9"/>
          <p:cNvSpPr>
            <a:spLocks noChangeArrowheads="1"/>
          </p:cNvSpPr>
          <p:nvPr/>
        </p:nvSpPr>
        <p:spPr bwMode="auto">
          <a:xfrm>
            <a:off x="4071938" y="332898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8554" name="Object 10"/>
          <p:cNvGraphicFramePr>
            <a:graphicFrameLocks noChangeAspect="1"/>
          </p:cNvGraphicFramePr>
          <p:nvPr/>
        </p:nvGraphicFramePr>
        <p:xfrm>
          <a:off x="1066800" y="5562600"/>
          <a:ext cx="2895600" cy="577850"/>
        </p:xfrm>
        <a:graphic>
          <a:graphicData uri="http://schemas.openxmlformats.org/presentationml/2006/ole">
            <p:oleObj spid="_x0000_s108554" r:id="rId6" imgW="1002865" imgH="203112" progId="Equation.3">
              <p:embed/>
            </p:oleObj>
          </a:graphicData>
        </a:graphic>
      </p:graphicFrame>
      <p:sp>
        <p:nvSpPr>
          <p:cNvPr id="108555" name="Rectangle 11"/>
          <p:cNvSpPr>
            <a:spLocks noChangeArrowheads="1"/>
          </p:cNvSpPr>
          <p:nvPr/>
        </p:nvSpPr>
        <p:spPr bwMode="auto">
          <a:xfrm>
            <a:off x="3776663" y="332898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8556" name="Object 12"/>
          <p:cNvGraphicFramePr>
            <a:graphicFrameLocks noChangeAspect="1"/>
          </p:cNvGraphicFramePr>
          <p:nvPr/>
        </p:nvGraphicFramePr>
        <p:xfrm>
          <a:off x="4191000" y="5562600"/>
          <a:ext cx="4648200" cy="585788"/>
        </p:xfrm>
        <a:graphic>
          <a:graphicData uri="http://schemas.openxmlformats.org/presentationml/2006/ole">
            <p:oleObj spid="_x0000_s108556" r:id="rId7" imgW="1586811" imgH="203112" progId="Equation.3">
              <p:embed/>
            </p:oleObj>
          </a:graphicData>
        </a:graphic>
      </p:graphicFrame>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body" idx="1"/>
          </p:nvPr>
        </p:nvSpPr>
        <p:spPr>
          <a:xfrm>
            <a:off x="685800" y="381000"/>
            <a:ext cx="7772400" cy="6172200"/>
          </a:xfrm>
        </p:spPr>
        <p:txBody>
          <a:bodyPr/>
          <a:lstStyle/>
          <a:p>
            <a:pPr>
              <a:buFontTx/>
              <a:buNone/>
            </a:pPr>
            <a:endParaRPr lang="en-US" altLang="zh-CN"/>
          </a:p>
          <a:p>
            <a:pPr>
              <a:buFontTx/>
              <a:buNone/>
            </a:pPr>
            <a:endParaRPr lang="en-US" altLang="zh-CN"/>
          </a:p>
          <a:p>
            <a:pPr>
              <a:buFontTx/>
              <a:buNone/>
            </a:pPr>
            <a:endParaRPr lang="en-US" altLang="zh-CN"/>
          </a:p>
          <a:p>
            <a:pPr>
              <a:buFontTx/>
              <a:buNone/>
            </a:pPr>
            <a:r>
              <a:rPr lang="zh-CN" altLang="en-US"/>
              <a:t>均方末端距与持续长度的关系：</a:t>
            </a:r>
          </a:p>
          <a:p>
            <a:pPr>
              <a:buFontTx/>
              <a:buNone/>
            </a:pPr>
            <a:endParaRPr lang="zh-CN" altLang="en-US"/>
          </a:p>
          <a:p>
            <a:pPr>
              <a:buFontTx/>
              <a:buNone/>
            </a:pPr>
            <a:endParaRPr lang="zh-CN" altLang="en-US"/>
          </a:p>
          <a:p>
            <a:pPr>
              <a:buFontTx/>
              <a:buNone/>
            </a:pPr>
            <a:r>
              <a:rPr lang="zh-CN" altLang="en-US"/>
              <a:t>                时，</a:t>
            </a:r>
          </a:p>
          <a:p>
            <a:pPr>
              <a:buFontTx/>
              <a:buNone/>
            </a:pPr>
            <a:endParaRPr lang="zh-CN" altLang="en-US"/>
          </a:p>
          <a:p>
            <a:pPr>
              <a:buFontTx/>
              <a:buNone/>
            </a:pPr>
            <a:r>
              <a:rPr lang="zh-CN" altLang="en-US"/>
              <a:t>进一步简化成</a:t>
            </a:r>
          </a:p>
          <a:p>
            <a:pPr>
              <a:buFontTx/>
              <a:buNone/>
            </a:pPr>
            <a:r>
              <a:rPr lang="en-US" altLang="zh-CN" i="1"/>
              <a:t>L</a:t>
            </a:r>
            <a:r>
              <a:rPr lang="zh-CN" altLang="en-US"/>
              <a:t>相当于</a:t>
            </a:r>
            <a:r>
              <a:rPr lang="en-US" altLang="zh-CN" i="1"/>
              <a:t>L</a:t>
            </a:r>
            <a:r>
              <a:rPr lang="en-US" altLang="zh-CN" i="1" baseline="-25000"/>
              <a:t>max</a:t>
            </a:r>
            <a:r>
              <a:rPr lang="en-US" altLang="zh-CN"/>
              <a:t>,</a:t>
            </a:r>
            <a:r>
              <a:rPr lang="en-US" altLang="zh-CN" i="1"/>
              <a:t>a</a:t>
            </a:r>
            <a:r>
              <a:rPr lang="zh-CN" altLang="en-US"/>
              <a:t>相当于</a:t>
            </a:r>
            <a:r>
              <a:rPr lang="en-US" altLang="zh-CN" i="1"/>
              <a:t>l</a:t>
            </a:r>
            <a:r>
              <a:rPr lang="en-US" altLang="zh-CN" i="1" baseline="-25000"/>
              <a:t>e</a:t>
            </a:r>
            <a:r>
              <a:rPr lang="en-US" altLang="zh-CN" i="1"/>
              <a:t>/2</a:t>
            </a:r>
          </a:p>
        </p:txBody>
      </p:sp>
      <p:sp>
        <p:nvSpPr>
          <p:cNvPr id="109571" name="Rectangle 3"/>
          <p:cNvSpPr>
            <a:spLocks noChangeArrowheads="1"/>
          </p:cNvSpPr>
          <p:nvPr/>
        </p:nvSpPr>
        <p:spPr bwMode="auto">
          <a:xfrm>
            <a:off x="4057650" y="326390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9572" name="Object 4"/>
          <p:cNvGraphicFramePr>
            <a:graphicFrameLocks noChangeAspect="1"/>
          </p:cNvGraphicFramePr>
          <p:nvPr/>
        </p:nvGraphicFramePr>
        <p:xfrm>
          <a:off x="1371600" y="609600"/>
          <a:ext cx="2895600" cy="673100"/>
        </p:xfrm>
        <a:graphic>
          <a:graphicData uri="http://schemas.openxmlformats.org/presentationml/2006/ole">
            <p:oleObj spid="_x0000_s109572" r:id="rId3" imgW="1028254" imgH="241195" progId="Equation.3">
              <p:embed/>
            </p:oleObj>
          </a:graphicData>
        </a:graphic>
      </p:graphicFrame>
      <p:sp>
        <p:nvSpPr>
          <p:cNvPr id="109573" name="Rectangle 5"/>
          <p:cNvSpPr>
            <a:spLocks noChangeArrowheads="1"/>
          </p:cNvSpPr>
          <p:nvPr/>
        </p:nvSpPr>
        <p:spPr bwMode="auto">
          <a:xfrm>
            <a:off x="3386138" y="326390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9574" name="Object 6"/>
          <p:cNvGraphicFramePr>
            <a:graphicFrameLocks noChangeAspect="1"/>
          </p:cNvGraphicFramePr>
          <p:nvPr/>
        </p:nvGraphicFramePr>
        <p:xfrm>
          <a:off x="1295400" y="1447800"/>
          <a:ext cx="6934200" cy="695325"/>
        </p:xfrm>
        <a:graphic>
          <a:graphicData uri="http://schemas.openxmlformats.org/presentationml/2006/ole">
            <p:oleObj spid="_x0000_s109574" r:id="rId4" imgW="2374900" imgH="241300" progId="Equation.3">
              <p:embed/>
            </p:oleObj>
          </a:graphicData>
        </a:graphic>
      </p:graphicFrame>
      <p:sp>
        <p:nvSpPr>
          <p:cNvPr id="109575" name="Rectangle 7"/>
          <p:cNvSpPr>
            <a:spLocks noChangeArrowheads="1"/>
          </p:cNvSpPr>
          <p:nvPr/>
        </p:nvSpPr>
        <p:spPr bwMode="auto">
          <a:xfrm>
            <a:off x="3690938" y="31686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9576" name="Object 8"/>
          <p:cNvGraphicFramePr>
            <a:graphicFrameLocks noChangeAspect="1"/>
          </p:cNvGraphicFramePr>
          <p:nvPr/>
        </p:nvGraphicFramePr>
        <p:xfrm>
          <a:off x="1295400" y="2819400"/>
          <a:ext cx="4724400" cy="1149350"/>
        </p:xfrm>
        <a:graphic>
          <a:graphicData uri="http://schemas.openxmlformats.org/presentationml/2006/ole">
            <p:oleObj spid="_x0000_s109576" r:id="rId5" imgW="1765300" imgH="431800" progId="Equation.3">
              <p:embed/>
            </p:oleObj>
          </a:graphicData>
        </a:graphic>
      </p:graphicFrame>
      <p:sp>
        <p:nvSpPr>
          <p:cNvPr id="109577" name="Rectangle 9"/>
          <p:cNvSpPr>
            <a:spLocks noChangeArrowheads="1"/>
          </p:cNvSpPr>
          <p:nvPr/>
        </p:nvSpPr>
        <p:spPr bwMode="auto">
          <a:xfrm>
            <a:off x="4338638" y="3292475"/>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9578" name="Object 10"/>
          <p:cNvGraphicFramePr>
            <a:graphicFrameLocks noChangeAspect="1"/>
          </p:cNvGraphicFramePr>
          <p:nvPr/>
        </p:nvGraphicFramePr>
        <p:xfrm>
          <a:off x="1295400" y="3962400"/>
          <a:ext cx="1219200" cy="473075"/>
        </p:xfrm>
        <a:graphic>
          <a:graphicData uri="http://schemas.openxmlformats.org/presentationml/2006/ole">
            <p:oleObj spid="_x0000_s109578" r:id="rId6" imgW="469696" imgH="177723" progId="Equation.3">
              <p:embed/>
            </p:oleObj>
          </a:graphicData>
        </a:graphic>
      </p:graphicFrame>
      <p:sp>
        <p:nvSpPr>
          <p:cNvPr id="109579" name="Rectangle 11"/>
          <p:cNvSpPr>
            <a:spLocks noChangeArrowheads="1"/>
          </p:cNvSpPr>
          <p:nvPr/>
        </p:nvSpPr>
        <p:spPr bwMode="auto">
          <a:xfrm>
            <a:off x="4243388" y="32829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9580" name="Object 12"/>
          <p:cNvGraphicFramePr>
            <a:graphicFrameLocks noChangeAspect="1"/>
          </p:cNvGraphicFramePr>
          <p:nvPr/>
        </p:nvGraphicFramePr>
        <p:xfrm>
          <a:off x="3429000" y="3810000"/>
          <a:ext cx="2286000" cy="695325"/>
        </p:xfrm>
        <a:graphic>
          <a:graphicData uri="http://schemas.openxmlformats.org/presentationml/2006/ole">
            <p:oleObj spid="_x0000_s109580" r:id="rId7" imgW="660113" imgH="203112" progId="Equation.3">
              <p:embed/>
            </p:oleObj>
          </a:graphicData>
        </a:graphic>
      </p:graphicFrame>
      <p:sp>
        <p:nvSpPr>
          <p:cNvPr id="109581" name="Rectangle 13"/>
          <p:cNvSpPr>
            <a:spLocks noChangeArrowheads="1"/>
          </p:cNvSpPr>
          <p:nvPr/>
        </p:nvSpPr>
        <p:spPr bwMode="auto">
          <a:xfrm>
            <a:off x="4033838" y="32448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9582" name="Object 14"/>
          <p:cNvGraphicFramePr>
            <a:graphicFrameLocks noChangeAspect="1"/>
          </p:cNvGraphicFramePr>
          <p:nvPr/>
        </p:nvGraphicFramePr>
        <p:xfrm>
          <a:off x="1295400" y="4419600"/>
          <a:ext cx="2971800" cy="762000"/>
        </p:xfrm>
        <a:graphic>
          <a:graphicData uri="http://schemas.openxmlformats.org/presentationml/2006/ole">
            <p:oleObj spid="_x0000_s109582" r:id="rId8" imgW="1079500" imgH="279400" progId="Equation.3">
              <p:embed/>
            </p:oleObj>
          </a:graphicData>
        </a:graphic>
      </p:graphicFrame>
      <p:sp>
        <p:nvSpPr>
          <p:cNvPr id="109583" name="Rectangle 15"/>
          <p:cNvSpPr>
            <a:spLocks noChangeArrowheads="1"/>
          </p:cNvSpPr>
          <p:nvPr/>
        </p:nvSpPr>
        <p:spPr bwMode="auto">
          <a:xfrm>
            <a:off x="4210050" y="32448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09584" name="Object 16"/>
          <p:cNvGraphicFramePr>
            <a:graphicFrameLocks noChangeAspect="1"/>
          </p:cNvGraphicFramePr>
          <p:nvPr/>
        </p:nvGraphicFramePr>
        <p:xfrm>
          <a:off x="3657600" y="5029200"/>
          <a:ext cx="1905000" cy="727075"/>
        </p:xfrm>
        <a:graphic>
          <a:graphicData uri="http://schemas.openxmlformats.org/presentationml/2006/ole">
            <p:oleObj spid="_x0000_s109584" r:id="rId9" imgW="723586" imgH="279279" progId="Equation.3">
              <p:embed/>
            </p:oleObj>
          </a:graphicData>
        </a:graphic>
      </p:graphicFrame>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body" idx="1"/>
          </p:nvPr>
        </p:nvSpPr>
        <p:spPr>
          <a:xfrm>
            <a:off x="685800" y="457200"/>
            <a:ext cx="7772400" cy="5638800"/>
          </a:xfrm>
        </p:spPr>
        <p:txBody>
          <a:bodyPr/>
          <a:lstStyle/>
          <a:p>
            <a:pPr>
              <a:buFontTx/>
              <a:buNone/>
            </a:pPr>
            <a:r>
              <a:rPr lang="zh-CN" altLang="en-US"/>
              <a:t>若</a:t>
            </a:r>
          </a:p>
          <a:p>
            <a:pPr>
              <a:buFontTx/>
              <a:buNone/>
            </a:pPr>
            <a:endParaRPr lang="zh-CN" altLang="en-US"/>
          </a:p>
          <a:p>
            <a:pPr>
              <a:buFontTx/>
              <a:buNone/>
            </a:pPr>
            <a:endParaRPr lang="zh-CN" altLang="en-US"/>
          </a:p>
          <a:p>
            <a:pPr>
              <a:buFontTx/>
              <a:buNone/>
            </a:pPr>
            <a:endParaRPr lang="zh-CN" altLang="en-US"/>
          </a:p>
          <a:p>
            <a:pPr>
              <a:buFontTx/>
              <a:buNone/>
            </a:pPr>
            <a:r>
              <a:rPr lang="zh-CN" altLang="en-US"/>
              <a:t>若</a:t>
            </a:r>
          </a:p>
          <a:p>
            <a:pPr>
              <a:buFontTx/>
              <a:buNone/>
            </a:pPr>
            <a:r>
              <a:rPr lang="zh-CN" altLang="en-US"/>
              <a:t>这就是说，链长很短时，形成的刚性线团具有棒的特点。但是随着链长的增加，由于弯曲作用，使得链末端距总是小于链的围线长度。</a:t>
            </a:r>
          </a:p>
        </p:txBody>
      </p:sp>
      <p:sp>
        <p:nvSpPr>
          <p:cNvPr id="110595" name="Rectangle 3"/>
          <p:cNvSpPr>
            <a:spLocks noChangeArrowheads="1"/>
          </p:cNvSpPr>
          <p:nvPr/>
        </p:nvSpPr>
        <p:spPr bwMode="auto">
          <a:xfrm>
            <a:off x="4033838" y="32829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10596" name="Object 4"/>
          <p:cNvGraphicFramePr>
            <a:graphicFrameLocks noChangeAspect="1"/>
          </p:cNvGraphicFramePr>
          <p:nvPr/>
        </p:nvGraphicFramePr>
        <p:xfrm>
          <a:off x="1600200" y="533400"/>
          <a:ext cx="3048000" cy="568325"/>
        </p:xfrm>
        <a:graphic>
          <a:graphicData uri="http://schemas.openxmlformats.org/presentationml/2006/ole">
            <p:oleObj spid="_x0000_s110596" r:id="rId3" imgW="1079032" imgH="203112" progId="Equation.3">
              <p:embed/>
            </p:oleObj>
          </a:graphicData>
        </a:graphic>
      </p:graphicFrame>
      <p:sp>
        <p:nvSpPr>
          <p:cNvPr id="110597" name="Rectangle 5"/>
          <p:cNvSpPr>
            <a:spLocks noChangeArrowheads="1"/>
          </p:cNvSpPr>
          <p:nvPr/>
        </p:nvSpPr>
        <p:spPr bwMode="auto">
          <a:xfrm>
            <a:off x="3519488" y="31305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10598" name="Object 6"/>
          <p:cNvGraphicFramePr>
            <a:graphicFrameLocks noChangeAspect="1"/>
          </p:cNvGraphicFramePr>
          <p:nvPr/>
        </p:nvGraphicFramePr>
        <p:xfrm>
          <a:off x="1219200" y="1295400"/>
          <a:ext cx="5334000" cy="1279525"/>
        </p:xfrm>
        <a:graphic>
          <a:graphicData uri="http://schemas.openxmlformats.org/presentationml/2006/ole">
            <p:oleObj spid="_x0000_s110598" r:id="rId4" imgW="2108200" imgH="508000" progId="Equation.3">
              <p:embed/>
            </p:oleObj>
          </a:graphicData>
        </a:graphic>
      </p:graphicFrame>
      <p:sp>
        <p:nvSpPr>
          <p:cNvPr id="110599" name="Rectangle 7"/>
          <p:cNvSpPr>
            <a:spLocks noChangeArrowheads="1"/>
          </p:cNvSpPr>
          <p:nvPr/>
        </p:nvSpPr>
        <p:spPr bwMode="auto">
          <a:xfrm>
            <a:off x="3962400" y="3244850"/>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110600" name="Object 8"/>
          <p:cNvGraphicFramePr>
            <a:graphicFrameLocks noChangeAspect="1"/>
          </p:cNvGraphicFramePr>
          <p:nvPr/>
        </p:nvGraphicFramePr>
        <p:xfrm>
          <a:off x="1676400" y="2819400"/>
          <a:ext cx="2895600" cy="655638"/>
        </p:xfrm>
        <a:graphic>
          <a:graphicData uri="http://schemas.openxmlformats.org/presentationml/2006/ole">
            <p:oleObj spid="_x0000_s110600" r:id="rId5" imgW="1219200" imgH="279400" progId="Equation.3">
              <p:embed/>
            </p:oleObj>
          </a:graphicData>
        </a:graphic>
      </p:graphicFrame>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zh-CN" altLang="en-US" b="1">
                <a:ea typeface="黑体" pitchFamily="2" charset="-122"/>
              </a:rPr>
              <a:t>本章内容</a:t>
            </a:r>
          </a:p>
        </p:txBody>
      </p:sp>
      <p:sp>
        <p:nvSpPr>
          <p:cNvPr id="111619" name="Rectangle 3"/>
          <p:cNvSpPr>
            <a:spLocks noGrp="1" noChangeArrowheads="1"/>
          </p:cNvSpPr>
          <p:nvPr>
            <p:ph type="body" idx="1"/>
          </p:nvPr>
        </p:nvSpPr>
        <p:spPr/>
        <p:txBody>
          <a:bodyPr/>
          <a:lstStyle/>
          <a:p>
            <a:pPr marL="609600" indent="-609600">
              <a:buClr>
                <a:schemeClr val="tx1"/>
              </a:buClr>
              <a:buFontTx/>
              <a:buAutoNum type="arabicPeriod"/>
            </a:pPr>
            <a:r>
              <a:rPr lang="zh-CN" altLang="en-US" b="1">
                <a:solidFill>
                  <a:srgbClr val="FF3300"/>
                </a:solidFill>
              </a:rPr>
              <a:t>构造，构型，构象（链结构）</a:t>
            </a:r>
          </a:p>
          <a:p>
            <a:pPr marL="990600" lvl="1" indent="-533400">
              <a:buFontTx/>
              <a:buAutoNum type="arabicParenR"/>
            </a:pPr>
            <a:r>
              <a:rPr lang="zh-CN" altLang="en-US" sz="3200" b="1"/>
              <a:t>构造：①链中原子种类，排布②取代基、端基种类③单体单元连接④支链</a:t>
            </a:r>
          </a:p>
          <a:p>
            <a:pPr marL="990600" lvl="1" indent="-533400">
              <a:buFontTx/>
              <a:buAutoNum type="arabicParenR"/>
            </a:pPr>
            <a:r>
              <a:rPr lang="zh-CN" altLang="en-US" sz="3200" b="1"/>
              <a:t>构型</a:t>
            </a:r>
          </a:p>
          <a:p>
            <a:pPr marL="990600" lvl="1" indent="-533400">
              <a:buFontTx/>
              <a:buAutoNum type="arabicParenR"/>
            </a:pPr>
            <a:r>
              <a:rPr lang="zh-CN" altLang="en-US" sz="3200" b="1"/>
              <a:t>构象</a:t>
            </a:r>
          </a:p>
          <a:p>
            <a:pPr marL="990600" lvl="1" indent="-533400">
              <a:buFontTx/>
              <a:buAutoNum type="arabicParenR"/>
            </a:pPr>
            <a:r>
              <a:rPr lang="zh-CN" altLang="en-US" sz="3200" b="1"/>
              <a:t>空间立构描述：全同、间同、叠同、顺、反</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395288" y="260350"/>
            <a:ext cx="8424862" cy="2663825"/>
          </a:xfrm>
        </p:spPr>
        <p:txBody>
          <a:bodyPr/>
          <a:lstStyle/>
          <a:p>
            <a:pPr>
              <a:lnSpc>
                <a:spcPct val="90000"/>
              </a:lnSpc>
              <a:buFontTx/>
              <a:buNone/>
            </a:pPr>
            <a:r>
              <a:rPr lang="en-US" altLang="zh-CN" sz="3600" b="1">
                <a:solidFill>
                  <a:srgbClr val="FF9900"/>
                </a:solidFill>
                <a:latin typeface="黑体" pitchFamily="2" charset="-122"/>
                <a:ea typeface="黑体" pitchFamily="2" charset="-122"/>
              </a:rPr>
              <a:t>1.2.1</a:t>
            </a:r>
            <a:r>
              <a:rPr lang="zh-CN" altLang="en-US" sz="3600" b="1">
                <a:solidFill>
                  <a:srgbClr val="FF9900"/>
                </a:solidFill>
                <a:latin typeface="黑体" pitchFamily="2" charset="-122"/>
                <a:ea typeface="黑体" pitchFamily="2" charset="-122"/>
              </a:rPr>
              <a:t>结构单元的化学组成</a:t>
            </a:r>
          </a:p>
          <a:p>
            <a:pPr>
              <a:lnSpc>
                <a:spcPct val="90000"/>
              </a:lnSpc>
            </a:pPr>
            <a:r>
              <a:rPr lang="zh-CN" altLang="en-US" b="1">
                <a:solidFill>
                  <a:srgbClr val="003399"/>
                </a:solidFill>
              </a:rPr>
              <a:t>结构单元的化学组成直接影响聚合物的分子链形态和性质</a:t>
            </a:r>
            <a:r>
              <a:rPr lang="en-US" altLang="zh-CN" b="1">
                <a:solidFill>
                  <a:srgbClr val="003399"/>
                </a:solidFill>
              </a:rPr>
              <a:t>,  </a:t>
            </a:r>
            <a:r>
              <a:rPr kumimoji="1" lang="zh-CN" altLang="en-US" b="1">
                <a:solidFill>
                  <a:srgbClr val="003399"/>
                </a:solidFill>
              </a:rPr>
              <a:t>差别在于侧基的不同。</a:t>
            </a:r>
          </a:p>
          <a:p>
            <a:pPr>
              <a:lnSpc>
                <a:spcPct val="90000"/>
              </a:lnSpc>
            </a:pPr>
            <a:endParaRPr kumimoji="1" lang="zh-CN" altLang="en-US" b="1">
              <a:solidFill>
                <a:srgbClr val="003399"/>
              </a:solidFill>
            </a:endParaRPr>
          </a:p>
          <a:p>
            <a:pPr>
              <a:lnSpc>
                <a:spcPct val="90000"/>
              </a:lnSpc>
            </a:pPr>
            <a:r>
              <a:rPr kumimoji="1" lang="zh-CN" altLang="en-US" b="1">
                <a:solidFill>
                  <a:srgbClr val="003399"/>
                </a:solidFill>
              </a:rPr>
              <a:t>碳链高分子</a:t>
            </a:r>
            <a:r>
              <a:rPr kumimoji="1" lang="en-US" altLang="zh-CN" b="1">
                <a:solidFill>
                  <a:srgbClr val="003399"/>
                </a:solidFill>
              </a:rPr>
              <a:t>:</a:t>
            </a:r>
            <a:endParaRPr lang="en-US" altLang="zh-CN" b="1">
              <a:solidFill>
                <a:srgbClr val="003399"/>
              </a:solidFill>
            </a:endParaRPr>
          </a:p>
        </p:txBody>
      </p:sp>
      <p:sp>
        <p:nvSpPr>
          <p:cNvPr id="9219" name="Text Box 3"/>
          <p:cNvSpPr txBox="1">
            <a:spLocks noChangeArrowheads="1"/>
          </p:cNvSpPr>
          <p:nvPr/>
        </p:nvSpPr>
        <p:spPr bwMode="auto">
          <a:xfrm>
            <a:off x="250825" y="3068638"/>
            <a:ext cx="8567738" cy="3533775"/>
          </a:xfrm>
          <a:prstGeom prst="rect">
            <a:avLst/>
          </a:prstGeom>
          <a:noFill/>
          <a:ln w="9525">
            <a:noFill/>
            <a:miter lim="800000"/>
            <a:headEnd/>
            <a:tailEnd/>
          </a:ln>
          <a:effectLst/>
        </p:spPr>
        <p:txBody>
          <a:bodyPr>
            <a:spAutoFit/>
          </a:bodyPr>
          <a:lstStyle/>
          <a:p>
            <a:pPr lvl="1">
              <a:spcBef>
                <a:spcPct val="20000"/>
              </a:spcBef>
              <a:buFont typeface="Wingdings" pitchFamily="2" charset="2"/>
              <a:buNone/>
            </a:pPr>
            <a:r>
              <a:rPr kumimoji="1" lang="zh-CN" altLang="en-US" sz="2800" b="1">
                <a:latin typeface="Times New Roman" pitchFamily="18" charset="0"/>
              </a:rPr>
              <a:t>　　主链全为－</a:t>
            </a:r>
            <a:r>
              <a:rPr kumimoji="1" lang="en-US" altLang="zh-CN" sz="2800" b="1">
                <a:latin typeface="Times New Roman" pitchFamily="18" charset="0"/>
              </a:rPr>
              <a:t>C</a:t>
            </a:r>
            <a:r>
              <a:rPr kumimoji="1" lang="zh-CN" altLang="en-US" sz="2800" b="1">
                <a:latin typeface="Times New Roman" pitchFamily="18" charset="0"/>
              </a:rPr>
              <a:t>－</a:t>
            </a:r>
            <a:r>
              <a:rPr kumimoji="1" lang="en-US" altLang="zh-CN" sz="2800" b="1">
                <a:latin typeface="Times New Roman" pitchFamily="18" charset="0"/>
              </a:rPr>
              <a:t>C</a:t>
            </a:r>
            <a:r>
              <a:rPr kumimoji="1" lang="zh-CN" altLang="en-US" sz="2800" b="1">
                <a:latin typeface="Times New Roman" pitchFamily="18" charset="0"/>
              </a:rPr>
              <a:t>－，加聚反应所得</a:t>
            </a:r>
            <a:r>
              <a:rPr kumimoji="1" lang="en-US" altLang="zh-CN" sz="2800" b="1">
                <a:latin typeface="Times New Roman" pitchFamily="18" charset="0"/>
              </a:rPr>
              <a:t>——</a:t>
            </a:r>
            <a:r>
              <a:rPr kumimoji="1" lang="zh-CN" altLang="en-US" sz="2800" b="1">
                <a:latin typeface="Times New Roman" pitchFamily="18" charset="0"/>
              </a:rPr>
              <a:t>碳链高分子，如</a:t>
            </a:r>
            <a:r>
              <a:rPr kumimoji="1" lang="en-US" altLang="zh-CN" sz="2800" b="1">
                <a:latin typeface="Times New Roman" pitchFamily="18" charset="0"/>
              </a:rPr>
              <a:t>: PE</a:t>
            </a:r>
            <a:r>
              <a:rPr kumimoji="1" lang="zh-CN" altLang="en-US" sz="2800" b="1">
                <a:latin typeface="Times New Roman" pitchFamily="18" charset="0"/>
              </a:rPr>
              <a:t>、</a:t>
            </a:r>
            <a:r>
              <a:rPr kumimoji="1" lang="en-US" altLang="zh-CN" sz="2800" b="1">
                <a:latin typeface="Times New Roman" pitchFamily="18" charset="0"/>
              </a:rPr>
              <a:t>PP</a:t>
            </a:r>
            <a:r>
              <a:rPr kumimoji="1" lang="zh-CN" altLang="en-US" sz="2800" b="1">
                <a:latin typeface="Times New Roman" pitchFamily="18" charset="0"/>
              </a:rPr>
              <a:t>、</a:t>
            </a:r>
            <a:r>
              <a:rPr kumimoji="1" lang="en-US" altLang="zh-CN" sz="2800" b="1">
                <a:latin typeface="Times New Roman" pitchFamily="18" charset="0"/>
              </a:rPr>
              <a:t>PVC</a:t>
            </a:r>
            <a:r>
              <a:rPr kumimoji="1" lang="zh-CN" altLang="en-US" sz="2800" b="1">
                <a:latin typeface="Times New Roman" pitchFamily="18" charset="0"/>
              </a:rPr>
              <a:t>、</a:t>
            </a:r>
            <a:r>
              <a:rPr kumimoji="1" lang="en-US" altLang="zh-CN" sz="2800" b="1">
                <a:latin typeface="Times New Roman" pitchFamily="18" charset="0"/>
              </a:rPr>
              <a:t>PS</a:t>
            </a:r>
            <a:r>
              <a:rPr kumimoji="1" lang="zh-CN" altLang="en-US" sz="2800" b="1">
                <a:latin typeface="Times New Roman" pitchFamily="18" charset="0"/>
              </a:rPr>
              <a:t>、</a:t>
            </a:r>
            <a:r>
              <a:rPr kumimoji="1" lang="en-US" altLang="zh-CN" sz="2800" b="1">
                <a:latin typeface="Times New Roman" pitchFamily="18" charset="0"/>
              </a:rPr>
              <a:t>PB</a:t>
            </a:r>
            <a:r>
              <a:rPr kumimoji="1" lang="zh-CN" altLang="en-US" sz="2800" b="1">
                <a:latin typeface="Times New Roman" pitchFamily="18" charset="0"/>
              </a:rPr>
              <a:t>等，差别在于侧基的不同。</a:t>
            </a:r>
          </a:p>
          <a:p>
            <a:pPr lvl="1">
              <a:spcBef>
                <a:spcPct val="20000"/>
              </a:spcBef>
              <a:buFont typeface="Wingdings" pitchFamily="2" charset="2"/>
              <a:buChar char="§"/>
            </a:pPr>
            <a:endParaRPr kumimoji="1" lang="zh-CN" altLang="en-US" sz="2800" b="1">
              <a:latin typeface="Times New Roman" pitchFamily="18" charset="0"/>
            </a:endParaRPr>
          </a:p>
          <a:p>
            <a:pPr lvl="1"/>
            <a:r>
              <a:rPr kumimoji="1" lang="zh-CN" altLang="en-US" b="1">
                <a:latin typeface="Arial" charset="0"/>
              </a:rPr>
              <a:t>　　　－</a:t>
            </a:r>
            <a:r>
              <a:rPr kumimoji="1" lang="en-US" altLang="zh-CN" b="1">
                <a:latin typeface="Arial" charset="0"/>
              </a:rPr>
              <a:t>(CH2</a:t>
            </a:r>
            <a:r>
              <a:rPr kumimoji="1" lang="zh-CN" altLang="en-US" b="1">
                <a:latin typeface="Arial" charset="0"/>
              </a:rPr>
              <a:t>－</a:t>
            </a:r>
            <a:r>
              <a:rPr kumimoji="1" lang="en-US" altLang="zh-CN" b="1">
                <a:latin typeface="Arial" charset="0"/>
              </a:rPr>
              <a:t>CH2)n</a:t>
            </a:r>
            <a:r>
              <a:rPr kumimoji="1" lang="zh-CN" altLang="en-US" b="1">
                <a:latin typeface="Arial" charset="0"/>
              </a:rPr>
              <a:t>－                </a:t>
            </a:r>
            <a:r>
              <a:rPr kumimoji="1" lang="en-US" altLang="zh-CN" b="1">
                <a:latin typeface="Arial" charset="0"/>
              </a:rPr>
              <a:t>Polyethylene           (PE)</a:t>
            </a:r>
          </a:p>
          <a:p>
            <a:pPr lvl="1"/>
            <a:endParaRPr kumimoji="1" lang="en-US" altLang="zh-CN" b="1">
              <a:latin typeface="Arial" charset="0"/>
            </a:endParaRPr>
          </a:p>
          <a:p>
            <a:pPr lvl="1"/>
            <a:endParaRPr kumimoji="1" lang="en-US" altLang="zh-CN" b="1">
              <a:latin typeface="Arial" charset="0"/>
            </a:endParaRPr>
          </a:p>
          <a:p>
            <a:pPr lvl="1"/>
            <a:r>
              <a:rPr kumimoji="1" lang="zh-CN" altLang="en-US" b="1">
                <a:latin typeface="Arial" charset="0"/>
              </a:rPr>
              <a:t>　　　－</a:t>
            </a:r>
            <a:r>
              <a:rPr kumimoji="1" lang="en-US" altLang="zh-CN" b="1">
                <a:latin typeface="Arial" charset="0"/>
              </a:rPr>
              <a:t>(CH2</a:t>
            </a:r>
            <a:r>
              <a:rPr kumimoji="1" lang="zh-CN" altLang="en-US" b="1">
                <a:latin typeface="Arial" charset="0"/>
              </a:rPr>
              <a:t>－</a:t>
            </a:r>
            <a:r>
              <a:rPr kumimoji="1" lang="en-US" altLang="zh-CN" b="1">
                <a:latin typeface="Arial" charset="0"/>
              </a:rPr>
              <a:t>CH)n</a:t>
            </a:r>
            <a:r>
              <a:rPr kumimoji="1" lang="zh-CN" altLang="en-US" b="1">
                <a:latin typeface="Arial" charset="0"/>
              </a:rPr>
              <a:t>－                 </a:t>
            </a:r>
            <a:r>
              <a:rPr kumimoji="1" lang="en-US" altLang="zh-CN" b="1">
                <a:latin typeface="Arial" charset="0"/>
              </a:rPr>
              <a:t>Polypropylene         (PP)</a:t>
            </a:r>
          </a:p>
          <a:p>
            <a:pPr lvl="1"/>
            <a:r>
              <a:rPr kumimoji="1" lang="zh-CN" altLang="en-US" b="1">
                <a:latin typeface="Arial" charset="0"/>
              </a:rPr>
              <a:t>　　　　　　　  </a:t>
            </a:r>
            <a:r>
              <a:rPr kumimoji="1" lang="zh-CN" altLang="en-US" b="1">
                <a:latin typeface="Arial" charset="0"/>
                <a:sym typeface="Symbol" pitchFamily="18" charset="2"/>
              </a:rPr>
              <a:t></a:t>
            </a:r>
            <a:endParaRPr kumimoji="1" lang="zh-CN" altLang="en-US" b="1">
              <a:latin typeface="Arial" charset="0"/>
            </a:endParaRPr>
          </a:p>
          <a:p>
            <a:pPr lvl="1"/>
            <a:r>
              <a:rPr kumimoji="1" lang="zh-CN" altLang="en-US" b="1">
                <a:latin typeface="Arial" charset="0"/>
              </a:rPr>
              <a:t>　　　　　　　  </a:t>
            </a:r>
            <a:r>
              <a:rPr kumimoji="1" lang="en-US" altLang="zh-CN" b="1">
                <a:latin typeface="Arial" charset="0"/>
              </a:rPr>
              <a:t>CH3</a:t>
            </a: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body" idx="1"/>
          </p:nvPr>
        </p:nvSpPr>
        <p:spPr>
          <a:xfrm>
            <a:off x="755650" y="1628775"/>
            <a:ext cx="7489825" cy="3513138"/>
          </a:xfrm>
        </p:spPr>
        <p:txBody>
          <a:bodyPr/>
          <a:lstStyle/>
          <a:p>
            <a:pPr marL="609600" indent="-609600">
              <a:buClr>
                <a:schemeClr val="tx1"/>
              </a:buClr>
              <a:buFontTx/>
              <a:buAutoNum type="arabicPeriod" startAt="2"/>
            </a:pPr>
            <a:r>
              <a:rPr lang="zh-CN" altLang="en-US" b="1">
                <a:solidFill>
                  <a:srgbClr val="FF3300"/>
                </a:solidFill>
              </a:rPr>
              <a:t>链的概念</a:t>
            </a:r>
          </a:p>
          <a:p>
            <a:pPr marL="990600" lvl="1" indent="-533400">
              <a:buFontTx/>
              <a:buAutoNum type="arabicParenR"/>
            </a:pPr>
            <a:r>
              <a:rPr lang="zh-CN" altLang="en-US" sz="3200" b="1"/>
              <a:t>链段①单键自由旋转所能影响的最多键②分子链中划分出来的可以任意取向的最小单元</a:t>
            </a:r>
          </a:p>
          <a:p>
            <a:pPr marL="990600" lvl="1" indent="-533400">
              <a:buFontTx/>
              <a:buAutoNum type="arabicParenR"/>
            </a:pPr>
            <a:r>
              <a:rPr lang="zh-CN" altLang="en-US" sz="3200" b="1"/>
              <a:t>各种链的概念①自由结合链②自由旋转链③高斯链④受阻旋转</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4"/>
          <p:cNvSpPr>
            <a:spLocks noChangeArrowheads="1"/>
          </p:cNvSpPr>
          <p:nvPr/>
        </p:nvSpPr>
        <p:spPr bwMode="auto">
          <a:xfrm>
            <a:off x="611188" y="1412875"/>
            <a:ext cx="7993062" cy="3503613"/>
          </a:xfrm>
          <a:prstGeom prst="rect">
            <a:avLst/>
          </a:prstGeom>
          <a:noFill/>
          <a:ln w="9525">
            <a:noFill/>
            <a:miter lim="800000"/>
            <a:headEnd/>
            <a:tailEnd/>
          </a:ln>
          <a:effectLst/>
        </p:spPr>
        <p:txBody>
          <a:bodyPr>
            <a:spAutoFit/>
          </a:bodyPr>
          <a:lstStyle/>
          <a:p>
            <a:pPr marL="342900" indent="-342900"/>
            <a:r>
              <a:rPr lang="en-US" altLang="zh-CN" sz="3200" b="1">
                <a:latin typeface="Arial" charset="0"/>
              </a:rPr>
              <a:t>3</a:t>
            </a:r>
            <a:r>
              <a:rPr lang="zh-CN" altLang="en-US" sz="3200" b="1">
                <a:latin typeface="Arial" charset="0"/>
              </a:rPr>
              <a:t>、</a:t>
            </a:r>
            <a:r>
              <a:rPr lang="zh-CN" altLang="en-US" sz="3200" b="1">
                <a:solidFill>
                  <a:srgbClr val="FF3300"/>
                </a:solidFill>
                <a:latin typeface="Arial" charset="0"/>
              </a:rPr>
              <a:t>高分子的柔性</a:t>
            </a:r>
          </a:p>
          <a:p>
            <a:pPr marL="800100" lvl="1" indent="-342900"/>
            <a:r>
              <a:rPr lang="en-US" altLang="zh-CN" sz="3200" b="1">
                <a:solidFill>
                  <a:srgbClr val="003399"/>
                </a:solidFill>
                <a:latin typeface="Arial" charset="0"/>
              </a:rPr>
              <a:t>1</a:t>
            </a:r>
            <a:r>
              <a:rPr lang="zh-CN" altLang="en-US" sz="3200" b="1">
                <a:solidFill>
                  <a:srgbClr val="003399"/>
                </a:solidFill>
                <a:latin typeface="Arial" charset="0"/>
              </a:rPr>
              <a:t>）</a:t>
            </a:r>
            <a:r>
              <a:rPr lang="zh-CN" altLang="en-US" sz="3200" b="1">
                <a:latin typeface="Arial" charset="0"/>
              </a:rPr>
              <a:t>平衡态（静态）柔性</a:t>
            </a:r>
          </a:p>
          <a:p>
            <a:pPr marL="800100" lvl="1" indent="-342900"/>
            <a:r>
              <a:rPr lang="en-US" altLang="zh-CN" sz="3200" b="1">
                <a:solidFill>
                  <a:srgbClr val="003399"/>
                </a:solidFill>
                <a:latin typeface="Arial" charset="0"/>
              </a:rPr>
              <a:t>2</a:t>
            </a:r>
            <a:r>
              <a:rPr lang="zh-CN" altLang="en-US" sz="3200" b="1">
                <a:solidFill>
                  <a:srgbClr val="003399"/>
                </a:solidFill>
                <a:latin typeface="Arial" charset="0"/>
              </a:rPr>
              <a:t>）</a:t>
            </a:r>
            <a:r>
              <a:rPr lang="zh-CN" altLang="en-US" sz="3200" b="1">
                <a:latin typeface="Arial" charset="0"/>
              </a:rPr>
              <a:t>动态柔性</a:t>
            </a:r>
          </a:p>
          <a:p>
            <a:pPr marL="800100" lvl="1" indent="-342900"/>
            <a:r>
              <a:rPr lang="en-US" altLang="zh-CN" sz="3200" b="1">
                <a:solidFill>
                  <a:srgbClr val="003399"/>
                </a:solidFill>
                <a:latin typeface="Arial" charset="0"/>
              </a:rPr>
              <a:t>3</a:t>
            </a:r>
            <a:r>
              <a:rPr lang="zh-CN" altLang="en-US" sz="3200" b="1">
                <a:solidFill>
                  <a:srgbClr val="003399"/>
                </a:solidFill>
                <a:latin typeface="Arial" charset="0"/>
              </a:rPr>
              <a:t>）</a:t>
            </a:r>
            <a:r>
              <a:rPr lang="zh-CN" altLang="en-US" sz="3200" b="1">
                <a:latin typeface="Arial" charset="0"/>
              </a:rPr>
              <a:t>柔性表征：刚性系数</a:t>
            </a:r>
            <a:r>
              <a:rPr lang="en-US" altLang="zh-CN" sz="3200" b="1">
                <a:latin typeface="Arial" charset="0"/>
              </a:rPr>
              <a:t>σ</a:t>
            </a:r>
            <a:r>
              <a:rPr lang="zh-CN" altLang="en-US" sz="3200" b="1">
                <a:latin typeface="Arial" charset="0"/>
              </a:rPr>
              <a:t>，无扰尺寸</a:t>
            </a:r>
            <a:r>
              <a:rPr lang="en-US" altLang="zh-CN" sz="3200" b="1">
                <a:latin typeface="Arial" charset="0"/>
              </a:rPr>
              <a:t>A</a:t>
            </a:r>
            <a:r>
              <a:rPr lang="zh-CN" altLang="en-US" sz="3200" b="1">
                <a:latin typeface="Arial" charset="0"/>
              </a:rPr>
              <a:t>，等效链长度</a:t>
            </a:r>
            <a:r>
              <a:rPr lang="en-US" altLang="zh-CN" sz="3200" b="1">
                <a:latin typeface="Arial" charset="0"/>
              </a:rPr>
              <a:t>le</a:t>
            </a:r>
            <a:r>
              <a:rPr lang="zh-CN" altLang="en-US" sz="3200" b="1">
                <a:latin typeface="Arial" charset="0"/>
              </a:rPr>
              <a:t>，极限特征比</a:t>
            </a:r>
            <a:r>
              <a:rPr lang="en-US" altLang="zh-CN" sz="3200" b="1">
                <a:latin typeface="Arial" charset="0"/>
              </a:rPr>
              <a:t>C∞</a:t>
            </a:r>
          </a:p>
          <a:p>
            <a:pPr marL="800100" lvl="1" indent="-342900"/>
            <a:r>
              <a:rPr lang="en-US" altLang="zh-CN" sz="3200" b="1">
                <a:solidFill>
                  <a:srgbClr val="003399"/>
                </a:solidFill>
                <a:latin typeface="Arial" charset="0"/>
              </a:rPr>
              <a:t>4</a:t>
            </a:r>
            <a:r>
              <a:rPr lang="zh-CN" altLang="en-US" sz="3200" b="1">
                <a:solidFill>
                  <a:srgbClr val="003399"/>
                </a:solidFill>
                <a:latin typeface="Arial" charset="0"/>
              </a:rPr>
              <a:t>）</a:t>
            </a:r>
            <a:r>
              <a:rPr lang="zh-CN" altLang="en-US" sz="3200" b="1">
                <a:latin typeface="Arial" charset="0"/>
              </a:rPr>
              <a:t>分子结构对柔性的影响：主链，侧基，分子量，外部条件</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80" name="Picture 4" descr="1-1"/>
          <p:cNvPicPr>
            <a:picLocks noChangeAspect="1" noChangeArrowheads="1"/>
          </p:cNvPicPr>
          <p:nvPr/>
        </p:nvPicPr>
        <p:blipFill>
          <a:blip r:embed="rId2" cstate="print"/>
          <a:srcRect/>
          <a:stretch>
            <a:fillRect/>
          </a:stretch>
        </p:blipFill>
        <p:spPr bwMode="auto">
          <a:xfrm>
            <a:off x="395288" y="404813"/>
            <a:ext cx="8280400" cy="5843587"/>
          </a:xfrm>
          <a:prstGeom prst="rect">
            <a:avLst/>
          </a:prstGeom>
          <a:noFill/>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5" name="Rectangle 7"/>
          <p:cNvSpPr>
            <a:spLocks noChangeArrowheads="1"/>
          </p:cNvSpPr>
          <p:nvPr/>
        </p:nvSpPr>
        <p:spPr bwMode="auto">
          <a:xfrm>
            <a:off x="755650" y="981075"/>
            <a:ext cx="8135938" cy="4965700"/>
          </a:xfrm>
          <a:prstGeom prst="rect">
            <a:avLst/>
          </a:prstGeom>
          <a:noFill/>
          <a:ln w="9525">
            <a:noFill/>
            <a:miter lim="800000"/>
            <a:headEnd/>
            <a:tailEnd/>
          </a:ln>
          <a:effectLst/>
        </p:spPr>
        <p:txBody>
          <a:bodyPr anchor="ctr">
            <a:spAutoFit/>
          </a:bodyPr>
          <a:lstStyle/>
          <a:p>
            <a:r>
              <a:rPr lang="zh-CN" altLang="en-US" sz="3200" b="1">
                <a:latin typeface="Arial" charset="0"/>
              </a:rPr>
              <a:t>这一类高分子主要通过加成反应制备</a:t>
            </a:r>
            <a:r>
              <a:rPr lang="en-US" altLang="zh-CN" sz="3200" b="1">
                <a:latin typeface="Arial" charset="0"/>
              </a:rPr>
              <a:t>.</a:t>
            </a:r>
          </a:p>
          <a:p>
            <a:r>
              <a:rPr lang="zh-CN" altLang="en-US" sz="3200" b="1">
                <a:latin typeface="Arial" charset="0"/>
              </a:rPr>
              <a:t>这一类高分子的特点</a:t>
            </a:r>
            <a:r>
              <a:rPr lang="en-US" altLang="zh-CN" sz="3200" b="1">
                <a:latin typeface="Arial" charset="0"/>
              </a:rPr>
              <a:t>:</a:t>
            </a:r>
          </a:p>
          <a:p>
            <a:r>
              <a:rPr lang="zh-CN" altLang="en-US" sz="3200" b="1">
                <a:latin typeface="Arial" charset="0"/>
              </a:rPr>
              <a:t>优点：</a:t>
            </a:r>
          </a:p>
          <a:p>
            <a:r>
              <a:rPr lang="zh-CN" altLang="en-US" sz="3200" b="1">
                <a:latin typeface="Arial" charset="0"/>
              </a:rPr>
              <a:t>（１），大多数都具有好的可塑性；</a:t>
            </a:r>
          </a:p>
          <a:p>
            <a:r>
              <a:rPr lang="zh-CN" altLang="en-US" sz="3200" b="1">
                <a:latin typeface="Arial" charset="0"/>
              </a:rPr>
              <a:t>（２），通常来讲加工成型比较容易；</a:t>
            </a:r>
          </a:p>
          <a:p>
            <a:r>
              <a:rPr lang="zh-CN" altLang="en-US" sz="3200" b="1">
                <a:latin typeface="Arial" charset="0"/>
              </a:rPr>
              <a:t>（３），原料来源比较丰富，成本低；</a:t>
            </a:r>
          </a:p>
          <a:p>
            <a:r>
              <a:rPr lang="zh-CN" altLang="en-US" sz="3200" b="1">
                <a:latin typeface="Arial" charset="0"/>
              </a:rPr>
              <a:t>缺点：</a:t>
            </a:r>
          </a:p>
          <a:p>
            <a:r>
              <a:rPr lang="zh-CN" altLang="en-US" sz="3200" b="1">
                <a:latin typeface="Arial" charset="0"/>
              </a:rPr>
              <a:t>（１），大多数都容易燃烧；</a:t>
            </a:r>
          </a:p>
          <a:p>
            <a:r>
              <a:rPr lang="zh-CN" altLang="en-US" sz="3200" b="1">
                <a:latin typeface="Arial" charset="0"/>
              </a:rPr>
              <a:t>（２），耐热性比较差；</a:t>
            </a:r>
          </a:p>
          <a:p>
            <a:r>
              <a:rPr lang="zh-CN" altLang="en-US" sz="3200" b="1">
                <a:latin typeface="Arial" charset="0"/>
              </a:rPr>
              <a:t>（３），容易老化；</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3668" name="Rectangle 4"/>
          <p:cNvSpPr>
            <a:spLocks noChangeArrowheads="1"/>
          </p:cNvSpPr>
          <p:nvPr/>
        </p:nvSpPr>
        <p:spPr bwMode="auto">
          <a:xfrm>
            <a:off x="323850" y="476250"/>
            <a:ext cx="8497888" cy="6062663"/>
          </a:xfrm>
          <a:prstGeom prst="rect">
            <a:avLst/>
          </a:prstGeom>
          <a:noFill/>
          <a:ln w="9525">
            <a:noFill/>
            <a:miter lim="800000"/>
            <a:headEnd/>
            <a:tailEnd/>
          </a:ln>
          <a:effectLst/>
        </p:spPr>
        <p:txBody>
          <a:bodyPr>
            <a:spAutoFit/>
          </a:bodyPr>
          <a:lstStyle/>
          <a:p>
            <a:pPr lvl="1"/>
            <a:r>
              <a:rPr kumimoji="1" lang="zh-CN" altLang="en-US" sz="3600" b="1">
                <a:solidFill>
                  <a:srgbClr val="003399"/>
                </a:solidFill>
                <a:latin typeface="Arial" charset="0"/>
              </a:rPr>
              <a:t>杂链高分子：</a:t>
            </a:r>
          </a:p>
          <a:p>
            <a:pPr lvl="1"/>
            <a:endParaRPr kumimoji="1" lang="zh-CN" altLang="en-US" sz="3600" b="1">
              <a:solidFill>
                <a:srgbClr val="003399"/>
              </a:solidFill>
              <a:latin typeface="Arial" charset="0"/>
            </a:endParaRPr>
          </a:p>
          <a:p>
            <a:pPr lvl="1"/>
            <a:r>
              <a:rPr kumimoji="1" lang="zh-CN" altLang="en-US" sz="3200" b="1">
                <a:latin typeface="Arial" charset="0"/>
              </a:rPr>
              <a:t>　　主链除碳原子以外，还有其他原子，如：氧、氮、硫等存在，同样以共价键相连接。由于主链是由两种以上的不同原子组成，所以称为杂链高分子（</a:t>
            </a:r>
            <a:r>
              <a:rPr kumimoji="1" lang="en-US" altLang="zh-CN" sz="3200" b="1">
                <a:latin typeface="Arial" charset="0"/>
              </a:rPr>
              <a:t>hetero chain polymer</a:t>
            </a:r>
            <a:r>
              <a:rPr kumimoji="1" lang="zh-CN" altLang="en-US" sz="3200" b="1">
                <a:latin typeface="Arial" charset="0"/>
              </a:rPr>
              <a:t>）。如</a:t>
            </a:r>
            <a:r>
              <a:rPr kumimoji="1" lang="en-US" altLang="zh-CN" sz="3200" b="1">
                <a:latin typeface="Arial" charset="0"/>
              </a:rPr>
              <a:t>: PA</a:t>
            </a:r>
            <a:r>
              <a:rPr kumimoji="1" lang="zh-CN" altLang="en-US" sz="3200" b="1">
                <a:latin typeface="Arial" charset="0"/>
              </a:rPr>
              <a:t>、</a:t>
            </a:r>
            <a:r>
              <a:rPr kumimoji="1" lang="en-US" altLang="zh-CN" sz="3200" b="1">
                <a:latin typeface="Arial" charset="0"/>
              </a:rPr>
              <a:t>PET</a:t>
            </a:r>
            <a:r>
              <a:rPr kumimoji="1" lang="zh-CN" altLang="en-US" sz="3200" b="1">
                <a:latin typeface="Arial" charset="0"/>
              </a:rPr>
              <a:t>、</a:t>
            </a:r>
            <a:r>
              <a:rPr kumimoji="1" lang="en-US" altLang="zh-CN" sz="3200" b="1">
                <a:latin typeface="Arial" charset="0"/>
              </a:rPr>
              <a:t>PBT</a:t>
            </a:r>
            <a:r>
              <a:rPr kumimoji="1" lang="zh-CN" altLang="en-US" sz="3200" b="1">
                <a:latin typeface="Arial" charset="0"/>
              </a:rPr>
              <a:t>、</a:t>
            </a:r>
            <a:r>
              <a:rPr kumimoji="1" lang="en-US" altLang="zh-CN" sz="3200" b="1">
                <a:latin typeface="Arial" charset="0"/>
              </a:rPr>
              <a:t>POM</a:t>
            </a:r>
            <a:r>
              <a:rPr kumimoji="1" lang="zh-CN" altLang="en-US" sz="3200" b="1">
                <a:latin typeface="Arial" charset="0"/>
              </a:rPr>
              <a:t>、</a:t>
            </a:r>
            <a:r>
              <a:rPr kumimoji="1" lang="en-US" altLang="zh-CN" sz="3200" b="1">
                <a:latin typeface="Arial" charset="0"/>
              </a:rPr>
              <a:t>PC</a:t>
            </a:r>
            <a:r>
              <a:rPr kumimoji="1" lang="zh-CN" altLang="en-US" sz="3200" b="1">
                <a:latin typeface="Arial" charset="0"/>
              </a:rPr>
              <a:t>等，由缩聚和开环反应制得。</a:t>
            </a:r>
          </a:p>
          <a:p>
            <a:pPr lvl="1"/>
            <a:endParaRPr kumimoji="1" lang="zh-CN" altLang="en-US" sz="3200" b="1">
              <a:latin typeface="Arial" charset="0"/>
            </a:endParaRPr>
          </a:p>
          <a:p>
            <a:pPr lvl="1"/>
            <a:r>
              <a:rPr kumimoji="1" lang="zh-CN" altLang="en-US" sz="2400" b="1">
                <a:latin typeface="Arial" charset="0"/>
              </a:rPr>
              <a:t>　－</a:t>
            </a:r>
            <a:r>
              <a:rPr kumimoji="1" lang="en-US" altLang="zh-CN" sz="2400" b="1">
                <a:latin typeface="Arial" charset="0"/>
              </a:rPr>
              <a:t>(CH2</a:t>
            </a:r>
            <a:r>
              <a:rPr kumimoji="1" lang="zh-CN" altLang="en-US" sz="2400" b="1">
                <a:latin typeface="Arial" charset="0"/>
              </a:rPr>
              <a:t>－</a:t>
            </a:r>
            <a:r>
              <a:rPr kumimoji="1" lang="en-US" altLang="zh-CN" sz="2400" b="1">
                <a:latin typeface="Arial" charset="0"/>
              </a:rPr>
              <a:t>O</a:t>
            </a:r>
            <a:r>
              <a:rPr kumimoji="1" lang="zh-CN" altLang="en-US" sz="2400" b="1">
                <a:latin typeface="Arial" charset="0"/>
              </a:rPr>
              <a:t>－</a:t>
            </a:r>
            <a:r>
              <a:rPr kumimoji="1" lang="en-US" altLang="zh-CN" sz="2400" b="1">
                <a:latin typeface="Arial" charset="0"/>
              </a:rPr>
              <a:t>)n</a:t>
            </a:r>
            <a:r>
              <a:rPr kumimoji="1" lang="zh-CN" altLang="en-US" sz="2400" b="1">
                <a:latin typeface="Arial" charset="0"/>
              </a:rPr>
              <a:t>－             </a:t>
            </a:r>
            <a:r>
              <a:rPr kumimoji="1" lang="en-US" altLang="zh-CN" sz="2400" b="1">
                <a:latin typeface="Arial" charset="0"/>
              </a:rPr>
              <a:t>Acetals  (Polyether) (POM)</a:t>
            </a:r>
          </a:p>
          <a:p>
            <a:pPr lvl="1"/>
            <a:endParaRPr kumimoji="1" lang="en-US" altLang="zh-CN" sz="2400" b="1">
              <a:latin typeface="Arial" charset="0"/>
            </a:endParaRPr>
          </a:p>
          <a:p>
            <a:pPr lvl="1"/>
            <a:r>
              <a:rPr kumimoji="1" lang="en-US" altLang="zh-CN" sz="2400">
                <a:latin typeface="Arial" charset="0"/>
              </a:rPr>
              <a:t>    </a:t>
            </a:r>
            <a:r>
              <a:rPr kumimoji="1" lang="zh-CN" altLang="en-US" sz="2400" b="1">
                <a:latin typeface="Arial" charset="0"/>
              </a:rPr>
              <a:t>－</a:t>
            </a:r>
            <a:r>
              <a:rPr kumimoji="1" lang="en-US" altLang="zh-CN" sz="2400" b="1">
                <a:latin typeface="Arial" charset="0"/>
              </a:rPr>
              <a:t>(CH2</a:t>
            </a:r>
            <a:r>
              <a:rPr kumimoji="1" lang="zh-CN" altLang="en-US" sz="2400" b="1">
                <a:latin typeface="Arial" charset="0"/>
              </a:rPr>
              <a:t>－</a:t>
            </a:r>
            <a:r>
              <a:rPr kumimoji="1" lang="en-US" altLang="zh-CN" sz="2400" b="1">
                <a:latin typeface="Arial" charset="0"/>
              </a:rPr>
              <a:t>CH2</a:t>
            </a:r>
            <a:r>
              <a:rPr kumimoji="1" lang="zh-CN" altLang="en-US" sz="2400" b="1">
                <a:latin typeface="Arial" charset="0"/>
              </a:rPr>
              <a:t>－</a:t>
            </a:r>
            <a:r>
              <a:rPr kumimoji="1" lang="en-US" altLang="zh-CN" sz="2400" b="1">
                <a:latin typeface="Arial" charset="0"/>
              </a:rPr>
              <a:t>S</a:t>
            </a:r>
            <a:r>
              <a:rPr kumimoji="1" lang="zh-CN" altLang="en-US" sz="2400" b="1">
                <a:latin typeface="Arial" charset="0"/>
              </a:rPr>
              <a:t>－</a:t>
            </a:r>
            <a:r>
              <a:rPr kumimoji="1" lang="en-US" altLang="zh-CN" sz="2400" b="1">
                <a:latin typeface="Arial" charset="0"/>
              </a:rPr>
              <a:t>S)n</a:t>
            </a:r>
            <a:r>
              <a:rPr kumimoji="1" lang="zh-CN" altLang="en-US" sz="2400" b="1">
                <a:latin typeface="Arial" charset="0"/>
              </a:rPr>
              <a:t>－       </a:t>
            </a:r>
            <a:r>
              <a:rPr kumimoji="1" lang="en-US" altLang="zh-CN" sz="2400" b="1">
                <a:latin typeface="Arial" charset="0"/>
              </a:rPr>
              <a:t>Polysulfone Rubber</a:t>
            </a:r>
          </a:p>
          <a:p>
            <a:pPr lvl="1"/>
            <a:endParaRPr kumimoji="1" lang="en-US" altLang="zh-CN" sz="2400" b="1">
              <a:latin typeface="Arial" charset="0"/>
            </a:endParaRPr>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1" name="Rectangle 5"/>
          <p:cNvSpPr>
            <a:spLocks noChangeArrowheads="1"/>
          </p:cNvSpPr>
          <p:nvPr/>
        </p:nvSpPr>
        <p:spPr bwMode="auto">
          <a:xfrm>
            <a:off x="-1612900" y="3138488"/>
            <a:ext cx="9144000" cy="0"/>
          </a:xfrm>
          <a:prstGeom prst="rect">
            <a:avLst/>
          </a:prstGeom>
          <a:noFill/>
          <a:ln w="9525">
            <a:noFill/>
            <a:miter lim="800000"/>
            <a:headEnd/>
            <a:tailEnd/>
          </a:ln>
          <a:effectLst/>
        </p:spPr>
        <p:txBody>
          <a:bodyPr wrap="none" anchor="ctr">
            <a:spAutoFit/>
          </a:bodyPr>
          <a:lstStyle/>
          <a:p>
            <a:endParaRPr lang="zh-CN" altLang="en-US"/>
          </a:p>
        </p:txBody>
      </p:sp>
      <p:sp>
        <p:nvSpPr>
          <p:cNvPr id="116740" name="Line 4"/>
          <p:cNvSpPr>
            <a:spLocks noChangeShapeType="1"/>
          </p:cNvSpPr>
          <p:nvPr/>
        </p:nvSpPr>
        <p:spPr bwMode="auto">
          <a:xfrm flipH="1">
            <a:off x="295275" y="3163888"/>
            <a:ext cx="19050" cy="182562"/>
          </a:xfrm>
          <a:prstGeom prst="line">
            <a:avLst/>
          </a:prstGeom>
          <a:noFill/>
          <a:ln w="9525">
            <a:solidFill>
              <a:srgbClr val="000000"/>
            </a:solidFill>
            <a:round/>
            <a:headEnd/>
            <a:tailEnd/>
          </a:ln>
        </p:spPr>
        <p:txBody>
          <a:bodyPr/>
          <a:lstStyle/>
          <a:p>
            <a:endParaRPr lang="zh-CN" altLang="en-US"/>
          </a:p>
        </p:txBody>
      </p:sp>
      <p:sp>
        <p:nvSpPr>
          <p:cNvPr id="116742" name="Rectangle 6"/>
          <p:cNvSpPr>
            <a:spLocks noChangeArrowheads="1"/>
          </p:cNvSpPr>
          <p:nvPr/>
        </p:nvSpPr>
        <p:spPr bwMode="auto">
          <a:xfrm>
            <a:off x="395288" y="1412875"/>
            <a:ext cx="8281987" cy="3016250"/>
          </a:xfrm>
          <a:prstGeom prst="rect">
            <a:avLst/>
          </a:prstGeom>
          <a:noFill/>
          <a:ln w="9525">
            <a:noFill/>
            <a:miter lim="800000"/>
            <a:headEnd/>
            <a:tailEnd/>
          </a:ln>
          <a:effectLst/>
        </p:spPr>
        <p:txBody>
          <a:bodyPr anchor="ctr">
            <a:spAutoFit/>
          </a:bodyPr>
          <a:lstStyle/>
          <a:p>
            <a:pPr indent="400050"/>
            <a:r>
              <a:rPr lang="en-US"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这一类高聚物主要是通过缩合聚合或者开环聚合反应制备。</a:t>
            </a:r>
            <a:endParaRPr lang="zh-CN" altLang="en-US" sz="3200" b="1">
              <a:latin typeface="Arial" charset="0"/>
            </a:endParaRPr>
          </a:p>
          <a:p>
            <a:pPr indent="400050" eaLnBrk="0" hangingPunct="0"/>
            <a:r>
              <a:rPr lang="zh-CN" altLang="en-US" sz="3200" b="1">
                <a:latin typeface="Times New Roman" pitchFamily="18" charset="0"/>
                <a:cs typeface="Times New Roman" pitchFamily="18" charset="0"/>
              </a:rPr>
              <a:t>　特点是耐热性和强度性能都比纯粹的碳链高聚物要高一些。通常可以作为工程塑料。但因主链带有极性，容易水解、醇解或者酸解。</a:t>
            </a:r>
            <a:endParaRPr lang="zh-CN" altLang="en-US" sz="3200" b="1">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395288" y="333375"/>
            <a:ext cx="8497887" cy="2303463"/>
          </a:xfrm>
        </p:spPr>
        <p:txBody>
          <a:bodyPr/>
          <a:lstStyle/>
          <a:p>
            <a:pPr lvl="1">
              <a:lnSpc>
                <a:spcPct val="90000"/>
              </a:lnSpc>
              <a:buFontTx/>
              <a:buNone/>
            </a:pPr>
            <a:r>
              <a:rPr lang="zh-CN" altLang="en-US" sz="3200" b="1">
                <a:solidFill>
                  <a:srgbClr val="003399"/>
                </a:solidFill>
              </a:rPr>
              <a:t>元素有机高分子：</a:t>
            </a:r>
          </a:p>
          <a:p>
            <a:pPr lvl="1">
              <a:lnSpc>
                <a:spcPct val="90000"/>
              </a:lnSpc>
              <a:buFontTx/>
              <a:buNone/>
            </a:pPr>
            <a:endParaRPr lang="zh-CN" altLang="en-US" sz="3200" b="1">
              <a:solidFill>
                <a:srgbClr val="003399"/>
              </a:solidFill>
            </a:endParaRPr>
          </a:p>
          <a:p>
            <a:pPr lvl="1">
              <a:lnSpc>
                <a:spcPct val="90000"/>
              </a:lnSpc>
              <a:buFontTx/>
              <a:buNone/>
            </a:pPr>
            <a:r>
              <a:rPr lang="zh-CN" altLang="en-US" sz="3200"/>
              <a:t>主链含</a:t>
            </a:r>
            <a:r>
              <a:rPr lang="en-US" altLang="zh-CN" sz="3200"/>
              <a:t>Si</a:t>
            </a:r>
            <a:r>
              <a:rPr lang="zh-CN" altLang="en-US" sz="3200"/>
              <a:t>、</a:t>
            </a:r>
            <a:r>
              <a:rPr lang="en-US" altLang="zh-CN" sz="3200"/>
              <a:t>P</a:t>
            </a:r>
            <a:r>
              <a:rPr lang="zh-CN" altLang="en-US" sz="3200"/>
              <a:t>、</a:t>
            </a:r>
            <a:r>
              <a:rPr lang="en-US" altLang="zh-CN" sz="3200"/>
              <a:t>Se</a:t>
            </a:r>
            <a:r>
              <a:rPr lang="zh-CN" altLang="en-US" sz="3200"/>
              <a:t>、</a:t>
            </a:r>
            <a:r>
              <a:rPr lang="en-US" altLang="zh-CN" sz="3200"/>
              <a:t>Al</a:t>
            </a:r>
            <a:r>
              <a:rPr lang="zh-CN" altLang="en-US" sz="3200"/>
              <a:t>、</a:t>
            </a:r>
            <a:r>
              <a:rPr lang="en-US" altLang="zh-CN" sz="3200"/>
              <a:t>Ti</a:t>
            </a:r>
            <a:r>
              <a:rPr lang="zh-CN" altLang="en-US" sz="3200"/>
              <a:t>等，但不含碳</a:t>
            </a:r>
          </a:p>
          <a:p>
            <a:pPr lvl="1">
              <a:lnSpc>
                <a:spcPct val="90000"/>
              </a:lnSpc>
              <a:buFontTx/>
              <a:buNone/>
            </a:pPr>
            <a:r>
              <a:rPr lang="zh-CN" altLang="en-US" sz="3200"/>
              <a:t>原子，称为元素有机高分子。一般具有无机</a:t>
            </a:r>
          </a:p>
          <a:p>
            <a:pPr lvl="1">
              <a:lnSpc>
                <a:spcPct val="90000"/>
              </a:lnSpc>
              <a:buFontTx/>
              <a:buNone/>
            </a:pPr>
            <a:r>
              <a:rPr lang="zh-CN" altLang="en-US" sz="3200"/>
              <a:t>物的热稳定性和有机物的弹性与塑性。如：</a:t>
            </a:r>
          </a:p>
          <a:p>
            <a:pPr lvl="1">
              <a:lnSpc>
                <a:spcPct val="90000"/>
              </a:lnSpc>
              <a:buFontTx/>
              <a:buNone/>
            </a:pPr>
            <a:r>
              <a:rPr lang="zh-CN" altLang="en-US" sz="3200"/>
              <a:t>聚二甲基硅氧烷：</a:t>
            </a:r>
          </a:p>
        </p:txBody>
      </p:sp>
      <p:sp>
        <p:nvSpPr>
          <p:cNvPr id="10243" name="Text Box 3"/>
          <p:cNvSpPr txBox="1">
            <a:spLocks noChangeArrowheads="1"/>
          </p:cNvSpPr>
          <p:nvPr/>
        </p:nvSpPr>
        <p:spPr bwMode="auto">
          <a:xfrm>
            <a:off x="684213" y="3644900"/>
            <a:ext cx="7924800" cy="2774950"/>
          </a:xfrm>
          <a:prstGeom prst="rect">
            <a:avLst/>
          </a:prstGeom>
          <a:noFill/>
          <a:ln w="9525">
            <a:noFill/>
            <a:miter lim="800000"/>
            <a:headEnd/>
            <a:tailEnd/>
          </a:ln>
          <a:effectLst/>
        </p:spPr>
        <p:txBody>
          <a:bodyPr>
            <a:spAutoFit/>
          </a:bodyPr>
          <a:lstStyle/>
          <a:p>
            <a:pPr lvl="1"/>
            <a:r>
              <a:rPr kumimoji="1" lang="en-US" altLang="zh-CN">
                <a:latin typeface="Arial" charset="0"/>
              </a:rPr>
              <a:t> </a:t>
            </a:r>
            <a:r>
              <a:rPr kumimoji="1" lang="zh-CN" altLang="en-US">
                <a:latin typeface="Arial" charset="0"/>
              </a:rPr>
              <a:t>　　  </a:t>
            </a:r>
            <a:r>
              <a:rPr kumimoji="1" lang="en-US" altLang="zh-CN" sz="2000" b="1">
                <a:latin typeface="Arial" charset="0"/>
              </a:rPr>
              <a:t>CH3  </a:t>
            </a:r>
            <a:r>
              <a:rPr kumimoji="1" lang="zh-CN" altLang="en-US" sz="2000" b="1">
                <a:latin typeface="Arial" charset="0"/>
              </a:rPr>
              <a:t>　 </a:t>
            </a:r>
            <a:r>
              <a:rPr kumimoji="1" lang="en-US" altLang="zh-CN" sz="2000" b="1">
                <a:latin typeface="Arial" charset="0"/>
              </a:rPr>
              <a:t>CH3              </a:t>
            </a:r>
            <a:r>
              <a:rPr kumimoji="1" lang="zh-CN" altLang="en-US" sz="2000" b="1">
                <a:latin typeface="Arial" charset="0"/>
              </a:rPr>
              <a:t>　　          </a:t>
            </a:r>
            <a:r>
              <a:rPr kumimoji="1" lang="en-US" altLang="zh-CN" sz="2000" b="1">
                <a:latin typeface="Arial" charset="0"/>
              </a:rPr>
              <a:t>R</a:t>
            </a:r>
          </a:p>
          <a:p>
            <a:pPr lvl="1"/>
            <a:r>
              <a:rPr kumimoji="1" lang="en-US" altLang="zh-CN" sz="2000" b="1">
                <a:latin typeface="Arial" charset="0"/>
              </a:rPr>
              <a:t>         </a:t>
            </a:r>
            <a:r>
              <a:rPr kumimoji="1" lang="en-US" altLang="zh-CN" sz="2000" b="1">
                <a:latin typeface="Arial" charset="0"/>
                <a:sym typeface="Symbol" pitchFamily="18" charset="2"/>
              </a:rPr>
              <a:t></a:t>
            </a:r>
            <a:r>
              <a:rPr kumimoji="1" lang="en-US" altLang="zh-CN" sz="2000" b="1">
                <a:latin typeface="Arial" charset="0"/>
              </a:rPr>
              <a:t> </a:t>
            </a:r>
            <a:r>
              <a:rPr kumimoji="1" lang="zh-CN" altLang="en-US" sz="2000" b="1">
                <a:latin typeface="Arial" charset="0"/>
              </a:rPr>
              <a:t>　　     </a:t>
            </a:r>
            <a:r>
              <a:rPr kumimoji="1" lang="zh-CN" altLang="en-US" sz="2000" b="1">
                <a:latin typeface="Arial" charset="0"/>
                <a:sym typeface="Symbol" pitchFamily="18" charset="2"/>
              </a:rPr>
              <a:t></a:t>
            </a:r>
            <a:r>
              <a:rPr kumimoji="1" lang="zh-CN" altLang="en-US" sz="2000" b="1">
                <a:latin typeface="Arial" charset="0"/>
              </a:rPr>
              <a:t>                      　　　   </a:t>
            </a:r>
            <a:r>
              <a:rPr kumimoji="1" lang="zh-CN" altLang="en-US" sz="2000" b="1">
                <a:latin typeface="Arial" charset="0"/>
                <a:sym typeface="Symbol" pitchFamily="18" charset="2"/>
              </a:rPr>
              <a:t></a:t>
            </a:r>
            <a:endParaRPr kumimoji="1" lang="zh-CN" altLang="en-US" sz="2000" b="1">
              <a:latin typeface="Arial" charset="0"/>
            </a:endParaRPr>
          </a:p>
          <a:p>
            <a:pPr lvl="1"/>
            <a:r>
              <a:rPr kumimoji="1" lang="zh-CN" altLang="en-US" sz="2000" b="1">
                <a:latin typeface="Arial" charset="0"/>
              </a:rPr>
              <a:t>    －</a:t>
            </a:r>
            <a:r>
              <a:rPr kumimoji="1" lang="en-US" altLang="zh-CN" sz="2000" b="1">
                <a:latin typeface="Arial" charset="0"/>
              </a:rPr>
              <a:t>(Si</a:t>
            </a:r>
            <a:r>
              <a:rPr kumimoji="1" lang="zh-CN" altLang="en-US" sz="2000" b="1">
                <a:latin typeface="Arial" charset="0"/>
              </a:rPr>
              <a:t>－</a:t>
            </a:r>
            <a:r>
              <a:rPr kumimoji="1" lang="en-US" altLang="zh-CN" sz="2000" b="1">
                <a:latin typeface="Arial" charset="0"/>
              </a:rPr>
              <a:t>O</a:t>
            </a:r>
            <a:r>
              <a:rPr kumimoji="1" lang="zh-CN" altLang="en-US" sz="2000" b="1">
                <a:latin typeface="Arial" charset="0"/>
              </a:rPr>
              <a:t>－ </a:t>
            </a:r>
            <a:r>
              <a:rPr kumimoji="1" lang="en-US" altLang="zh-CN" sz="2000" b="1">
                <a:latin typeface="Arial" charset="0"/>
              </a:rPr>
              <a:t>Si</a:t>
            </a:r>
            <a:r>
              <a:rPr kumimoji="1" lang="zh-CN" altLang="en-US" sz="2000" b="1">
                <a:latin typeface="Arial" charset="0"/>
              </a:rPr>
              <a:t>－</a:t>
            </a:r>
            <a:r>
              <a:rPr kumimoji="1" lang="en-US" altLang="zh-CN" sz="2000" b="1">
                <a:latin typeface="Arial" charset="0"/>
              </a:rPr>
              <a:t>O)n</a:t>
            </a:r>
            <a:r>
              <a:rPr kumimoji="1" lang="zh-CN" altLang="en-US" sz="2000" b="1">
                <a:latin typeface="Arial" charset="0"/>
              </a:rPr>
              <a:t>－                －</a:t>
            </a:r>
            <a:r>
              <a:rPr kumimoji="1" lang="en-US" altLang="zh-CN" sz="2000" b="1">
                <a:latin typeface="Arial" charset="0"/>
              </a:rPr>
              <a:t>(Ti</a:t>
            </a:r>
            <a:r>
              <a:rPr kumimoji="1" lang="zh-CN" altLang="en-US" sz="2000" b="1">
                <a:latin typeface="Arial" charset="0"/>
              </a:rPr>
              <a:t>－</a:t>
            </a:r>
            <a:r>
              <a:rPr kumimoji="1" lang="en-US" altLang="zh-CN" sz="2000" b="1">
                <a:latin typeface="Arial" charset="0"/>
              </a:rPr>
              <a:t>O</a:t>
            </a:r>
            <a:r>
              <a:rPr kumimoji="1" lang="zh-CN" altLang="en-US" sz="2000" b="1">
                <a:latin typeface="Arial" charset="0"/>
              </a:rPr>
              <a:t>－</a:t>
            </a:r>
            <a:r>
              <a:rPr kumimoji="1" lang="en-US" altLang="zh-CN" sz="2000" b="1">
                <a:latin typeface="Arial" charset="0"/>
              </a:rPr>
              <a:t>)n</a:t>
            </a:r>
            <a:r>
              <a:rPr kumimoji="1" lang="zh-CN" altLang="en-US" sz="2000" b="1">
                <a:latin typeface="Arial" charset="0"/>
              </a:rPr>
              <a:t>－</a:t>
            </a:r>
          </a:p>
          <a:p>
            <a:pPr lvl="1"/>
            <a:r>
              <a:rPr kumimoji="1" lang="zh-CN" altLang="en-US" sz="2000" b="1">
                <a:latin typeface="Arial" charset="0"/>
              </a:rPr>
              <a:t>　　  </a:t>
            </a:r>
            <a:r>
              <a:rPr kumimoji="1" lang="zh-CN" altLang="en-US" sz="2000" b="1">
                <a:latin typeface="Arial" charset="0"/>
                <a:sym typeface="Symbol" pitchFamily="18" charset="2"/>
              </a:rPr>
              <a:t></a:t>
            </a:r>
            <a:r>
              <a:rPr kumimoji="1" lang="zh-CN" altLang="en-US" sz="2000" b="1">
                <a:latin typeface="Arial" charset="0"/>
              </a:rPr>
              <a:t>    　　  </a:t>
            </a:r>
            <a:r>
              <a:rPr kumimoji="1" lang="zh-CN" altLang="en-US" sz="2000" b="1">
                <a:latin typeface="Arial" charset="0"/>
                <a:sym typeface="Symbol" pitchFamily="18" charset="2"/>
              </a:rPr>
              <a:t></a:t>
            </a:r>
            <a:r>
              <a:rPr kumimoji="1" lang="zh-CN" altLang="en-US" sz="2000" b="1">
                <a:latin typeface="Arial" charset="0"/>
              </a:rPr>
              <a:t>                      　　　   </a:t>
            </a:r>
            <a:r>
              <a:rPr kumimoji="1" lang="zh-CN" altLang="en-US" sz="2000" b="1">
                <a:latin typeface="Arial" charset="0"/>
                <a:sym typeface="Symbol" pitchFamily="18" charset="2"/>
              </a:rPr>
              <a:t></a:t>
            </a:r>
            <a:endParaRPr kumimoji="1" lang="zh-CN" altLang="en-US" sz="2000" b="1">
              <a:latin typeface="Arial" charset="0"/>
            </a:endParaRPr>
          </a:p>
          <a:p>
            <a:pPr lvl="1"/>
            <a:r>
              <a:rPr kumimoji="1" lang="zh-CN" altLang="en-US" sz="2000" b="1">
                <a:latin typeface="Arial" charset="0"/>
              </a:rPr>
              <a:t>　　  </a:t>
            </a:r>
            <a:r>
              <a:rPr kumimoji="1" lang="en-US" altLang="zh-CN" sz="2000" b="1">
                <a:latin typeface="Arial" charset="0"/>
              </a:rPr>
              <a:t>CH3</a:t>
            </a:r>
            <a:r>
              <a:rPr kumimoji="1" lang="zh-CN" altLang="en-US" sz="2000" b="1">
                <a:latin typeface="Arial" charset="0"/>
              </a:rPr>
              <a:t>　   </a:t>
            </a:r>
            <a:r>
              <a:rPr kumimoji="1" lang="en-US" altLang="zh-CN" sz="2000" b="1">
                <a:latin typeface="Arial" charset="0"/>
              </a:rPr>
              <a:t>CH3                  </a:t>
            </a:r>
            <a:r>
              <a:rPr kumimoji="1" lang="zh-CN" altLang="en-US" sz="2000" b="1">
                <a:latin typeface="Arial" charset="0"/>
              </a:rPr>
              <a:t>　　　  </a:t>
            </a:r>
            <a:r>
              <a:rPr kumimoji="1" lang="en-US" altLang="zh-CN" sz="2000" b="1">
                <a:latin typeface="Arial" charset="0"/>
              </a:rPr>
              <a:t>R</a:t>
            </a:r>
          </a:p>
          <a:p>
            <a:pPr lvl="1"/>
            <a:endParaRPr kumimoji="1" lang="en-US" altLang="zh-CN" sz="2000" b="1">
              <a:latin typeface="Arial" charset="0"/>
            </a:endParaRPr>
          </a:p>
          <a:p>
            <a:pPr lvl="1"/>
            <a:r>
              <a:rPr kumimoji="1" lang="zh-CN" altLang="en-US" sz="2800" b="1">
                <a:latin typeface="Arial" charset="0"/>
              </a:rPr>
              <a:t>　　这一类高聚物耐热性能都比较好，但成本比较高。</a:t>
            </a:r>
            <a:endParaRPr kumimoji="1" lang="zh-CN" altLang="en-US" sz="2000" b="1">
              <a:latin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Rectangle 4"/>
          <p:cNvSpPr>
            <a:spLocks noChangeArrowheads="1"/>
          </p:cNvSpPr>
          <p:nvPr/>
        </p:nvSpPr>
        <p:spPr bwMode="auto">
          <a:xfrm>
            <a:off x="250825" y="344488"/>
            <a:ext cx="8605838" cy="6059487"/>
          </a:xfrm>
          <a:prstGeom prst="rect">
            <a:avLst/>
          </a:prstGeom>
          <a:noFill/>
          <a:ln w="9525">
            <a:noFill/>
            <a:miter lim="800000"/>
            <a:headEnd/>
            <a:tailEnd/>
          </a:ln>
          <a:effectLst/>
        </p:spPr>
        <p:txBody>
          <a:bodyPr anchor="ctr">
            <a:spAutoFit/>
          </a:bodyPr>
          <a:lstStyle/>
          <a:p>
            <a:pPr indent="400050">
              <a:tabLst>
                <a:tab pos="457200" algn="l"/>
              </a:tabLst>
            </a:pPr>
            <a:r>
              <a:rPr lang="zh-CN" altLang="en-US" sz="3200" b="1">
                <a:solidFill>
                  <a:srgbClr val="003399"/>
                </a:solidFill>
                <a:latin typeface="Arial" charset="0"/>
              </a:rPr>
              <a:t>无机高分子：</a:t>
            </a:r>
          </a:p>
          <a:p>
            <a:pPr indent="400050">
              <a:tabLst>
                <a:tab pos="457200" algn="l"/>
              </a:tabLst>
            </a:pPr>
            <a:endParaRPr lang="zh-CN" altLang="en-US" sz="3200" b="1">
              <a:solidFill>
                <a:srgbClr val="003399"/>
              </a:solidFill>
              <a:latin typeface="Arial" charset="0"/>
            </a:endParaRPr>
          </a:p>
          <a:p>
            <a:pPr indent="400050">
              <a:tabLst>
                <a:tab pos="457200" algn="l"/>
              </a:tabLst>
            </a:pPr>
            <a:r>
              <a:rPr lang="zh-CN" altLang="en-US" sz="3200" b="1">
                <a:latin typeface="Arial" charset="0"/>
              </a:rPr>
              <a:t>　</a:t>
            </a:r>
            <a:r>
              <a:rPr lang="zh-CN" altLang="en-US" sz="3200">
                <a:latin typeface="Arial" charset="0"/>
              </a:rPr>
              <a:t>这种高分子主链上不含碳原子，也不含有机取代基，是纯粹由其他元素组成的高分子。如：二氧化硅、聚二硫化硅、聚二氯一氮化磷、等。</a:t>
            </a:r>
          </a:p>
          <a:p>
            <a:pPr indent="400050">
              <a:tabLst>
                <a:tab pos="457200" algn="l"/>
              </a:tabLst>
            </a:pPr>
            <a:endParaRPr lang="zh-CN" altLang="en-US" sz="3200" b="1">
              <a:latin typeface="Arial" charset="0"/>
            </a:endParaRPr>
          </a:p>
          <a:p>
            <a:pPr indent="400050">
              <a:tabLst>
                <a:tab pos="457200" algn="l"/>
              </a:tabLst>
            </a:pPr>
            <a:r>
              <a:rPr lang="zh-CN" altLang="en-US" b="1">
                <a:latin typeface="Arial" charset="0"/>
              </a:rPr>
              <a:t>　　　　　　　</a:t>
            </a:r>
            <a:r>
              <a:rPr lang="en-US" altLang="zh-CN" sz="2400" b="1">
                <a:latin typeface="Arial" charset="0"/>
              </a:rPr>
              <a:t>S   </a:t>
            </a:r>
            <a:r>
              <a:rPr lang="zh-CN" altLang="en-US" sz="2400" b="1">
                <a:latin typeface="Arial" charset="0"/>
              </a:rPr>
              <a:t>　  　 </a:t>
            </a:r>
            <a:r>
              <a:rPr lang="en-US" altLang="zh-CN" sz="2400" b="1">
                <a:latin typeface="Arial" charset="0"/>
              </a:rPr>
              <a:t>S      </a:t>
            </a:r>
            <a:r>
              <a:rPr lang="zh-CN" altLang="en-US" sz="2400" b="1">
                <a:latin typeface="Arial" charset="0"/>
              </a:rPr>
              <a:t>　　　         </a:t>
            </a:r>
            <a:r>
              <a:rPr lang="en-US" altLang="zh-CN" sz="2400" b="1">
                <a:latin typeface="Arial" charset="0"/>
              </a:rPr>
              <a:t>Cl</a:t>
            </a:r>
          </a:p>
          <a:p>
            <a:pPr indent="400050">
              <a:tabLst>
                <a:tab pos="457200" algn="l"/>
              </a:tabLst>
            </a:pPr>
            <a:r>
              <a:rPr lang="en-US" altLang="zh-CN" sz="2400" b="1">
                <a:latin typeface="Arial" charset="0"/>
              </a:rPr>
              <a:t>     </a:t>
            </a:r>
            <a:r>
              <a:rPr lang="zh-CN" altLang="en-US" sz="2400" b="1">
                <a:latin typeface="Arial" charset="0"/>
              </a:rPr>
              <a:t>　　  </a:t>
            </a:r>
            <a:r>
              <a:rPr lang="en-US" altLang="zh-CN" sz="2400" b="1">
                <a:latin typeface="Arial" charset="0"/>
              </a:rPr>
              <a:t>Si    </a:t>
            </a:r>
            <a:r>
              <a:rPr lang="zh-CN" altLang="en-US" sz="2400" b="1">
                <a:latin typeface="Arial" charset="0"/>
              </a:rPr>
              <a:t>　  </a:t>
            </a:r>
            <a:r>
              <a:rPr lang="en-US" altLang="zh-CN" sz="2400" b="1">
                <a:latin typeface="Arial" charset="0"/>
              </a:rPr>
              <a:t>Si                       </a:t>
            </a:r>
            <a:r>
              <a:rPr lang="zh-CN" altLang="en-US" sz="2400" b="1">
                <a:latin typeface="Arial" charset="0"/>
              </a:rPr>
              <a:t>　　  </a:t>
            </a:r>
            <a:r>
              <a:rPr lang="zh-CN" altLang="en-US" sz="2400" b="1">
                <a:latin typeface="Arial" charset="0"/>
                <a:sym typeface="Symbol" pitchFamily="18" charset="2"/>
              </a:rPr>
              <a:t></a:t>
            </a:r>
            <a:endParaRPr lang="zh-CN" altLang="en-US" sz="2400" b="1">
              <a:latin typeface="Arial" charset="0"/>
            </a:endParaRPr>
          </a:p>
          <a:p>
            <a:pPr indent="400050">
              <a:tabLst>
                <a:tab pos="457200" algn="l"/>
              </a:tabLst>
            </a:pPr>
            <a:r>
              <a:rPr lang="zh-CN" altLang="en-US" sz="2400" b="1">
                <a:latin typeface="Arial" charset="0"/>
              </a:rPr>
              <a:t>     　　     　</a:t>
            </a:r>
            <a:r>
              <a:rPr lang="en-US" altLang="zh-CN" sz="2400" b="1">
                <a:latin typeface="Arial" charset="0"/>
              </a:rPr>
              <a:t>S     </a:t>
            </a:r>
            <a:r>
              <a:rPr lang="zh-CN" altLang="en-US" sz="2400" b="1">
                <a:latin typeface="Arial" charset="0"/>
              </a:rPr>
              <a:t>　　</a:t>
            </a:r>
            <a:r>
              <a:rPr lang="en-US" altLang="zh-CN" sz="2400" b="1">
                <a:latin typeface="Arial" charset="0"/>
              </a:rPr>
              <a:t>S        </a:t>
            </a:r>
            <a:r>
              <a:rPr lang="zh-CN" altLang="en-US" sz="2400" b="1">
                <a:latin typeface="Arial" charset="0"/>
              </a:rPr>
              <a:t>　　　  －</a:t>
            </a:r>
            <a:r>
              <a:rPr lang="en-US" altLang="zh-CN" sz="2400" b="1">
                <a:latin typeface="Arial" charset="0"/>
              </a:rPr>
              <a:t>(P=N)</a:t>
            </a:r>
            <a:r>
              <a:rPr lang="zh-CN" altLang="en-US" sz="2400" b="1">
                <a:latin typeface="Arial" charset="0"/>
              </a:rPr>
              <a:t>－</a:t>
            </a:r>
          </a:p>
          <a:p>
            <a:pPr indent="400050">
              <a:tabLst>
                <a:tab pos="457200" algn="l"/>
              </a:tabLst>
            </a:pPr>
            <a:r>
              <a:rPr lang="zh-CN" altLang="en-US" sz="2400" b="1">
                <a:latin typeface="Arial" charset="0"/>
              </a:rPr>
              <a:t>　　　　　　　　　　　　 　　 　　　</a:t>
            </a:r>
            <a:r>
              <a:rPr lang="zh-CN" altLang="en-US" sz="2400" b="1">
                <a:latin typeface="Arial" charset="0"/>
                <a:sym typeface="Symbol" pitchFamily="18" charset="2"/>
              </a:rPr>
              <a:t></a:t>
            </a:r>
            <a:endParaRPr lang="zh-CN" altLang="en-US" sz="2400" b="1">
              <a:latin typeface="Arial" charset="0"/>
            </a:endParaRPr>
          </a:p>
          <a:p>
            <a:pPr indent="400050">
              <a:tabLst>
                <a:tab pos="457200" algn="l"/>
              </a:tabLst>
            </a:pPr>
            <a:r>
              <a:rPr lang="zh-CN" altLang="en-US" sz="2400" b="1">
                <a:latin typeface="Arial" charset="0"/>
              </a:rPr>
              <a:t>　　　　　　　　　　　　　　　　　 </a:t>
            </a:r>
            <a:r>
              <a:rPr lang="en-US" altLang="zh-CN" sz="2400" b="1">
                <a:latin typeface="Arial" charset="0"/>
              </a:rPr>
              <a:t>Cl</a:t>
            </a:r>
          </a:p>
          <a:p>
            <a:pPr indent="400050">
              <a:tabLst>
                <a:tab pos="457200" algn="l"/>
              </a:tabLst>
            </a:pPr>
            <a:r>
              <a:rPr lang="zh-CN" altLang="en-US" sz="2400" b="1">
                <a:latin typeface="Arial" charset="0"/>
              </a:rPr>
              <a:t>　</a:t>
            </a:r>
          </a:p>
          <a:p>
            <a:pPr indent="400050">
              <a:tabLst>
                <a:tab pos="457200" algn="l"/>
              </a:tabLst>
            </a:pPr>
            <a:r>
              <a:rPr lang="zh-CN" altLang="en-US" sz="2400" b="1">
                <a:latin typeface="Arial" charset="0"/>
              </a:rPr>
              <a:t>　　　　　聚二硫化硅　　　　聚二氯一氮化磷</a:t>
            </a:r>
            <a:endParaRPr lang="zh-CN" altLang="en-US" sz="3200" b="1">
              <a:latin typeface="Arial" charset="0"/>
            </a:endParaRPr>
          </a:p>
        </p:txBody>
      </p:sp>
      <p:sp>
        <p:nvSpPr>
          <p:cNvPr id="117770" name="Line 10"/>
          <p:cNvSpPr>
            <a:spLocks noChangeShapeType="1"/>
          </p:cNvSpPr>
          <p:nvPr/>
        </p:nvSpPr>
        <p:spPr bwMode="auto">
          <a:xfrm>
            <a:off x="2268538" y="4508500"/>
            <a:ext cx="215900" cy="144463"/>
          </a:xfrm>
          <a:prstGeom prst="line">
            <a:avLst/>
          </a:prstGeom>
          <a:noFill/>
          <a:ln w="9525">
            <a:solidFill>
              <a:schemeClr val="tx1"/>
            </a:solidFill>
            <a:round/>
            <a:headEnd/>
            <a:tailEnd/>
          </a:ln>
          <a:effectLst/>
        </p:spPr>
        <p:txBody>
          <a:bodyPr/>
          <a:lstStyle/>
          <a:p>
            <a:endParaRPr lang="zh-CN" altLang="en-US"/>
          </a:p>
        </p:txBody>
      </p:sp>
      <p:sp>
        <p:nvSpPr>
          <p:cNvPr id="117775" name="Line 15"/>
          <p:cNvSpPr>
            <a:spLocks noChangeShapeType="1"/>
          </p:cNvSpPr>
          <p:nvPr/>
        </p:nvSpPr>
        <p:spPr bwMode="auto">
          <a:xfrm>
            <a:off x="3995738" y="3933825"/>
            <a:ext cx="360362" cy="0"/>
          </a:xfrm>
          <a:prstGeom prst="line">
            <a:avLst/>
          </a:prstGeom>
          <a:noFill/>
          <a:ln w="9525">
            <a:solidFill>
              <a:schemeClr val="tx1"/>
            </a:solidFill>
            <a:round/>
            <a:headEnd/>
            <a:tailEnd/>
          </a:ln>
          <a:effectLst/>
        </p:spPr>
        <p:txBody>
          <a:bodyPr/>
          <a:lstStyle/>
          <a:p>
            <a:endParaRPr lang="zh-CN" altLang="en-US"/>
          </a:p>
        </p:txBody>
      </p:sp>
      <p:sp>
        <p:nvSpPr>
          <p:cNvPr id="117776" name="Line 16"/>
          <p:cNvSpPr>
            <a:spLocks noChangeShapeType="1"/>
          </p:cNvSpPr>
          <p:nvPr/>
        </p:nvSpPr>
        <p:spPr bwMode="auto">
          <a:xfrm>
            <a:off x="3995738" y="4724400"/>
            <a:ext cx="360362" cy="0"/>
          </a:xfrm>
          <a:prstGeom prst="line">
            <a:avLst/>
          </a:prstGeom>
          <a:noFill/>
          <a:ln w="9525">
            <a:solidFill>
              <a:schemeClr val="tx1"/>
            </a:solidFill>
            <a:round/>
            <a:headEnd/>
            <a:tailEnd/>
          </a:ln>
          <a:effectLst/>
        </p:spPr>
        <p:txBody>
          <a:bodyPr/>
          <a:lstStyle/>
          <a:p>
            <a:endParaRPr lang="zh-CN" altLang="en-US"/>
          </a:p>
        </p:txBody>
      </p:sp>
      <p:sp>
        <p:nvSpPr>
          <p:cNvPr id="117777" name="Line 17"/>
          <p:cNvSpPr>
            <a:spLocks noChangeShapeType="1"/>
          </p:cNvSpPr>
          <p:nvPr/>
        </p:nvSpPr>
        <p:spPr bwMode="auto">
          <a:xfrm flipV="1">
            <a:off x="2124075" y="4005263"/>
            <a:ext cx="288925" cy="215900"/>
          </a:xfrm>
          <a:prstGeom prst="line">
            <a:avLst/>
          </a:prstGeom>
          <a:noFill/>
          <a:ln w="9525">
            <a:solidFill>
              <a:schemeClr val="tx1"/>
            </a:solidFill>
            <a:round/>
            <a:headEnd/>
            <a:tailEnd/>
          </a:ln>
          <a:effectLst/>
        </p:spPr>
        <p:txBody>
          <a:bodyPr/>
          <a:lstStyle/>
          <a:p>
            <a:endParaRPr lang="zh-CN" altLang="en-US"/>
          </a:p>
        </p:txBody>
      </p:sp>
      <p:sp>
        <p:nvSpPr>
          <p:cNvPr id="117778" name="Line 18"/>
          <p:cNvSpPr>
            <a:spLocks noChangeShapeType="1"/>
          </p:cNvSpPr>
          <p:nvPr/>
        </p:nvSpPr>
        <p:spPr bwMode="auto">
          <a:xfrm>
            <a:off x="3348038" y="4508500"/>
            <a:ext cx="215900" cy="144463"/>
          </a:xfrm>
          <a:prstGeom prst="line">
            <a:avLst/>
          </a:prstGeom>
          <a:noFill/>
          <a:ln w="9525">
            <a:solidFill>
              <a:schemeClr val="tx1"/>
            </a:solidFill>
            <a:round/>
            <a:headEnd/>
            <a:tailEnd/>
          </a:ln>
          <a:effectLst/>
        </p:spPr>
        <p:txBody>
          <a:bodyPr/>
          <a:lstStyle/>
          <a:p>
            <a:endParaRPr lang="zh-CN" altLang="en-US"/>
          </a:p>
        </p:txBody>
      </p:sp>
      <p:sp>
        <p:nvSpPr>
          <p:cNvPr id="117779" name="Line 19"/>
          <p:cNvSpPr>
            <a:spLocks noChangeShapeType="1"/>
          </p:cNvSpPr>
          <p:nvPr/>
        </p:nvSpPr>
        <p:spPr bwMode="auto">
          <a:xfrm flipH="1" flipV="1">
            <a:off x="1619250" y="4005263"/>
            <a:ext cx="287338" cy="215900"/>
          </a:xfrm>
          <a:prstGeom prst="line">
            <a:avLst/>
          </a:prstGeom>
          <a:noFill/>
          <a:ln w="9525">
            <a:solidFill>
              <a:schemeClr val="tx1"/>
            </a:solidFill>
            <a:round/>
            <a:headEnd/>
            <a:tailEnd/>
          </a:ln>
          <a:effectLst/>
        </p:spPr>
        <p:txBody>
          <a:bodyPr/>
          <a:lstStyle/>
          <a:p>
            <a:endParaRPr lang="zh-CN" altLang="en-US"/>
          </a:p>
        </p:txBody>
      </p:sp>
      <p:sp>
        <p:nvSpPr>
          <p:cNvPr id="117780" name="Line 20"/>
          <p:cNvSpPr>
            <a:spLocks noChangeShapeType="1"/>
          </p:cNvSpPr>
          <p:nvPr/>
        </p:nvSpPr>
        <p:spPr bwMode="auto">
          <a:xfrm flipH="1">
            <a:off x="1619250" y="4437063"/>
            <a:ext cx="287338" cy="215900"/>
          </a:xfrm>
          <a:prstGeom prst="line">
            <a:avLst/>
          </a:prstGeom>
          <a:noFill/>
          <a:ln w="9525">
            <a:solidFill>
              <a:schemeClr val="tx1"/>
            </a:solidFill>
            <a:round/>
            <a:headEnd/>
            <a:tailEnd/>
          </a:ln>
          <a:effectLst/>
        </p:spPr>
        <p:txBody>
          <a:bodyPr/>
          <a:lstStyle/>
          <a:p>
            <a:endParaRPr lang="zh-CN" altLang="en-US"/>
          </a:p>
        </p:txBody>
      </p:sp>
      <p:sp>
        <p:nvSpPr>
          <p:cNvPr id="117781" name="Line 21"/>
          <p:cNvSpPr>
            <a:spLocks noChangeShapeType="1"/>
          </p:cNvSpPr>
          <p:nvPr/>
        </p:nvSpPr>
        <p:spPr bwMode="auto">
          <a:xfrm>
            <a:off x="2700338" y="4076700"/>
            <a:ext cx="287337" cy="215900"/>
          </a:xfrm>
          <a:prstGeom prst="line">
            <a:avLst/>
          </a:prstGeom>
          <a:noFill/>
          <a:ln w="9525">
            <a:solidFill>
              <a:schemeClr val="tx1"/>
            </a:solidFill>
            <a:round/>
            <a:headEnd/>
            <a:tailEnd/>
          </a:ln>
          <a:effectLst/>
        </p:spPr>
        <p:txBody>
          <a:bodyPr/>
          <a:lstStyle/>
          <a:p>
            <a:endParaRPr lang="zh-CN" altLang="en-US"/>
          </a:p>
        </p:txBody>
      </p:sp>
      <p:sp>
        <p:nvSpPr>
          <p:cNvPr id="117783" name="Line 23"/>
          <p:cNvSpPr>
            <a:spLocks noChangeShapeType="1"/>
          </p:cNvSpPr>
          <p:nvPr/>
        </p:nvSpPr>
        <p:spPr bwMode="auto">
          <a:xfrm flipV="1">
            <a:off x="2771775" y="4437063"/>
            <a:ext cx="287338" cy="215900"/>
          </a:xfrm>
          <a:prstGeom prst="line">
            <a:avLst/>
          </a:prstGeom>
          <a:noFill/>
          <a:ln w="9525">
            <a:solidFill>
              <a:schemeClr val="tx1"/>
            </a:solidFill>
            <a:round/>
            <a:headEnd/>
            <a:tailEnd/>
          </a:ln>
          <a:effectLst/>
        </p:spPr>
        <p:txBody>
          <a:bodyPr/>
          <a:lstStyle/>
          <a:p>
            <a:endParaRPr lang="zh-CN" altLang="en-US"/>
          </a:p>
        </p:txBody>
      </p:sp>
      <p:sp>
        <p:nvSpPr>
          <p:cNvPr id="117784" name="Line 24"/>
          <p:cNvSpPr>
            <a:spLocks noChangeShapeType="1"/>
          </p:cNvSpPr>
          <p:nvPr/>
        </p:nvSpPr>
        <p:spPr bwMode="auto">
          <a:xfrm flipV="1">
            <a:off x="3348038" y="4076700"/>
            <a:ext cx="215900" cy="144463"/>
          </a:xfrm>
          <a:prstGeom prst="line">
            <a:avLst/>
          </a:prstGeom>
          <a:noFill/>
          <a:ln w="9525">
            <a:solidFill>
              <a:schemeClr val="tx1"/>
            </a:solidFill>
            <a:round/>
            <a:headEnd/>
            <a:tailEnd/>
          </a:ln>
          <a:effectLst/>
        </p:spPr>
        <p:txBody>
          <a:bodyPr/>
          <a:lstStyle/>
          <a:p>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4"/>
          <p:cNvSpPr>
            <a:spLocks noChangeArrowheads="1"/>
          </p:cNvSpPr>
          <p:nvPr/>
        </p:nvSpPr>
        <p:spPr bwMode="auto">
          <a:xfrm>
            <a:off x="468313" y="1963738"/>
            <a:ext cx="8280400" cy="2289175"/>
          </a:xfrm>
          <a:prstGeom prst="rect">
            <a:avLst/>
          </a:prstGeom>
          <a:noFill/>
          <a:ln w="9525">
            <a:noFill/>
            <a:miter lim="800000"/>
            <a:headEnd/>
            <a:tailEnd/>
          </a:ln>
          <a:effectLst/>
        </p:spPr>
        <p:txBody>
          <a:bodyPr anchor="ctr">
            <a:spAutoFit/>
          </a:bodyPr>
          <a:lstStyle/>
          <a:p>
            <a:r>
              <a:rPr lang="zh-CN" altLang="en-US" sz="3200" b="1">
                <a:latin typeface="Arial" charset="0"/>
              </a:rPr>
              <a:t>　</a:t>
            </a:r>
            <a:r>
              <a:rPr lang="zh-CN" altLang="en-US" sz="3600" b="1">
                <a:latin typeface="Arial" charset="0"/>
              </a:rPr>
              <a:t>这一类高分子由于元素的成键能力较差，通常得到的高聚物分子量比较低，而且容易水解，强度也比较差。但这种高聚物的耐热性、硬度非常高。</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95288" y="476250"/>
            <a:ext cx="8280400" cy="3140075"/>
          </a:xfrm>
          <a:prstGeom prst="rect">
            <a:avLst/>
          </a:prstGeom>
          <a:noFill/>
          <a:ln w="9525">
            <a:noFill/>
            <a:miter lim="800000"/>
            <a:headEnd/>
            <a:tailEnd/>
          </a:ln>
          <a:effectLst/>
        </p:spPr>
        <p:txBody>
          <a:bodyPr>
            <a:spAutoFit/>
          </a:bodyPr>
          <a:lstStyle/>
          <a:p>
            <a:pPr marL="457200" indent="-457200"/>
            <a:r>
              <a:rPr kumimoji="1" lang="zh-CN" altLang="en-US" sz="3600" b="1">
                <a:solidFill>
                  <a:srgbClr val="003399"/>
                </a:solidFill>
                <a:latin typeface="Arial" charset="0"/>
                <a:sym typeface="Symbol" pitchFamily="18" charset="2"/>
              </a:rPr>
              <a:t>梯形和双螺旋形高分子：</a:t>
            </a:r>
          </a:p>
          <a:p>
            <a:pPr marL="457200" indent="-457200"/>
            <a:endParaRPr kumimoji="1" lang="zh-CN" altLang="en-US" sz="3600" b="1">
              <a:solidFill>
                <a:srgbClr val="003399"/>
              </a:solidFill>
              <a:latin typeface="Arial" charset="0"/>
              <a:sym typeface="Symbol" pitchFamily="18" charset="2"/>
            </a:endParaRPr>
          </a:p>
          <a:p>
            <a:pPr marL="457200" indent="-457200"/>
            <a:r>
              <a:rPr kumimoji="1" lang="zh-CN" altLang="en-US" sz="3200" b="1">
                <a:latin typeface="Arial" charset="0"/>
                <a:sym typeface="Symbol" pitchFamily="18" charset="2"/>
              </a:rPr>
              <a:t>这类高分子的主链不是一条单链，而是一条</a:t>
            </a:r>
          </a:p>
          <a:p>
            <a:pPr marL="457200" indent="-457200"/>
            <a:r>
              <a:rPr kumimoji="1" lang="zh-CN" altLang="en-US" sz="3200" b="1">
                <a:latin typeface="Arial" charset="0"/>
                <a:sym typeface="Symbol" pitchFamily="18" charset="2"/>
              </a:rPr>
              <a:t>象“梯子”和“双股螺旋”的结构。如：聚丙烯</a:t>
            </a:r>
          </a:p>
          <a:p>
            <a:pPr marL="457200" indent="-457200"/>
            <a:r>
              <a:rPr kumimoji="1" lang="zh-CN" altLang="en-US" sz="3200" b="1">
                <a:latin typeface="Arial" charset="0"/>
                <a:sym typeface="Symbol" pitchFamily="18" charset="2"/>
              </a:rPr>
              <a:t>晴在氮气的保护下和绝氧的条件下进行加热</a:t>
            </a:r>
          </a:p>
          <a:p>
            <a:pPr marL="457200" indent="-457200"/>
            <a:r>
              <a:rPr kumimoji="1" lang="zh-CN" altLang="en-US" sz="3200" b="1">
                <a:latin typeface="Arial" charset="0"/>
                <a:sym typeface="Symbol" pitchFamily="18" charset="2"/>
              </a:rPr>
              <a:t>可以发生芳构化而形成梯形高分子。</a:t>
            </a:r>
            <a:endParaRPr kumimoji="1" lang="zh-CN" altLang="en-US" sz="2800" b="1">
              <a:latin typeface="Arial" charset="0"/>
              <a:sym typeface="Symbol" pitchFamily="18" charset="2"/>
            </a:endParaRPr>
          </a:p>
        </p:txBody>
      </p:sp>
      <p:graphicFrame>
        <p:nvGraphicFramePr>
          <p:cNvPr id="11267" name="Object 3"/>
          <p:cNvGraphicFramePr>
            <a:graphicFrameLocks noChangeAspect="1"/>
          </p:cNvGraphicFramePr>
          <p:nvPr/>
        </p:nvGraphicFramePr>
        <p:xfrm>
          <a:off x="900113" y="3933825"/>
          <a:ext cx="7272337" cy="2449513"/>
        </p:xfrm>
        <a:graphic>
          <a:graphicData uri="http://schemas.openxmlformats.org/presentationml/2006/ole">
            <p:oleObj spid="_x0000_s11267" name="CS ChemDraw Drawing" r:id="rId3" imgW="6321600" imgH="2318400" progId="ChemDraw.Document.6.0">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Rectangle 4"/>
          <p:cNvSpPr>
            <a:spLocks noChangeArrowheads="1"/>
          </p:cNvSpPr>
          <p:nvPr/>
        </p:nvSpPr>
        <p:spPr bwMode="auto">
          <a:xfrm>
            <a:off x="755650" y="1358900"/>
            <a:ext cx="7845425" cy="3503613"/>
          </a:xfrm>
          <a:prstGeom prst="rect">
            <a:avLst/>
          </a:prstGeom>
          <a:noFill/>
          <a:ln w="9525">
            <a:noFill/>
            <a:miter lim="800000"/>
            <a:headEnd/>
            <a:tailEnd/>
          </a:ln>
          <a:effectLst/>
        </p:spPr>
        <p:txBody>
          <a:bodyPr anchor="ctr">
            <a:spAutoFit/>
          </a:bodyPr>
          <a:lstStyle/>
          <a:p>
            <a:pPr indent="400050"/>
            <a:r>
              <a:rPr lang="zh-CN" altLang="en-US" sz="3200" b="1">
                <a:solidFill>
                  <a:srgbClr val="003399"/>
                </a:solidFill>
              </a:rPr>
              <a:t>第二类是高分子的聚集态结构。</a:t>
            </a:r>
          </a:p>
          <a:p>
            <a:pPr indent="400050"/>
            <a:endParaRPr lang="zh-CN" altLang="en-US" sz="3200">
              <a:solidFill>
                <a:srgbClr val="003399"/>
              </a:solidFill>
            </a:endParaRPr>
          </a:p>
          <a:p>
            <a:pPr indent="400050"/>
            <a:r>
              <a:rPr lang="zh-CN" altLang="en-US" sz="3200">
                <a:solidFill>
                  <a:srgbClr val="003399"/>
                </a:solidFill>
              </a:rPr>
              <a:t>是研究单位体积内分子之间的几何排列。即分子之间的结构。</a:t>
            </a:r>
          </a:p>
          <a:p>
            <a:pPr indent="400050"/>
            <a:endParaRPr lang="zh-CN" altLang="en-US" sz="3200">
              <a:solidFill>
                <a:srgbClr val="003399"/>
              </a:solidFill>
            </a:endParaRPr>
          </a:p>
          <a:p>
            <a:pPr indent="400050"/>
            <a:r>
              <a:rPr lang="zh-CN" altLang="en-US" sz="3200">
                <a:solidFill>
                  <a:srgbClr val="003399"/>
                </a:solidFill>
              </a:rPr>
              <a:t>高分子链的结构又可以分为近程结构和远程结构。</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685800" y="228600"/>
            <a:ext cx="7772400" cy="6224588"/>
          </a:xfrm>
        </p:spPr>
        <p:txBody>
          <a:bodyPr/>
          <a:lstStyle/>
          <a:p>
            <a:pPr>
              <a:buFontTx/>
              <a:buNone/>
            </a:pPr>
            <a:r>
              <a:rPr lang="en-US" altLang="zh-CN" b="1">
                <a:solidFill>
                  <a:srgbClr val="FF9900"/>
                </a:solidFill>
                <a:latin typeface="黑体" pitchFamily="2" charset="-122"/>
                <a:ea typeface="黑体" pitchFamily="2" charset="-122"/>
              </a:rPr>
              <a:t>1.2.2 </a:t>
            </a:r>
            <a:r>
              <a:rPr lang="zh-CN" altLang="en-US" b="1">
                <a:solidFill>
                  <a:srgbClr val="FF9900"/>
                </a:solidFill>
                <a:latin typeface="黑体" pitchFamily="2" charset="-122"/>
                <a:ea typeface="黑体" pitchFamily="2" charset="-122"/>
              </a:rPr>
              <a:t>键接结构</a:t>
            </a:r>
            <a:r>
              <a:rPr lang="en-US" altLang="zh-CN" b="1">
                <a:solidFill>
                  <a:srgbClr val="FF9900"/>
                </a:solidFill>
                <a:latin typeface="黑体" pitchFamily="2" charset="-122"/>
                <a:ea typeface="黑体" pitchFamily="2" charset="-122"/>
              </a:rPr>
              <a:t>:</a:t>
            </a:r>
          </a:p>
          <a:p>
            <a:pPr>
              <a:buClr>
                <a:schemeClr val="tx1"/>
              </a:buClr>
              <a:buFontTx/>
              <a:buNone/>
            </a:pPr>
            <a:r>
              <a:rPr lang="zh-CN" altLang="en-US">
                <a:solidFill>
                  <a:srgbClr val="003399"/>
                </a:solidFill>
              </a:rPr>
              <a:t>键接结构是指结构单元在高分子链中的联结方式。</a:t>
            </a:r>
          </a:p>
          <a:p>
            <a:pPr>
              <a:buClr>
                <a:schemeClr val="tx1"/>
              </a:buClr>
              <a:buFontTx/>
              <a:buNone/>
            </a:pPr>
            <a:r>
              <a:rPr lang="zh-CN" altLang="en-US">
                <a:solidFill>
                  <a:srgbClr val="003399"/>
                </a:solidFill>
              </a:rPr>
              <a:t>对于单烯类单体（                   ）在聚合过程中可能的键接方式有头－头（尾－尾）键接和头－尾键接</a:t>
            </a:r>
            <a:r>
              <a:rPr lang="en-US" altLang="zh-CN">
                <a:solidFill>
                  <a:srgbClr val="003399"/>
                </a:solidFill>
              </a:rPr>
              <a:t>:</a:t>
            </a:r>
          </a:p>
          <a:p>
            <a:pPr>
              <a:buClr>
                <a:schemeClr val="tx1"/>
              </a:buClr>
              <a:buFontTx/>
              <a:buNone/>
            </a:pPr>
            <a:r>
              <a:rPr lang="en-US" altLang="zh-CN">
                <a:solidFill>
                  <a:srgbClr val="003399"/>
                </a:solidFill>
              </a:rPr>
              <a:t>head to head (tail to tail)</a:t>
            </a:r>
          </a:p>
          <a:p>
            <a:pPr>
              <a:buClr>
                <a:schemeClr val="tx1"/>
              </a:buClr>
              <a:buFontTx/>
              <a:buNone/>
            </a:pPr>
            <a:endParaRPr lang="en-US" altLang="zh-CN">
              <a:solidFill>
                <a:srgbClr val="003399"/>
              </a:solidFill>
            </a:endParaRPr>
          </a:p>
          <a:p>
            <a:pPr>
              <a:buClr>
                <a:schemeClr val="tx1"/>
              </a:buClr>
              <a:buFontTx/>
              <a:buNone/>
            </a:pPr>
            <a:endParaRPr lang="en-US" altLang="zh-CN">
              <a:solidFill>
                <a:srgbClr val="003399"/>
              </a:solidFill>
            </a:endParaRPr>
          </a:p>
          <a:p>
            <a:pPr>
              <a:buClr>
                <a:schemeClr val="tx1"/>
              </a:buClr>
              <a:buFontTx/>
              <a:buNone/>
            </a:pPr>
            <a:r>
              <a:rPr lang="en-US" altLang="zh-CN">
                <a:solidFill>
                  <a:srgbClr val="003399"/>
                </a:solidFill>
              </a:rPr>
              <a:t>head-tail</a:t>
            </a:r>
          </a:p>
          <a:p>
            <a:pPr>
              <a:buClr>
                <a:schemeClr val="tx1"/>
              </a:buClr>
              <a:buFontTx/>
              <a:buNone/>
            </a:pPr>
            <a:r>
              <a:rPr lang="en-US" altLang="zh-CN" sz="2800"/>
              <a:t> </a:t>
            </a:r>
          </a:p>
        </p:txBody>
      </p:sp>
      <p:graphicFrame>
        <p:nvGraphicFramePr>
          <p:cNvPr id="13315" name="Object 3"/>
          <p:cNvGraphicFramePr>
            <a:graphicFrameLocks noChangeAspect="1"/>
          </p:cNvGraphicFramePr>
          <p:nvPr/>
        </p:nvGraphicFramePr>
        <p:xfrm>
          <a:off x="4427538" y="1989138"/>
          <a:ext cx="1981200" cy="338137"/>
        </p:xfrm>
        <a:graphic>
          <a:graphicData uri="http://schemas.openxmlformats.org/presentationml/2006/ole">
            <p:oleObj spid="_x0000_s13315" name="CS ChemDraw Drawing" r:id="rId3" imgW="761400" imgH="129600" progId="ChemDraw.Document.6.0">
              <p:embed/>
            </p:oleObj>
          </a:graphicData>
        </a:graphic>
      </p:graphicFrame>
      <p:graphicFrame>
        <p:nvGraphicFramePr>
          <p:cNvPr id="13316" name="Object 4"/>
          <p:cNvGraphicFramePr>
            <a:graphicFrameLocks noChangeAspect="1"/>
          </p:cNvGraphicFramePr>
          <p:nvPr/>
        </p:nvGraphicFramePr>
        <p:xfrm>
          <a:off x="2987675" y="4076700"/>
          <a:ext cx="4191000" cy="1084263"/>
        </p:xfrm>
        <a:graphic>
          <a:graphicData uri="http://schemas.openxmlformats.org/presentationml/2006/ole">
            <p:oleObj spid="_x0000_s13316" name="CS ChemDraw Drawing" r:id="rId4" imgW="2297520" imgH="594360" progId="ChemDraw.Document.6.0">
              <p:embed/>
            </p:oleObj>
          </a:graphicData>
        </a:graphic>
      </p:graphicFrame>
      <p:graphicFrame>
        <p:nvGraphicFramePr>
          <p:cNvPr id="13317" name="Object 5"/>
          <p:cNvGraphicFramePr>
            <a:graphicFrameLocks noChangeAspect="1"/>
          </p:cNvGraphicFramePr>
          <p:nvPr/>
        </p:nvGraphicFramePr>
        <p:xfrm>
          <a:off x="2916238" y="5229225"/>
          <a:ext cx="4343400" cy="1016000"/>
        </p:xfrm>
        <a:graphic>
          <a:graphicData uri="http://schemas.openxmlformats.org/presentationml/2006/ole">
            <p:oleObj spid="_x0000_s13317" name="CS ChemDraw Drawing" r:id="rId5" imgW="2297520" imgH="537120" progId="ChemDraw.Document.6.0">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xfrm>
            <a:off x="684213" y="476250"/>
            <a:ext cx="7772400" cy="5761038"/>
          </a:xfrm>
        </p:spPr>
        <p:txBody>
          <a:bodyPr/>
          <a:lstStyle/>
          <a:p>
            <a:r>
              <a:rPr lang="zh-CN" altLang="en-US"/>
              <a:t>这种键接方式不同主要由单体性质、反应条件和催化剂共同决定。</a:t>
            </a:r>
          </a:p>
          <a:p>
            <a:r>
              <a:rPr lang="zh-CN" altLang="en-US"/>
              <a:t>也有可能是两种方式同时出现的无规键接。这种由结构单元间的连接方式不同所产生的异构体称为顺序异构体。</a:t>
            </a:r>
          </a:p>
          <a:p>
            <a:r>
              <a:rPr lang="zh-CN" altLang="en-US"/>
              <a:t>大多数是头－尾键接</a:t>
            </a:r>
          </a:p>
          <a:p>
            <a:endParaRPr lang="zh-CN" altLang="en-US"/>
          </a:p>
          <a:p>
            <a:r>
              <a:rPr lang="zh-CN" altLang="en-US"/>
              <a:t>如</a:t>
            </a:r>
            <a:r>
              <a:rPr lang="en-US" altLang="zh-CN"/>
              <a:t>PVC</a:t>
            </a:r>
            <a:r>
              <a:rPr lang="zh-CN" altLang="en-US"/>
              <a:t>与锌粉在二氧六环中共煮</a:t>
            </a:r>
          </a:p>
          <a:p>
            <a:r>
              <a:rPr lang="zh-CN" altLang="en-US"/>
              <a:t>无规连接脱</a:t>
            </a:r>
            <a:r>
              <a:rPr lang="en-US" altLang="zh-CN"/>
              <a:t>CL81</a:t>
            </a:r>
            <a:r>
              <a:rPr lang="zh-CN" altLang="en-US"/>
              <a:t>％，实际</a:t>
            </a:r>
            <a:r>
              <a:rPr lang="en-US" altLang="zh-CN"/>
              <a:t>84</a:t>
            </a:r>
            <a:r>
              <a:rPr lang="zh-CN" altLang="en-US"/>
              <a:t>－</a:t>
            </a:r>
            <a:r>
              <a:rPr lang="en-US" altLang="zh-CN"/>
              <a:t>87</a:t>
            </a:r>
            <a:r>
              <a:rPr lang="zh-CN" altLang="en-US"/>
              <a:t>％，可知为头－尾链接。</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2580" name="Object 4"/>
          <p:cNvGraphicFramePr>
            <a:graphicFrameLocks noChangeAspect="1"/>
          </p:cNvGraphicFramePr>
          <p:nvPr/>
        </p:nvGraphicFramePr>
        <p:xfrm>
          <a:off x="323850" y="2205038"/>
          <a:ext cx="8280400" cy="2376487"/>
        </p:xfrm>
        <a:graphic>
          <a:graphicData uri="http://schemas.openxmlformats.org/presentationml/2006/ole">
            <p:oleObj spid="_x0000_s152580" name="CS ChemDraw Drawing" r:id="rId3" imgW="6274440" imgH="1560240" progId="ChemDraw.Document.6.0">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611188" y="908050"/>
            <a:ext cx="7772400" cy="4916488"/>
          </a:xfrm>
        </p:spPr>
        <p:txBody>
          <a:bodyPr/>
          <a:lstStyle/>
          <a:p>
            <a:r>
              <a:rPr lang="zh-CN" altLang="en-US"/>
              <a:t>但有时头－头结构比例会很高。如自由基聚合的聚偏氟乙烯                    ，头－头结构大约</a:t>
            </a:r>
            <a:r>
              <a:rPr lang="en-US" altLang="zh-CN"/>
              <a:t>10</a:t>
            </a:r>
            <a:r>
              <a:rPr lang="zh-CN" altLang="en-US"/>
              <a:t>－</a:t>
            </a:r>
            <a:r>
              <a:rPr lang="en-US" altLang="zh-CN"/>
              <a:t>20</a:t>
            </a:r>
            <a:r>
              <a:rPr lang="zh-CN" altLang="en-US"/>
              <a:t>％，原因是位阻小，链生长端稳定性低，会得到较大比例的头－头或头－尾结构。</a:t>
            </a:r>
          </a:p>
          <a:p>
            <a:r>
              <a:rPr lang="zh-CN" altLang="en-US"/>
              <a:t>在特定的聚合条件下，单体单元的结构会发生某些异常变化。这种单体单元和单体不相似的聚合物称为</a:t>
            </a:r>
            <a:r>
              <a:rPr lang="zh-CN" altLang="en-US">
                <a:latin typeface="Arial"/>
              </a:rPr>
              <a:t>“</a:t>
            </a:r>
            <a:r>
              <a:rPr lang="zh-CN" altLang="en-US"/>
              <a:t>变幻聚合物</a:t>
            </a:r>
            <a:r>
              <a:rPr lang="zh-CN" altLang="en-US">
                <a:latin typeface="Arial"/>
              </a:rPr>
              <a:t>”</a:t>
            </a:r>
            <a:r>
              <a:rPr lang="zh-CN" altLang="en-US"/>
              <a:t>或</a:t>
            </a:r>
            <a:r>
              <a:rPr lang="zh-CN" altLang="en-US">
                <a:latin typeface="Arial"/>
              </a:rPr>
              <a:t>“</a:t>
            </a:r>
            <a:r>
              <a:rPr lang="zh-CN" altLang="en-US"/>
              <a:t>奇异聚合物</a:t>
            </a:r>
            <a:r>
              <a:rPr lang="zh-CN" altLang="en-US">
                <a:latin typeface="Arial"/>
              </a:rPr>
              <a:t>”</a:t>
            </a:r>
            <a:r>
              <a:rPr lang="zh-CN" altLang="en-US"/>
              <a:t>。</a:t>
            </a:r>
          </a:p>
          <a:p>
            <a:pPr>
              <a:buFontTx/>
              <a:buNone/>
            </a:pPr>
            <a:endParaRPr lang="en-US" altLang="zh-CN"/>
          </a:p>
        </p:txBody>
      </p:sp>
      <p:graphicFrame>
        <p:nvGraphicFramePr>
          <p:cNvPr id="15363" name="Object 3"/>
          <p:cNvGraphicFramePr>
            <a:graphicFrameLocks noChangeAspect="1"/>
          </p:cNvGraphicFramePr>
          <p:nvPr/>
        </p:nvGraphicFramePr>
        <p:xfrm>
          <a:off x="5148263" y="1557338"/>
          <a:ext cx="1752600" cy="381000"/>
        </p:xfrm>
        <a:graphic>
          <a:graphicData uri="http://schemas.openxmlformats.org/presentationml/2006/ole">
            <p:oleObj spid="_x0000_s15363" name="CS ChemDraw Drawing" r:id="rId3" imgW="1352520" imgH="294120" progId="ChemDraw.Document.6.0">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04" name="Object 4"/>
          <p:cNvGraphicFramePr>
            <a:graphicFrameLocks noChangeAspect="1"/>
          </p:cNvGraphicFramePr>
          <p:nvPr/>
        </p:nvGraphicFramePr>
        <p:xfrm>
          <a:off x="323850" y="1773238"/>
          <a:ext cx="8064500" cy="2349500"/>
        </p:xfrm>
        <a:graphic>
          <a:graphicData uri="http://schemas.openxmlformats.org/presentationml/2006/ole">
            <p:oleObj spid="_x0000_s153604" name="CS ChemDraw Drawing" r:id="rId3" imgW="5011920" imgH="1461240" progId="ChemDraw.Document.6.0">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395288" y="620713"/>
            <a:ext cx="8062912" cy="5715000"/>
          </a:xfrm>
        </p:spPr>
        <p:txBody>
          <a:bodyPr/>
          <a:lstStyle/>
          <a:p>
            <a:pPr>
              <a:lnSpc>
                <a:spcPct val="90000"/>
              </a:lnSpc>
            </a:pPr>
            <a:r>
              <a:rPr lang="zh-CN" altLang="en-US" sz="2800"/>
              <a:t>双烯类聚合物的链接结构更为复杂。如丁二烯，在聚合过程中有</a:t>
            </a:r>
            <a:r>
              <a:rPr lang="en-US" altLang="zh-CN" sz="2800"/>
              <a:t>1,2-</a:t>
            </a:r>
            <a:r>
              <a:rPr lang="zh-CN" altLang="en-US" sz="2800"/>
              <a:t>加聚和</a:t>
            </a:r>
            <a:r>
              <a:rPr lang="en-US" altLang="zh-CN" sz="2800"/>
              <a:t>1,4-</a:t>
            </a:r>
            <a:r>
              <a:rPr lang="zh-CN" altLang="en-US" sz="2800"/>
              <a:t>加聚，分别得到</a:t>
            </a:r>
          </a:p>
          <a:p>
            <a:pPr>
              <a:lnSpc>
                <a:spcPct val="90000"/>
              </a:lnSpc>
              <a:buFontTx/>
              <a:buNone/>
            </a:pPr>
            <a:r>
              <a:rPr lang="zh-CN" altLang="en-US" sz="2800"/>
              <a:t>                              </a:t>
            </a:r>
          </a:p>
          <a:p>
            <a:pPr>
              <a:lnSpc>
                <a:spcPct val="90000"/>
              </a:lnSpc>
              <a:buFontTx/>
              <a:buNone/>
            </a:pPr>
            <a:endParaRPr lang="zh-CN" altLang="en-US" sz="2800"/>
          </a:p>
          <a:p>
            <a:pPr>
              <a:lnSpc>
                <a:spcPct val="90000"/>
              </a:lnSpc>
              <a:buFontTx/>
              <a:buNone/>
            </a:pPr>
            <a:r>
              <a:rPr lang="zh-CN" altLang="en-US" sz="2800"/>
              <a:t>                          </a:t>
            </a:r>
          </a:p>
          <a:p>
            <a:pPr>
              <a:lnSpc>
                <a:spcPct val="90000"/>
              </a:lnSpc>
              <a:buFontTx/>
              <a:buNone/>
            </a:pPr>
            <a:r>
              <a:rPr lang="zh-CN" altLang="en-US" sz="2800"/>
              <a:t>                        和</a:t>
            </a:r>
          </a:p>
          <a:p>
            <a:pPr>
              <a:lnSpc>
                <a:spcPct val="90000"/>
              </a:lnSpc>
              <a:buFontTx/>
              <a:buNone/>
            </a:pPr>
            <a:endParaRPr lang="zh-CN" altLang="en-US" sz="2800"/>
          </a:p>
          <a:p>
            <a:pPr>
              <a:lnSpc>
                <a:spcPct val="90000"/>
              </a:lnSpc>
              <a:buFontTx/>
              <a:buNone/>
            </a:pPr>
            <a:endParaRPr lang="zh-CN" altLang="en-US" sz="2800"/>
          </a:p>
          <a:p>
            <a:pPr>
              <a:lnSpc>
                <a:spcPct val="90000"/>
              </a:lnSpc>
              <a:buFontTx/>
              <a:buNone/>
            </a:pPr>
            <a:endParaRPr lang="zh-CN" altLang="en-US" sz="2800"/>
          </a:p>
          <a:p>
            <a:pPr>
              <a:lnSpc>
                <a:spcPct val="90000"/>
              </a:lnSpc>
              <a:buClr>
                <a:schemeClr val="tx1"/>
              </a:buClr>
            </a:pPr>
            <a:r>
              <a:rPr lang="zh-CN" altLang="en-US" sz="2800"/>
              <a:t>对于</a:t>
            </a:r>
            <a:r>
              <a:rPr lang="en-US" altLang="zh-CN" sz="2800"/>
              <a:t>1,2-</a:t>
            </a:r>
            <a:r>
              <a:rPr lang="zh-CN" altLang="en-US" sz="2800"/>
              <a:t>加聚和</a:t>
            </a:r>
            <a:r>
              <a:rPr lang="en-US" altLang="zh-CN" sz="2800"/>
              <a:t>3,4-</a:t>
            </a:r>
            <a:r>
              <a:rPr lang="zh-CN" altLang="en-US" sz="2800"/>
              <a:t>加聚，可能有头</a:t>
            </a:r>
            <a:r>
              <a:rPr lang="en-US" altLang="zh-CN" sz="2800"/>
              <a:t>-</a:t>
            </a:r>
            <a:r>
              <a:rPr lang="zh-CN" altLang="en-US" sz="2800"/>
              <a:t>尾和头</a:t>
            </a:r>
            <a:r>
              <a:rPr lang="en-US" altLang="zh-CN" sz="2800"/>
              <a:t>-</a:t>
            </a:r>
            <a:r>
              <a:rPr lang="zh-CN" altLang="en-US" sz="2800"/>
              <a:t>头等不同的键接方式；对于</a:t>
            </a:r>
            <a:r>
              <a:rPr lang="en-US" altLang="zh-CN" sz="2800"/>
              <a:t>1,4-</a:t>
            </a:r>
            <a:r>
              <a:rPr lang="zh-CN" altLang="en-US" sz="2800"/>
              <a:t>加聚，又有顺式和反式等各种构型。</a:t>
            </a:r>
          </a:p>
        </p:txBody>
      </p:sp>
      <p:graphicFrame>
        <p:nvGraphicFramePr>
          <p:cNvPr id="16387" name="Object 3"/>
          <p:cNvGraphicFramePr>
            <a:graphicFrameLocks noChangeAspect="1"/>
          </p:cNvGraphicFramePr>
          <p:nvPr/>
        </p:nvGraphicFramePr>
        <p:xfrm>
          <a:off x="611188" y="2133600"/>
          <a:ext cx="2895600" cy="1919288"/>
        </p:xfrm>
        <a:graphic>
          <a:graphicData uri="http://schemas.openxmlformats.org/presentationml/2006/ole">
            <p:oleObj spid="_x0000_s16387" name="CS ChemDraw Drawing" r:id="rId3" imgW="1346760" imgH="891720" progId="ChemDraw.Document.6.0">
              <p:embed/>
            </p:oleObj>
          </a:graphicData>
        </a:graphic>
      </p:graphicFrame>
      <p:graphicFrame>
        <p:nvGraphicFramePr>
          <p:cNvPr id="16388" name="Object 4"/>
          <p:cNvGraphicFramePr>
            <a:graphicFrameLocks noChangeAspect="1"/>
          </p:cNvGraphicFramePr>
          <p:nvPr/>
        </p:nvGraphicFramePr>
        <p:xfrm>
          <a:off x="4067175" y="2997200"/>
          <a:ext cx="4343400" cy="244475"/>
        </p:xfrm>
        <a:graphic>
          <a:graphicData uri="http://schemas.openxmlformats.org/presentationml/2006/ole">
            <p:oleObj spid="_x0000_s16388" name="CS ChemDraw Drawing" r:id="rId4" imgW="2301120" imgH="129600" progId="ChemDraw.Document.6.0">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685800" y="457200"/>
            <a:ext cx="7772400" cy="5638800"/>
          </a:xfrm>
        </p:spPr>
        <p:txBody>
          <a:bodyPr/>
          <a:lstStyle/>
          <a:p>
            <a:pPr>
              <a:buFontTx/>
              <a:buNone/>
            </a:pPr>
            <a:r>
              <a:rPr lang="en-US" altLang="zh-CN" sz="3600" b="1">
                <a:solidFill>
                  <a:srgbClr val="FF9900"/>
                </a:solidFill>
                <a:latin typeface="黑体" pitchFamily="2" charset="-122"/>
                <a:ea typeface="黑体" pitchFamily="2" charset="-122"/>
              </a:rPr>
              <a:t>1.2.3 </a:t>
            </a:r>
            <a:r>
              <a:rPr lang="zh-CN" altLang="en-US" sz="3600" b="1">
                <a:solidFill>
                  <a:srgbClr val="FF9900"/>
                </a:solidFill>
                <a:latin typeface="黑体" pitchFamily="2" charset="-122"/>
                <a:ea typeface="黑体" pitchFamily="2" charset="-122"/>
              </a:rPr>
              <a:t>支化与交联结构</a:t>
            </a:r>
          </a:p>
          <a:p>
            <a:pPr>
              <a:buClr>
                <a:schemeClr val="tx1"/>
              </a:buClr>
            </a:pPr>
            <a:r>
              <a:rPr lang="zh-CN" altLang="en-US">
                <a:solidFill>
                  <a:srgbClr val="003399"/>
                </a:solidFill>
              </a:rPr>
              <a:t>线型高分子（</a:t>
            </a:r>
            <a:r>
              <a:rPr lang="en-US" altLang="zh-CN">
                <a:solidFill>
                  <a:srgbClr val="003399"/>
                </a:solidFill>
              </a:rPr>
              <a:t>linear polymer</a:t>
            </a:r>
            <a:r>
              <a:rPr lang="zh-CN" altLang="en-US">
                <a:solidFill>
                  <a:srgbClr val="003399"/>
                </a:solidFill>
              </a:rPr>
              <a:t>）：一般高分子都是线型，分子长链可以蜷曲成团，分子间无键合。 </a:t>
            </a:r>
          </a:p>
          <a:p>
            <a:pPr>
              <a:buClr>
                <a:schemeClr val="tx1"/>
              </a:buClr>
            </a:pPr>
            <a:r>
              <a:rPr lang="zh-CN" altLang="en-US">
                <a:solidFill>
                  <a:srgbClr val="003399"/>
                </a:solidFill>
              </a:rPr>
              <a:t>支化（</a:t>
            </a:r>
            <a:r>
              <a:rPr lang="en-US" altLang="zh-CN">
                <a:solidFill>
                  <a:srgbClr val="003399"/>
                </a:solidFill>
              </a:rPr>
              <a:t>branching</a:t>
            </a:r>
            <a:r>
              <a:rPr lang="zh-CN" altLang="en-US">
                <a:solidFill>
                  <a:srgbClr val="003399"/>
                </a:solidFill>
              </a:rPr>
              <a:t>）：分子链上带有一些长短不一的支链高分子，有星型、梳型和无规支化之分。（单体中取代基构成的侧链不属于支链，称为侧基）。</a:t>
            </a:r>
          </a:p>
          <a:p>
            <a:pPr>
              <a:buClr>
                <a:schemeClr val="tx1"/>
              </a:buClr>
            </a:pPr>
            <a:r>
              <a:rPr lang="zh-CN" altLang="en-US">
                <a:solidFill>
                  <a:srgbClr val="003399"/>
                </a:solidFill>
              </a:rPr>
              <a:t>交联（</a:t>
            </a:r>
            <a:r>
              <a:rPr lang="en-US" altLang="zh-CN">
                <a:solidFill>
                  <a:srgbClr val="003399"/>
                </a:solidFill>
              </a:rPr>
              <a:t>crosslinking</a:t>
            </a:r>
            <a:r>
              <a:rPr lang="zh-CN" altLang="en-US">
                <a:solidFill>
                  <a:srgbClr val="003399"/>
                </a:solidFill>
              </a:rPr>
              <a:t>）：分子链联结成的三维空间网络。</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ph type="body" idx="1"/>
          </p:nvPr>
        </p:nvPicPr>
        <p:blipFill>
          <a:blip r:embed="rId2" cstate="print"/>
          <a:srcRect/>
          <a:stretch>
            <a:fillRect/>
          </a:stretch>
        </p:blipFill>
        <p:spPr>
          <a:xfrm>
            <a:off x="539750" y="333375"/>
            <a:ext cx="8135938" cy="5975350"/>
          </a:xfrm>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685800" y="457200"/>
            <a:ext cx="7772400" cy="5638800"/>
          </a:xfrm>
        </p:spPr>
        <p:txBody>
          <a:bodyPr/>
          <a:lstStyle/>
          <a:p>
            <a:pPr>
              <a:lnSpc>
                <a:spcPct val="90000"/>
              </a:lnSpc>
              <a:buFontTx/>
              <a:buNone/>
            </a:pPr>
            <a:r>
              <a:rPr lang="zh-CN" altLang="en-US" b="1">
                <a:solidFill>
                  <a:srgbClr val="FF3300"/>
                </a:solidFill>
              </a:rPr>
              <a:t>支化度：</a:t>
            </a:r>
            <a:r>
              <a:rPr lang="zh-CN" altLang="en-US" b="1"/>
              <a:t>支化点密度（或两相邻支化点</a:t>
            </a:r>
          </a:p>
          <a:p>
            <a:pPr>
              <a:lnSpc>
                <a:spcPct val="90000"/>
              </a:lnSpc>
              <a:buFontTx/>
              <a:buNone/>
            </a:pPr>
            <a:r>
              <a:rPr lang="zh-CN" altLang="en-US" b="1"/>
              <a:t>           之间的链的平均分子量）</a:t>
            </a:r>
          </a:p>
          <a:p>
            <a:pPr>
              <a:lnSpc>
                <a:spcPct val="90000"/>
              </a:lnSpc>
              <a:buFontTx/>
              <a:buNone/>
            </a:pPr>
            <a:endParaRPr lang="zh-CN" altLang="en-US" b="1"/>
          </a:p>
          <a:p>
            <a:pPr>
              <a:lnSpc>
                <a:spcPct val="90000"/>
              </a:lnSpc>
              <a:buFontTx/>
              <a:buNone/>
            </a:pPr>
            <a:r>
              <a:rPr lang="zh-CN" altLang="en-US" b="1">
                <a:solidFill>
                  <a:srgbClr val="FF3300"/>
                </a:solidFill>
              </a:rPr>
              <a:t>交联度：</a:t>
            </a:r>
            <a:r>
              <a:rPr lang="zh-CN" altLang="en-US" b="1"/>
              <a:t>相邻两个交联点之间的链的平</a:t>
            </a:r>
          </a:p>
          <a:p>
            <a:pPr>
              <a:lnSpc>
                <a:spcPct val="90000"/>
              </a:lnSpc>
              <a:buFontTx/>
              <a:buNone/>
            </a:pPr>
            <a:r>
              <a:rPr lang="zh-CN" altLang="en-US" b="1"/>
              <a:t>           均分子量</a:t>
            </a:r>
          </a:p>
          <a:p>
            <a:pPr>
              <a:lnSpc>
                <a:spcPct val="90000"/>
              </a:lnSpc>
              <a:buFontTx/>
              <a:buNone/>
            </a:pPr>
            <a:endParaRPr lang="zh-CN" altLang="en-US" b="1"/>
          </a:p>
          <a:p>
            <a:pPr>
              <a:lnSpc>
                <a:spcPct val="90000"/>
              </a:lnSpc>
              <a:buFontTx/>
              <a:buNone/>
            </a:pPr>
            <a:r>
              <a:rPr lang="zh-CN" altLang="en-US" b="1">
                <a:solidFill>
                  <a:srgbClr val="FF3300"/>
                </a:solidFill>
              </a:rPr>
              <a:t>交联点密度：</a:t>
            </a:r>
            <a:r>
              <a:rPr lang="zh-CN" altLang="en-US" b="1"/>
              <a:t>参与交联的结构单元的分</a:t>
            </a:r>
          </a:p>
          <a:p>
            <a:pPr>
              <a:lnSpc>
                <a:spcPct val="90000"/>
              </a:lnSpc>
              <a:buFontTx/>
              <a:buNone/>
            </a:pPr>
            <a:r>
              <a:rPr lang="zh-CN" altLang="en-US" b="1"/>
              <a:t>                 数</a:t>
            </a:r>
          </a:p>
          <a:p>
            <a:pPr>
              <a:lnSpc>
                <a:spcPct val="90000"/>
              </a:lnSpc>
              <a:buFontTx/>
              <a:buNone/>
            </a:pPr>
            <a:endParaRPr lang="zh-CN" altLang="en-US" b="1"/>
          </a:p>
          <a:p>
            <a:pPr>
              <a:lnSpc>
                <a:spcPct val="90000"/>
              </a:lnSpc>
              <a:buFontTx/>
              <a:buNone/>
            </a:pPr>
            <a:r>
              <a:rPr lang="zh-CN" altLang="en-US" b="1">
                <a:solidFill>
                  <a:srgbClr val="FF3300"/>
                </a:solidFill>
              </a:rPr>
              <a:t>橡胶的硫化：</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4628" name="Object 4"/>
          <p:cNvGraphicFramePr>
            <a:graphicFrameLocks noChangeAspect="1"/>
          </p:cNvGraphicFramePr>
          <p:nvPr/>
        </p:nvGraphicFramePr>
        <p:xfrm>
          <a:off x="395288" y="1844675"/>
          <a:ext cx="8280400" cy="2665413"/>
        </p:xfrm>
        <a:graphic>
          <a:graphicData uri="http://schemas.openxmlformats.org/presentationml/2006/ole">
            <p:oleObj spid="_x0000_s154628" name="CS ChemDraw Drawing" r:id="rId3" imgW="5501520" imgH="1653480" progId="ChemDraw.Document.6.0">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4" name="AutoShape 8"/>
          <p:cNvSpPr>
            <a:spLocks/>
          </p:cNvSpPr>
          <p:nvPr/>
        </p:nvSpPr>
        <p:spPr bwMode="auto">
          <a:xfrm>
            <a:off x="2987675" y="1557338"/>
            <a:ext cx="360363" cy="1368425"/>
          </a:xfrm>
          <a:prstGeom prst="leftBrace">
            <a:avLst>
              <a:gd name="adj1" fmla="val 31645"/>
              <a:gd name="adj2" fmla="val 50000"/>
            </a:avLst>
          </a:prstGeom>
          <a:noFill/>
          <a:ln w="38100">
            <a:solidFill>
              <a:srgbClr val="000000"/>
            </a:solidFill>
            <a:round/>
            <a:headEnd/>
            <a:tailEnd/>
          </a:ln>
        </p:spPr>
        <p:txBody>
          <a:bodyPr/>
          <a:lstStyle/>
          <a:p>
            <a:endParaRPr lang="zh-CN" altLang="en-US"/>
          </a:p>
        </p:txBody>
      </p:sp>
      <p:sp>
        <p:nvSpPr>
          <p:cNvPr id="142341" name="AutoShape 5"/>
          <p:cNvSpPr>
            <a:spLocks/>
          </p:cNvSpPr>
          <p:nvPr/>
        </p:nvSpPr>
        <p:spPr bwMode="auto">
          <a:xfrm>
            <a:off x="1247775" y="4552950"/>
            <a:ext cx="3175" cy="4763"/>
          </a:xfrm>
          <a:prstGeom prst="leftBrace">
            <a:avLst>
              <a:gd name="adj1" fmla="val 12501"/>
              <a:gd name="adj2" fmla="val 50000"/>
            </a:avLst>
          </a:prstGeom>
          <a:noFill/>
          <a:ln w="9525">
            <a:solidFill>
              <a:srgbClr val="000000"/>
            </a:solidFill>
            <a:round/>
            <a:headEnd/>
            <a:tailEnd/>
          </a:ln>
        </p:spPr>
        <p:txBody>
          <a:bodyPr/>
          <a:lstStyle/>
          <a:p>
            <a:endParaRPr lang="zh-CN" altLang="en-US"/>
          </a:p>
        </p:txBody>
      </p:sp>
      <p:sp>
        <p:nvSpPr>
          <p:cNvPr id="142342" name="AutoShape 6"/>
          <p:cNvSpPr>
            <a:spLocks/>
          </p:cNvSpPr>
          <p:nvPr/>
        </p:nvSpPr>
        <p:spPr bwMode="auto">
          <a:xfrm>
            <a:off x="3059113" y="4076700"/>
            <a:ext cx="268287" cy="657225"/>
          </a:xfrm>
          <a:prstGeom prst="leftBrace">
            <a:avLst>
              <a:gd name="adj1" fmla="val 20414"/>
              <a:gd name="adj2" fmla="val 50000"/>
            </a:avLst>
          </a:prstGeom>
          <a:noFill/>
          <a:ln w="38100">
            <a:solidFill>
              <a:srgbClr val="000000"/>
            </a:solidFill>
            <a:round/>
            <a:headEnd/>
            <a:tailEnd/>
          </a:ln>
        </p:spPr>
        <p:txBody>
          <a:bodyPr/>
          <a:lstStyle/>
          <a:p>
            <a:endParaRPr lang="zh-CN" altLang="en-US"/>
          </a:p>
        </p:txBody>
      </p:sp>
      <p:sp>
        <p:nvSpPr>
          <p:cNvPr id="142345" name="Rectangle 9"/>
          <p:cNvSpPr>
            <a:spLocks noChangeArrowheads="1"/>
          </p:cNvSpPr>
          <p:nvPr/>
        </p:nvSpPr>
        <p:spPr bwMode="auto">
          <a:xfrm>
            <a:off x="0" y="1662113"/>
            <a:ext cx="184150" cy="366712"/>
          </a:xfrm>
          <a:prstGeom prst="rect">
            <a:avLst/>
          </a:prstGeom>
          <a:noFill/>
          <a:ln w="9525">
            <a:noFill/>
            <a:miter lim="800000"/>
            <a:headEnd/>
            <a:tailEnd/>
          </a:ln>
          <a:effectLst/>
        </p:spPr>
        <p:txBody>
          <a:bodyPr wrap="none" anchor="ctr">
            <a:spAutoFit/>
          </a:bodyPr>
          <a:lstStyle/>
          <a:p>
            <a:endParaRPr lang="zh-CN" altLang="zh-CN">
              <a:latin typeface="Arial" charset="0"/>
            </a:endParaRPr>
          </a:p>
        </p:txBody>
      </p:sp>
      <p:sp>
        <p:nvSpPr>
          <p:cNvPr id="142346" name="Rectangle 10"/>
          <p:cNvSpPr>
            <a:spLocks noChangeArrowheads="1"/>
          </p:cNvSpPr>
          <p:nvPr/>
        </p:nvSpPr>
        <p:spPr bwMode="auto">
          <a:xfrm>
            <a:off x="3708400" y="981075"/>
            <a:ext cx="3532188" cy="946150"/>
          </a:xfrm>
          <a:prstGeom prst="rect">
            <a:avLst/>
          </a:prstGeom>
          <a:noFill/>
          <a:ln w="9525">
            <a:noFill/>
            <a:miter lim="800000"/>
            <a:headEnd/>
            <a:tailEnd/>
          </a:ln>
          <a:effectLst/>
        </p:spPr>
        <p:txBody>
          <a:bodyPr anchor="ctr">
            <a:spAutoFit/>
          </a:bodyPr>
          <a:lstStyle/>
          <a:p>
            <a:r>
              <a:rPr lang="zh-CN" altLang="en-US" sz="2800" b="1">
                <a:latin typeface="Times New Roman" pitchFamily="18" charset="0"/>
                <a:cs typeface="Times New Roman" pitchFamily="18" charset="0"/>
              </a:rPr>
              <a:t>结构单元的化学组成</a:t>
            </a:r>
            <a:endParaRPr lang="zh-CN" altLang="en-US" sz="2800" b="1"/>
          </a:p>
          <a:p>
            <a:pPr eaLnBrk="0" hangingPunct="0"/>
            <a:r>
              <a:rPr lang="zh-CN" altLang="en-US" sz="2800" b="1">
                <a:latin typeface="Times New Roman" pitchFamily="18" charset="0"/>
                <a:cs typeface="Times New Roman" pitchFamily="18" charset="0"/>
              </a:rPr>
              <a:t>结构单元的连接方式</a:t>
            </a:r>
            <a:endParaRPr lang="zh-CN" altLang="en-US" sz="2800" b="1">
              <a:latin typeface="Arial" charset="0"/>
            </a:endParaRPr>
          </a:p>
        </p:txBody>
      </p:sp>
      <p:sp>
        <p:nvSpPr>
          <p:cNvPr id="142347" name="Rectangle 11"/>
          <p:cNvSpPr>
            <a:spLocks noChangeArrowheads="1"/>
          </p:cNvSpPr>
          <p:nvPr/>
        </p:nvSpPr>
        <p:spPr bwMode="auto">
          <a:xfrm>
            <a:off x="1187450" y="1916113"/>
            <a:ext cx="7651750" cy="1800225"/>
          </a:xfrm>
          <a:prstGeom prst="rect">
            <a:avLst/>
          </a:prstGeom>
          <a:noFill/>
          <a:ln w="9525">
            <a:noFill/>
            <a:miter lim="800000"/>
            <a:headEnd/>
            <a:tailEnd/>
          </a:ln>
          <a:effectLst/>
        </p:spPr>
        <p:txBody>
          <a:bodyPr wrap="none" anchor="ctr">
            <a:spAutoFit/>
          </a:bodyPr>
          <a:lstStyle/>
          <a:p>
            <a:r>
              <a:rPr lang="zh-CN" altLang="en-US" sz="2800" b="1">
                <a:latin typeface="Times New Roman" pitchFamily="18" charset="0"/>
                <a:cs typeface="Times New Roman" pitchFamily="18" charset="0"/>
              </a:rPr>
              <a:t>近程结构　　　支化与交联</a:t>
            </a:r>
            <a:endParaRPr lang="zh-CN" altLang="en-US" sz="2800" b="1"/>
          </a:p>
          <a:p>
            <a:pPr eaLnBrk="0" hangingPunct="0"/>
            <a:r>
              <a:rPr lang="zh-CN" altLang="en-US" sz="2800" b="1">
                <a:latin typeface="Times New Roman" pitchFamily="18" charset="0"/>
                <a:cs typeface="Times New Roman" pitchFamily="18" charset="0"/>
              </a:rPr>
              <a:t>　　　　　　　结构单元的连接序列</a:t>
            </a:r>
            <a:endParaRPr lang="zh-CN" altLang="en-US" sz="2800" b="1"/>
          </a:p>
          <a:p>
            <a:pPr eaLnBrk="0" hangingPunct="0"/>
            <a:r>
              <a:rPr lang="zh-CN" altLang="en-US" sz="2800" b="1">
                <a:latin typeface="Times New Roman" pitchFamily="18" charset="0"/>
                <a:cs typeface="Times New Roman" pitchFamily="18" charset="0"/>
              </a:rPr>
              <a:t>　　　　　　　结构单元的立体构型与空间排列</a:t>
            </a:r>
            <a:endParaRPr lang="zh-CN" altLang="en-US" sz="2800" b="1"/>
          </a:p>
          <a:p>
            <a:pPr eaLnBrk="0" hangingPunct="0"/>
            <a:endParaRPr lang="en-US" altLang="zh-CN" sz="2800" b="1">
              <a:latin typeface="Arial" charset="0"/>
            </a:endParaRPr>
          </a:p>
        </p:txBody>
      </p:sp>
      <p:sp>
        <p:nvSpPr>
          <p:cNvPr id="142348" name="Rectangle 12"/>
          <p:cNvSpPr>
            <a:spLocks noChangeArrowheads="1"/>
          </p:cNvSpPr>
          <p:nvPr/>
        </p:nvSpPr>
        <p:spPr bwMode="auto">
          <a:xfrm>
            <a:off x="3708400" y="3716338"/>
            <a:ext cx="3167063" cy="519112"/>
          </a:xfrm>
          <a:prstGeom prst="rect">
            <a:avLst/>
          </a:prstGeom>
          <a:noFill/>
          <a:ln w="9525">
            <a:noFill/>
            <a:miter lim="800000"/>
            <a:headEnd/>
            <a:tailEnd/>
          </a:ln>
          <a:effectLst/>
        </p:spPr>
        <p:txBody>
          <a:bodyPr anchor="ctr">
            <a:spAutoFit/>
          </a:bodyPr>
          <a:lstStyle/>
          <a:p>
            <a:r>
              <a:rPr lang="zh-CN" altLang="en-US" sz="2800" b="1">
                <a:latin typeface="Times New Roman" pitchFamily="18" charset="0"/>
                <a:cs typeface="Times New Roman" pitchFamily="18" charset="0"/>
              </a:rPr>
              <a:t>分子的大小与形态</a:t>
            </a:r>
            <a:endParaRPr lang="zh-CN" altLang="en-US">
              <a:latin typeface="Arial" charset="0"/>
            </a:endParaRPr>
          </a:p>
        </p:txBody>
      </p:sp>
      <p:sp>
        <p:nvSpPr>
          <p:cNvPr id="142349" name="Rectangle 13"/>
          <p:cNvSpPr>
            <a:spLocks noChangeArrowheads="1"/>
          </p:cNvSpPr>
          <p:nvPr/>
        </p:nvSpPr>
        <p:spPr bwMode="auto">
          <a:xfrm>
            <a:off x="1187450" y="4149725"/>
            <a:ext cx="5518150" cy="946150"/>
          </a:xfrm>
          <a:prstGeom prst="rect">
            <a:avLst/>
          </a:prstGeom>
          <a:noFill/>
          <a:ln w="9525">
            <a:noFill/>
            <a:miter lim="800000"/>
            <a:headEnd/>
            <a:tailEnd/>
          </a:ln>
          <a:effectLst/>
        </p:spPr>
        <p:txBody>
          <a:bodyPr wrap="none" anchor="ctr">
            <a:spAutoFit/>
          </a:bodyPr>
          <a:lstStyle/>
          <a:p>
            <a:r>
              <a:rPr lang="zh-CN" altLang="en-US" sz="2800" b="1">
                <a:latin typeface="Times New Roman" pitchFamily="18" charset="0"/>
                <a:cs typeface="Times New Roman" pitchFamily="18" charset="0"/>
              </a:rPr>
              <a:t>远程结构　　　高分子链的柔顺性</a:t>
            </a:r>
            <a:endParaRPr lang="zh-CN" altLang="en-US" sz="2800" b="1"/>
          </a:p>
          <a:p>
            <a:pPr eaLnBrk="0" hangingPunct="0"/>
            <a:r>
              <a:rPr lang="zh-CN" altLang="en-US" sz="2800" b="1">
                <a:latin typeface="Times New Roman" pitchFamily="18" charset="0"/>
                <a:cs typeface="Times New Roman" pitchFamily="18" charset="0"/>
              </a:rPr>
              <a:t>　　　　　　　高分子的构象</a:t>
            </a:r>
            <a:endParaRPr lang="zh-CN" altLang="en-US" sz="2800" b="1">
              <a:latin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4"/>
          <p:cNvSpPr>
            <a:spLocks noGrp="1" noRot="1" noChangeArrowheads="1"/>
          </p:cNvSpPr>
          <p:nvPr>
            <p:ph type="body" idx="1"/>
          </p:nvPr>
        </p:nvSpPr>
        <p:spPr>
          <a:xfrm>
            <a:off x="323850" y="457200"/>
            <a:ext cx="8496300" cy="2514600"/>
          </a:xfrm>
          <a:noFill/>
          <a:ln/>
        </p:spPr>
        <p:txBody>
          <a:bodyPr/>
          <a:lstStyle/>
          <a:p>
            <a:pPr>
              <a:buFontTx/>
              <a:buNone/>
            </a:pPr>
            <a:r>
              <a:rPr lang="en-US" altLang="zh-CN" b="1">
                <a:solidFill>
                  <a:srgbClr val="FF9900"/>
                </a:solidFill>
                <a:latin typeface="黑体" pitchFamily="2" charset="-122"/>
                <a:ea typeface="黑体" pitchFamily="2" charset="-122"/>
              </a:rPr>
              <a:t>1.2.4 </a:t>
            </a:r>
            <a:r>
              <a:rPr lang="zh-CN" altLang="en-US" b="1">
                <a:solidFill>
                  <a:srgbClr val="FF9900"/>
                </a:solidFill>
                <a:latin typeface="黑体" pitchFamily="2" charset="-122"/>
                <a:ea typeface="黑体" pitchFamily="2" charset="-122"/>
              </a:rPr>
              <a:t>共聚物的结构</a:t>
            </a:r>
            <a:r>
              <a:rPr lang="en-US" altLang="zh-CN" b="1">
                <a:solidFill>
                  <a:srgbClr val="FF9900"/>
                </a:solidFill>
                <a:latin typeface="黑体" pitchFamily="2" charset="-122"/>
                <a:ea typeface="黑体" pitchFamily="2" charset="-122"/>
              </a:rPr>
              <a:t>:</a:t>
            </a:r>
          </a:p>
          <a:p>
            <a:pPr>
              <a:buFontTx/>
              <a:buNone/>
            </a:pPr>
            <a:r>
              <a:rPr lang="zh-CN" altLang="en-US" b="1">
                <a:solidFill>
                  <a:srgbClr val="003399"/>
                </a:solidFill>
              </a:rPr>
              <a:t>两种以上单体单元组成的共聚物，除了存在均</a:t>
            </a:r>
          </a:p>
          <a:p>
            <a:pPr>
              <a:buFontTx/>
              <a:buNone/>
            </a:pPr>
            <a:r>
              <a:rPr lang="zh-CN" altLang="en-US" b="1">
                <a:solidFill>
                  <a:srgbClr val="003399"/>
                </a:solidFill>
              </a:rPr>
              <a:t>聚物所具有的结构因素外，又增加了平均组，</a:t>
            </a:r>
          </a:p>
          <a:p>
            <a:pPr>
              <a:buFontTx/>
              <a:buNone/>
            </a:pPr>
            <a:r>
              <a:rPr lang="zh-CN" altLang="en-US" b="1">
                <a:solidFill>
                  <a:srgbClr val="003399"/>
                </a:solidFill>
              </a:rPr>
              <a:t>单体单元的序列长度等问题。</a:t>
            </a:r>
          </a:p>
        </p:txBody>
      </p:sp>
      <p:sp>
        <p:nvSpPr>
          <p:cNvPr id="119813" name="Text Box 5"/>
          <p:cNvSpPr txBox="1">
            <a:spLocks noChangeArrowheads="1"/>
          </p:cNvSpPr>
          <p:nvPr/>
        </p:nvSpPr>
        <p:spPr bwMode="auto">
          <a:xfrm>
            <a:off x="684213" y="3357563"/>
            <a:ext cx="7848600" cy="2235200"/>
          </a:xfrm>
          <a:prstGeom prst="rect">
            <a:avLst/>
          </a:prstGeom>
          <a:solidFill>
            <a:schemeClr val="bg1"/>
          </a:solidFill>
          <a:ln w="9525">
            <a:noFill/>
            <a:miter lim="800000"/>
            <a:headEnd/>
            <a:tailEnd/>
          </a:ln>
          <a:effectLst/>
        </p:spPr>
        <p:txBody>
          <a:bodyPr>
            <a:spAutoFit/>
          </a:bodyPr>
          <a:lstStyle/>
          <a:p>
            <a:pPr>
              <a:spcBef>
                <a:spcPct val="20000"/>
              </a:spcBef>
              <a:buFont typeface="Wingdings" pitchFamily="2" charset="2"/>
              <a:buNone/>
            </a:pPr>
            <a:r>
              <a:rPr kumimoji="1" lang="en-US" altLang="zh-CN" sz="3200" b="1">
                <a:solidFill>
                  <a:srgbClr val="FF3300"/>
                </a:solidFill>
                <a:latin typeface="Times New Roman" pitchFamily="18" charset="0"/>
              </a:rPr>
              <a:t>1)  </a:t>
            </a:r>
            <a:r>
              <a:rPr kumimoji="1" lang="zh-CN" altLang="en-US" sz="3200" b="1">
                <a:solidFill>
                  <a:srgbClr val="FF3300"/>
                </a:solidFill>
                <a:latin typeface="Times New Roman" pitchFamily="18" charset="0"/>
              </a:rPr>
              <a:t>交替共聚</a:t>
            </a:r>
            <a:r>
              <a:rPr kumimoji="1" lang="en-US" altLang="zh-CN" sz="3200">
                <a:solidFill>
                  <a:srgbClr val="FF3300"/>
                </a:solidFill>
                <a:latin typeface="Times New Roman" pitchFamily="18" charset="0"/>
              </a:rPr>
              <a:t>(alternated) —ABABABAB—</a:t>
            </a:r>
            <a:r>
              <a:rPr kumimoji="1" lang="en-US" altLang="zh-CN" sz="3200">
                <a:latin typeface="Times New Roman" pitchFamily="18" charset="0"/>
              </a:rPr>
              <a:t> </a:t>
            </a:r>
          </a:p>
          <a:p>
            <a:pPr lvl="1">
              <a:spcBef>
                <a:spcPct val="20000"/>
              </a:spcBef>
              <a:buFont typeface="Wingdings" pitchFamily="2" charset="2"/>
              <a:buNone/>
            </a:pPr>
            <a:endParaRPr kumimoji="1" lang="en-US" altLang="zh-CN" sz="3200" b="1">
              <a:latin typeface="Times New Roman" pitchFamily="18" charset="0"/>
            </a:endParaRPr>
          </a:p>
          <a:p>
            <a:pPr>
              <a:spcBef>
                <a:spcPct val="20000"/>
              </a:spcBef>
              <a:buFont typeface="Wingdings" pitchFamily="2" charset="2"/>
              <a:buNone/>
            </a:pPr>
            <a:r>
              <a:rPr kumimoji="1" lang="en-US" altLang="zh-CN" sz="3200" b="1">
                <a:solidFill>
                  <a:srgbClr val="003399"/>
                </a:solidFill>
                <a:latin typeface="Arial" charset="0"/>
              </a:rPr>
              <a:t>50</a:t>
            </a:r>
            <a:r>
              <a:rPr kumimoji="1" lang="zh-CN" altLang="en-US" sz="3200" b="1">
                <a:solidFill>
                  <a:srgbClr val="003399"/>
                </a:solidFill>
                <a:latin typeface="Arial" charset="0"/>
              </a:rPr>
              <a:t>％的丁二烯和</a:t>
            </a:r>
            <a:r>
              <a:rPr kumimoji="1" lang="en-US" altLang="zh-CN" sz="3200" b="1">
                <a:solidFill>
                  <a:srgbClr val="003399"/>
                </a:solidFill>
                <a:latin typeface="Arial" charset="0"/>
              </a:rPr>
              <a:t>50</a:t>
            </a:r>
            <a:r>
              <a:rPr kumimoji="1" lang="zh-CN" altLang="en-US" sz="3200" b="1">
                <a:solidFill>
                  <a:srgbClr val="003399"/>
                </a:solidFill>
                <a:latin typeface="Arial" charset="0"/>
              </a:rPr>
              <a:t>％的丙烯共聚得到与天然橡胶相近的共聚物。</a:t>
            </a:r>
            <a:endParaRPr kumimoji="1" lang="zh-CN" altLang="en-US" sz="2800" b="1">
              <a:latin typeface="Arial"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2" name="Rectangle 4"/>
          <p:cNvSpPr>
            <a:spLocks noChangeArrowheads="1"/>
          </p:cNvSpPr>
          <p:nvPr/>
        </p:nvSpPr>
        <p:spPr bwMode="auto">
          <a:xfrm>
            <a:off x="395288" y="692150"/>
            <a:ext cx="8280400" cy="5216525"/>
          </a:xfrm>
          <a:prstGeom prst="rect">
            <a:avLst/>
          </a:prstGeom>
          <a:noFill/>
          <a:ln w="9525">
            <a:noFill/>
            <a:miter lim="800000"/>
            <a:headEnd/>
            <a:tailEnd/>
          </a:ln>
          <a:effectLst/>
        </p:spPr>
        <p:txBody>
          <a:bodyPr>
            <a:spAutoFit/>
          </a:bodyPr>
          <a:lstStyle/>
          <a:p>
            <a:pPr lvl="1"/>
            <a:r>
              <a:rPr kumimoji="1" lang="en-US" altLang="zh-CN" sz="2800" b="1">
                <a:solidFill>
                  <a:srgbClr val="FF3300"/>
                </a:solidFill>
              </a:rPr>
              <a:t>2</a:t>
            </a:r>
            <a:r>
              <a:rPr kumimoji="1" lang="zh-CN" altLang="en-US" sz="2800" b="1">
                <a:solidFill>
                  <a:srgbClr val="FF3300"/>
                </a:solidFill>
              </a:rPr>
              <a:t>）无规共聚</a:t>
            </a:r>
            <a:r>
              <a:rPr kumimoji="1" lang="en-US" altLang="zh-CN" sz="2800" b="1">
                <a:solidFill>
                  <a:srgbClr val="FF3300"/>
                </a:solidFill>
              </a:rPr>
              <a:t>(random) </a:t>
            </a:r>
            <a:r>
              <a:rPr kumimoji="1" lang="zh-CN" altLang="en-US" sz="2800" b="1">
                <a:solidFill>
                  <a:srgbClr val="FF3300"/>
                </a:solidFill>
              </a:rPr>
              <a:t>－</a:t>
            </a:r>
            <a:r>
              <a:rPr kumimoji="1" lang="en-US" altLang="zh-CN" sz="2800" b="1">
                <a:solidFill>
                  <a:srgbClr val="FF3300"/>
                </a:solidFill>
              </a:rPr>
              <a:t>AABABBABAA</a:t>
            </a:r>
            <a:r>
              <a:rPr kumimoji="1" lang="zh-CN" altLang="en-US" sz="2800" b="1">
                <a:solidFill>
                  <a:srgbClr val="FF3300"/>
                </a:solidFill>
              </a:rPr>
              <a:t>－</a:t>
            </a:r>
            <a:r>
              <a:rPr kumimoji="1" lang="zh-CN" altLang="en-US" sz="2800" b="1"/>
              <a:t> </a:t>
            </a:r>
          </a:p>
          <a:p>
            <a:pPr lvl="1"/>
            <a:endParaRPr kumimoji="1" lang="zh-CN" altLang="en-US" sz="2800" b="1"/>
          </a:p>
          <a:p>
            <a:pPr lvl="1"/>
            <a:r>
              <a:rPr kumimoji="1" lang="en-US" altLang="zh-CN" sz="2800" b="1">
                <a:solidFill>
                  <a:srgbClr val="003399"/>
                </a:solidFill>
              </a:rPr>
              <a:t>75</a:t>
            </a:r>
            <a:r>
              <a:rPr kumimoji="1" lang="zh-CN" altLang="en-US" sz="2800" b="1">
                <a:solidFill>
                  <a:srgbClr val="003399"/>
                </a:solidFill>
              </a:rPr>
              <a:t>％的丁二烯和</a:t>
            </a:r>
            <a:r>
              <a:rPr kumimoji="1" lang="en-US" altLang="zh-CN" sz="2800" b="1">
                <a:solidFill>
                  <a:srgbClr val="003399"/>
                </a:solidFill>
              </a:rPr>
              <a:t>25</a:t>
            </a:r>
            <a:r>
              <a:rPr kumimoji="1" lang="zh-CN" altLang="en-US" sz="2800" b="1">
                <a:solidFill>
                  <a:srgbClr val="003399"/>
                </a:solidFill>
              </a:rPr>
              <a:t>％的苯乙烯共聚得到丁苯橡胶。</a:t>
            </a:r>
          </a:p>
          <a:p>
            <a:pPr lvl="1"/>
            <a:endParaRPr kumimoji="1" lang="zh-CN" altLang="en-US" sz="2800" b="1">
              <a:solidFill>
                <a:srgbClr val="003399"/>
              </a:solidFill>
            </a:endParaRPr>
          </a:p>
          <a:p>
            <a:pPr lvl="1"/>
            <a:r>
              <a:rPr kumimoji="1" lang="en-US" altLang="zh-CN" sz="2800" b="1">
                <a:solidFill>
                  <a:srgbClr val="FF3300"/>
                </a:solidFill>
              </a:rPr>
              <a:t>3 </a:t>
            </a:r>
            <a:r>
              <a:rPr kumimoji="1" lang="zh-CN" altLang="en-US" sz="2800" b="1">
                <a:solidFill>
                  <a:srgbClr val="FF3300"/>
                </a:solidFill>
              </a:rPr>
              <a:t>）接枝</a:t>
            </a:r>
            <a:r>
              <a:rPr kumimoji="1" lang="en-US" altLang="zh-CN" sz="2800" b="1">
                <a:solidFill>
                  <a:srgbClr val="FF3300"/>
                </a:solidFill>
              </a:rPr>
              <a:t>(graft) </a:t>
            </a:r>
            <a:r>
              <a:rPr kumimoji="1" lang="zh-CN" altLang="en-US" sz="2800" b="1">
                <a:solidFill>
                  <a:srgbClr val="FF3300"/>
                </a:solidFill>
              </a:rPr>
              <a:t>－</a:t>
            </a:r>
            <a:r>
              <a:rPr kumimoji="1" lang="en-US" altLang="zh-CN" sz="2800" b="1">
                <a:solidFill>
                  <a:srgbClr val="FF3300"/>
                </a:solidFill>
              </a:rPr>
              <a:t>AAAAAAAAAAAAA</a:t>
            </a:r>
            <a:r>
              <a:rPr kumimoji="1" lang="zh-CN" altLang="en-US" sz="2800" b="1">
                <a:solidFill>
                  <a:srgbClr val="FF3300"/>
                </a:solidFill>
              </a:rPr>
              <a:t>－  </a:t>
            </a:r>
          </a:p>
          <a:p>
            <a:pPr lvl="1"/>
            <a:r>
              <a:rPr kumimoji="1" lang="zh-CN" altLang="en-US" sz="2800" b="1">
                <a:solidFill>
                  <a:srgbClr val="FF3300"/>
                </a:solidFill>
              </a:rPr>
              <a:t>   </a:t>
            </a:r>
          </a:p>
          <a:p>
            <a:pPr lvl="1"/>
            <a:r>
              <a:rPr kumimoji="1" lang="zh-CN" altLang="en-US" sz="2800" b="1">
                <a:solidFill>
                  <a:srgbClr val="FF3300"/>
                </a:solidFill>
              </a:rPr>
              <a:t>　                        </a:t>
            </a:r>
            <a:r>
              <a:rPr kumimoji="1" lang="en-US" altLang="zh-CN" sz="2800" b="1">
                <a:solidFill>
                  <a:srgbClr val="FF3300"/>
                </a:solidFill>
              </a:rPr>
              <a:t>BBBBB        BBBBB</a:t>
            </a:r>
          </a:p>
          <a:p>
            <a:pPr lvl="1"/>
            <a:endParaRPr kumimoji="1" lang="en-US" altLang="zh-CN" sz="2800" b="1">
              <a:solidFill>
                <a:srgbClr val="FFFF00"/>
              </a:solidFill>
            </a:endParaRPr>
          </a:p>
          <a:p>
            <a:pPr lvl="1"/>
            <a:r>
              <a:rPr kumimoji="1" lang="en-US" altLang="zh-CN" sz="2800" b="1"/>
              <a:t>20%</a:t>
            </a:r>
            <a:r>
              <a:rPr kumimoji="1" lang="zh-CN" altLang="en-US" sz="2800" b="1"/>
              <a:t>的丁二烯和</a:t>
            </a:r>
            <a:r>
              <a:rPr kumimoji="1" lang="en-US" altLang="zh-CN" sz="2800" b="1"/>
              <a:t>80%</a:t>
            </a:r>
            <a:r>
              <a:rPr kumimoji="1" lang="zh-CN" altLang="en-US" sz="2800" b="1"/>
              <a:t>的苯乙烯接枝共聚，可以得到耐冲击聚苯乙烯；聚丙烯晴和甲基丙烯酸磺酸钠通过接枝共聚可以改善染色性。</a:t>
            </a:r>
            <a:endParaRPr kumimoji="1" lang="zh-CN" altLang="en-US" sz="3200" b="1"/>
          </a:p>
        </p:txBody>
      </p:sp>
      <p:sp>
        <p:nvSpPr>
          <p:cNvPr id="155655" name="Line 7"/>
          <p:cNvSpPr>
            <a:spLocks noChangeShapeType="1"/>
          </p:cNvSpPr>
          <p:nvPr/>
        </p:nvSpPr>
        <p:spPr bwMode="auto">
          <a:xfrm>
            <a:off x="4356100" y="3357563"/>
            <a:ext cx="0" cy="358775"/>
          </a:xfrm>
          <a:prstGeom prst="line">
            <a:avLst/>
          </a:prstGeom>
          <a:noFill/>
          <a:ln w="38100">
            <a:solidFill>
              <a:srgbClr val="FF3300"/>
            </a:solidFill>
            <a:round/>
            <a:headEnd/>
            <a:tailEnd/>
          </a:ln>
          <a:effectLst/>
        </p:spPr>
        <p:txBody>
          <a:bodyPr/>
          <a:lstStyle/>
          <a:p>
            <a:endParaRPr lang="zh-CN" altLang="en-US"/>
          </a:p>
        </p:txBody>
      </p:sp>
      <p:sp>
        <p:nvSpPr>
          <p:cNvPr id="155656" name="Line 8"/>
          <p:cNvSpPr>
            <a:spLocks noChangeShapeType="1"/>
          </p:cNvSpPr>
          <p:nvPr/>
        </p:nvSpPr>
        <p:spPr bwMode="auto">
          <a:xfrm>
            <a:off x="6659563" y="3357563"/>
            <a:ext cx="0" cy="358775"/>
          </a:xfrm>
          <a:prstGeom prst="line">
            <a:avLst/>
          </a:prstGeom>
          <a:noFill/>
          <a:ln w="38100">
            <a:solidFill>
              <a:srgbClr val="FF3300"/>
            </a:solidFill>
            <a:round/>
            <a:headEnd/>
            <a:tailEnd/>
          </a:ln>
          <a:effectLst/>
        </p:spPr>
        <p:txBody>
          <a:bodyPr/>
          <a:lstStyle/>
          <a:p>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Rectangle 4"/>
          <p:cNvSpPr>
            <a:spLocks noChangeArrowheads="1"/>
          </p:cNvSpPr>
          <p:nvPr/>
        </p:nvSpPr>
        <p:spPr bwMode="auto">
          <a:xfrm>
            <a:off x="539750" y="1773238"/>
            <a:ext cx="8137525" cy="3081337"/>
          </a:xfrm>
          <a:prstGeom prst="rect">
            <a:avLst/>
          </a:prstGeom>
          <a:noFill/>
          <a:ln w="9525">
            <a:noFill/>
            <a:miter lim="800000"/>
            <a:headEnd/>
            <a:tailEnd/>
          </a:ln>
          <a:effectLst/>
        </p:spPr>
        <p:txBody>
          <a:bodyPr>
            <a:spAutoFit/>
          </a:bodyPr>
          <a:lstStyle/>
          <a:p>
            <a:r>
              <a:rPr kumimoji="1" lang="en-US" altLang="zh-CN" sz="2800" b="1">
                <a:solidFill>
                  <a:srgbClr val="FF3300"/>
                </a:solidFill>
                <a:latin typeface="Arial" charset="0"/>
              </a:rPr>
              <a:t>4)  </a:t>
            </a:r>
            <a:r>
              <a:rPr kumimoji="1" lang="zh-CN" altLang="en-US" sz="2800" b="1">
                <a:solidFill>
                  <a:srgbClr val="FF3300"/>
                </a:solidFill>
                <a:latin typeface="Arial" charset="0"/>
              </a:rPr>
              <a:t>嵌段</a:t>
            </a:r>
            <a:r>
              <a:rPr kumimoji="1" lang="en-US" altLang="zh-CN" sz="2800" b="1">
                <a:solidFill>
                  <a:srgbClr val="FF3300"/>
                </a:solidFill>
                <a:latin typeface="Arial" charset="0"/>
              </a:rPr>
              <a:t>(block)</a:t>
            </a:r>
            <a:r>
              <a:rPr kumimoji="1" lang="zh-CN" altLang="en-US" sz="2800" b="1">
                <a:solidFill>
                  <a:srgbClr val="FF3300"/>
                </a:solidFill>
                <a:latin typeface="Arial" charset="0"/>
              </a:rPr>
              <a:t>－</a:t>
            </a:r>
            <a:r>
              <a:rPr kumimoji="1" lang="en-US" altLang="zh-CN" sz="2800" b="1">
                <a:solidFill>
                  <a:srgbClr val="FF3300"/>
                </a:solidFill>
                <a:latin typeface="Arial" charset="0"/>
              </a:rPr>
              <a:t>AAAABBBBBBBAAAA—</a:t>
            </a:r>
          </a:p>
          <a:p>
            <a:pPr lvl="1"/>
            <a:endParaRPr kumimoji="1" lang="en-US" altLang="zh-CN" sz="2800" b="1">
              <a:solidFill>
                <a:srgbClr val="FF3300"/>
              </a:solidFill>
              <a:latin typeface="Arial" charset="0"/>
            </a:endParaRPr>
          </a:p>
          <a:p>
            <a:r>
              <a:rPr kumimoji="1" lang="zh-CN" altLang="en-US" sz="2800" b="1">
                <a:latin typeface="Arial" charset="0"/>
              </a:rPr>
              <a:t>顺丁二烯（</a:t>
            </a:r>
            <a:r>
              <a:rPr kumimoji="1" lang="en-US" altLang="zh-CN" sz="2800" b="1">
                <a:latin typeface="Arial" charset="0"/>
              </a:rPr>
              <a:t>M=4</a:t>
            </a:r>
            <a:r>
              <a:rPr kumimoji="1" lang="en-US" altLang="zh-CN" sz="2800" b="1">
                <a:latin typeface="Arial" charset="0"/>
                <a:sym typeface="Symbol" pitchFamily="18" charset="2"/>
              </a:rPr>
              <a:t></a:t>
            </a:r>
            <a:r>
              <a:rPr kumimoji="1" lang="en-US" altLang="zh-CN" sz="2800" b="1">
                <a:latin typeface="Arial" charset="0"/>
              </a:rPr>
              <a:t>104</a:t>
            </a:r>
            <a:r>
              <a:rPr kumimoji="1" lang="zh-CN" altLang="en-US" sz="2800" b="1">
                <a:latin typeface="Arial" charset="0"/>
              </a:rPr>
              <a:t>），苯乙烯（</a:t>
            </a:r>
            <a:r>
              <a:rPr kumimoji="1" lang="en-US" altLang="zh-CN" sz="2800" b="1">
                <a:latin typeface="Arial" charset="0"/>
              </a:rPr>
              <a:t>M=1.5</a:t>
            </a:r>
            <a:r>
              <a:rPr kumimoji="1" lang="en-US" altLang="zh-CN" sz="2800" b="1">
                <a:latin typeface="Arial" charset="0"/>
                <a:sym typeface="Symbol" pitchFamily="18" charset="2"/>
              </a:rPr>
              <a:t></a:t>
            </a:r>
            <a:r>
              <a:rPr kumimoji="1" lang="en-US" altLang="zh-CN" sz="2800" b="1">
                <a:latin typeface="Arial" charset="0"/>
              </a:rPr>
              <a:t>104</a:t>
            </a:r>
            <a:r>
              <a:rPr kumimoji="1" lang="zh-CN" altLang="en-US" sz="2800" b="1">
                <a:latin typeface="Arial" charset="0"/>
              </a:rPr>
              <a:t>）得到热塑性丁苯橡胶，这种材料在</a:t>
            </a:r>
            <a:r>
              <a:rPr kumimoji="1" lang="en-US" altLang="zh-CN" sz="2800" b="1">
                <a:latin typeface="Arial" charset="0"/>
              </a:rPr>
              <a:t>120</a:t>
            </a:r>
            <a:r>
              <a:rPr kumimoji="1" lang="en-US" altLang="zh-CN" sz="2800" b="1" baseline="30000">
                <a:latin typeface="Arial" charset="0"/>
              </a:rPr>
              <a:t>O</a:t>
            </a:r>
            <a:r>
              <a:rPr kumimoji="1" lang="en-US" altLang="zh-CN" sz="2800" b="1">
                <a:latin typeface="Arial" charset="0"/>
              </a:rPr>
              <a:t>C</a:t>
            </a:r>
            <a:r>
              <a:rPr kumimoji="1" lang="zh-CN" altLang="en-US" sz="2800" b="1">
                <a:latin typeface="Arial" charset="0"/>
              </a:rPr>
              <a:t>为熔融体，可以进行注塑成型。</a:t>
            </a:r>
          </a:p>
          <a:p>
            <a:endParaRPr kumimoji="1" lang="zh-CN" altLang="en-US" sz="2800" b="1">
              <a:latin typeface="Arial" charset="0"/>
            </a:endParaRPr>
          </a:p>
          <a:p>
            <a:endParaRPr kumimoji="1" lang="en-US" altLang="zh-CN" sz="2800" b="1">
              <a:latin typeface="Arial"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468313" y="1196975"/>
            <a:ext cx="8153400" cy="4114800"/>
          </a:xfrm>
        </p:spPr>
        <p:txBody>
          <a:bodyPr/>
          <a:lstStyle/>
          <a:p>
            <a:r>
              <a:rPr lang="en-US" altLang="zh-CN" b="1">
                <a:solidFill>
                  <a:srgbClr val="FF9900"/>
                </a:solidFill>
              </a:rPr>
              <a:t>1.2.5</a:t>
            </a:r>
            <a:r>
              <a:rPr lang="zh-CN" altLang="en-US" b="1">
                <a:solidFill>
                  <a:srgbClr val="FF9900"/>
                </a:solidFill>
              </a:rPr>
              <a:t>序列结构的测定：</a:t>
            </a:r>
          </a:p>
          <a:p>
            <a:endParaRPr lang="zh-CN" altLang="en-US" b="1">
              <a:solidFill>
                <a:srgbClr val="FF3300"/>
              </a:solidFill>
            </a:endParaRPr>
          </a:p>
          <a:p>
            <a:r>
              <a:rPr lang="zh-CN" altLang="en-US" b="1"/>
              <a:t>化学测定法：断链和侧基团反应</a:t>
            </a:r>
          </a:p>
          <a:p>
            <a:r>
              <a:rPr lang="zh-CN" altLang="en-US" b="1"/>
              <a:t>物理测定法：较短序列→</a:t>
            </a:r>
            <a:r>
              <a:rPr lang="en-US" altLang="zh-CN" b="1"/>
              <a:t>NMR</a:t>
            </a:r>
            <a:r>
              <a:rPr lang="zh-CN" altLang="en-US" b="1"/>
              <a:t>、</a:t>
            </a:r>
            <a:r>
              <a:rPr lang="en-US" altLang="zh-CN" b="1"/>
              <a:t>UV</a:t>
            </a:r>
            <a:r>
              <a:rPr lang="zh-CN" altLang="en-US" b="1"/>
              <a:t>、</a:t>
            </a:r>
            <a:r>
              <a:rPr lang="en-US" altLang="zh-CN" b="1"/>
              <a:t>IR</a:t>
            </a:r>
          </a:p>
          <a:p>
            <a:pPr>
              <a:buFontTx/>
              <a:buNone/>
            </a:pPr>
            <a:r>
              <a:rPr lang="en-US" altLang="zh-CN" b="1"/>
              <a:t>                    </a:t>
            </a:r>
            <a:r>
              <a:rPr lang="zh-CN" altLang="en-US" b="1"/>
              <a:t>较长序列→</a:t>
            </a:r>
            <a:r>
              <a:rPr lang="en-US" altLang="zh-CN" b="1"/>
              <a:t>XRD</a:t>
            </a:r>
            <a:r>
              <a:rPr lang="zh-CN" altLang="en-US" b="1"/>
              <a:t>、差热分析</a:t>
            </a:r>
          </a:p>
          <a:p>
            <a:pPr>
              <a:buClr>
                <a:schemeClr val="tx1"/>
              </a:buClr>
            </a:pPr>
            <a:r>
              <a:rPr lang="zh-CN" altLang="en-US" b="1"/>
              <a:t>接枝、嵌段给聚合物改性和设计特殊要求的聚合物，提供了可能性。</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395288" y="549275"/>
            <a:ext cx="8280400" cy="5638800"/>
          </a:xfrm>
        </p:spPr>
        <p:txBody>
          <a:bodyPr/>
          <a:lstStyle/>
          <a:p>
            <a:pPr marL="0" indent="0">
              <a:buFontTx/>
              <a:buNone/>
            </a:pPr>
            <a:r>
              <a:rPr lang="en-US" altLang="zh-CN" b="1">
                <a:solidFill>
                  <a:srgbClr val="FF9900"/>
                </a:solidFill>
                <a:latin typeface="黑体" pitchFamily="2" charset="-122"/>
                <a:ea typeface="黑体" pitchFamily="2" charset="-122"/>
              </a:rPr>
              <a:t>1.2.5 </a:t>
            </a:r>
            <a:r>
              <a:rPr lang="zh-CN" altLang="en-US" b="1">
                <a:solidFill>
                  <a:srgbClr val="FF9900"/>
                </a:solidFill>
                <a:latin typeface="黑体" pitchFamily="2" charset="-122"/>
                <a:ea typeface="黑体" pitchFamily="2" charset="-122"/>
              </a:rPr>
              <a:t>高分子链的构型</a:t>
            </a:r>
          </a:p>
          <a:p>
            <a:pPr marL="0" indent="0">
              <a:buClr>
                <a:schemeClr val="tx1"/>
              </a:buClr>
              <a:buFontTx/>
              <a:buNone/>
            </a:pPr>
            <a:r>
              <a:rPr lang="zh-CN" altLang="en-US" sz="2800" b="1">
                <a:solidFill>
                  <a:srgbClr val="FF3300"/>
                </a:solidFill>
              </a:rPr>
              <a:t>　　</a:t>
            </a:r>
            <a:r>
              <a:rPr lang="zh-CN" altLang="en-US" sz="2800" b="1">
                <a:solidFill>
                  <a:srgbClr val="FF3300"/>
                </a:solidFill>
                <a:ea typeface="黑体" pitchFamily="2" charset="-122"/>
              </a:rPr>
              <a:t>构型</a:t>
            </a:r>
            <a:r>
              <a:rPr lang="en-US" altLang="zh-CN" sz="2800" b="1">
                <a:solidFill>
                  <a:srgbClr val="FF3300"/>
                </a:solidFill>
              </a:rPr>
              <a:t>(configuration)</a:t>
            </a:r>
            <a:r>
              <a:rPr lang="zh-CN" altLang="en-US" sz="2800" b="1">
                <a:solidFill>
                  <a:srgbClr val="FF3300"/>
                </a:solidFill>
              </a:rPr>
              <a:t>：具有不对称</a:t>
            </a:r>
            <a:r>
              <a:rPr lang="en-US" altLang="zh-CN" sz="2800" b="1">
                <a:solidFill>
                  <a:srgbClr val="FF3300"/>
                </a:solidFill>
              </a:rPr>
              <a:t>C</a:t>
            </a:r>
            <a:r>
              <a:rPr lang="zh-CN" altLang="en-US" sz="2800" b="1">
                <a:solidFill>
                  <a:srgbClr val="FF3300"/>
                </a:solidFill>
              </a:rPr>
              <a:t>原子</a:t>
            </a:r>
          </a:p>
          <a:p>
            <a:pPr marL="0" indent="0">
              <a:buClr>
                <a:schemeClr val="tx1"/>
              </a:buClr>
              <a:buFontTx/>
              <a:buNone/>
            </a:pPr>
            <a:r>
              <a:rPr lang="zh-CN" altLang="en-US" sz="2800" b="1">
                <a:solidFill>
                  <a:srgbClr val="FF3300"/>
                </a:solidFill>
              </a:rPr>
              <a:t>的分子中化学键所固定的原子在空间的几何排列。要改变，需化学键的断裂和重排。</a:t>
            </a:r>
          </a:p>
          <a:p>
            <a:pPr marL="0" indent="0">
              <a:buClr>
                <a:schemeClr val="tx1"/>
              </a:buClr>
              <a:buFontTx/>
              <a:buNone/>
            </a:pPr>
            <a:endParaRPr lang="zh-CN" altLang="en-US" sz="2800" b="1">
              <a:solidFill>
                <a:srgbClr val="FF3300"/>
              </a:solidFill>
            </a:endParaRPr>
          </a:p>
          <a:p>
            <a:pPr marL="0" indent="0">
              <a:buClr>
                <a:schemeClr val="tx1"/>
              </a:buClr>
              <a:buFontTx/>
              <a:buNone/>
            </a:pPr>
            <a:r>
              <a:rPr lang="zh-CN" altLang="en-US" sz="2800" b="1">
                <a:solidFill>
                  <a:srgbClr val="FF3300"/>
                </a:solidFill>
              </a:rPr>
              <a:t>１）</a:t>
            </a:r>
            <a:r>
              <a:rPr lang="zh-CN" altLang="en-US" sz="2800" b="1">
                <a:solidFill>
                  <a:srgbClr val="FF3300"/>
                </a:solidFill>
                <a:ea typeface="黑体" pitchFamily="2" charset="-122"/>
              </a:rPr>
              <a:t>旋光异构</a:t>
            </a:r>
          </a:p>
          <a:p>
            <a:pPr marL="0" indent="0">
              <a:buClr>
                <a:schemeClr val="tx1"/>
              </a:buClr>
              <a:buFontTx/>
              <a:buNone/>
            </a:pPr>
            <a:r>
              <a:rPr lang="zh-CN" altLang="en-US" sz="2800" b="1"/>
              <a:t>　　</a:t>
            </a:r>
            <a:r>
              <a:rPr lang="zh-CN" altLang="en-US" sz="2800" b="1">
                <a:solidFill>
                  <a:srgbClr val="FF3300"/>
                </a:solidFill>
              </a:rPr>
              <a:t>具有四个不同取代基的</a:t>
            </a:r>
            <a:r>
              <a:rPr lang="en-US" altLang="zh-CN" sz="2800" b="1">
                <a:solidFill>
                  <a:srgbClr val="FF3300"/>
                </a:solidFill>
              </a:rPr>
              <a:t>C</a:t>
            </a:r>
            <a:r>
              <a:rPr lang="zh-CN" altLang="en-US" sz="2800" b="1">
                <a:solidFill>
                  <a:srgbClr val="FF3300"/>
                </a:solidFill>
              </a:rPr>
              <a:t>原子（不对称</a:t>
            </a:r>
            <a:r>
              <a:rPr lang="en-US" altLang="zh-CN" sz="2800" b="1">
                <a:solidFill>
                  <a:srgbClr val="FF3300"/>
                </a:solidFill>
              </a:rPr>
              <a:t>C</a:t>
            </a:r>
            <a:r>
              <a:rPr lang="zh-CN" altLang="en-US" sz="2800" b="1">
                <a:solidFill>
                  <a:srgbClr val="FF3300"/>
                </a:solidFill>
              </a:rPr>
              <a:t>原子，</a:t>
            </a:r>
            <a:r>
              <a:rPr lang="en-US" altLang="zh-CN" sz="2800" b="1">
                <a:solidFill>
                  <a:srgbClr val="FF3300"/>
                </a:solidFill>
              </a:rPr>
              <a:t>asymmetric carbon atom)</a:t>
            </a:r>
            <a:r>
              <a:rPr lang="zh-CN" altLang="en-US" sz="2800" b="1">
                <a:solidFill>
                  <a:srgbClr val="FF3300"/>
                </a:solidFill>
              </a:rPr>
              <a:t>在空间有两种可能的互不重叠的排列方式，成为互为镜像的两种异构体</a:t>
            </a:r>
            <a:r>
              <a:rPr lang="en-US" altLang="zh-CN" sz="2800" b="1">
                <a:solidFill>
                  <a:srgbClr val="FF3300"/>
                </a:solidFill>
              </a:rPr>
              <a:t>(isomer)</a:t>
            </a:r>
            <a:r>
              <a:rPr lang="zh-CN" altLang="en-US" sz="2800" b="1">
                <a:solidFill>
                  <a:srgbClr val="FF3300"/>
                </a:solidFill>
              </a:rPr>
              <a:t>，并表现出不同的旋光性，称为旋光异构体。</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685800" y="457200"/>
            <a:ext cx="7772400" cy="5638800"/>
          </a:xfrm>
        </p:spPr>
        <p:txBody>
          <a:bodyPr/>
          <a:lstStyle/>
          <a:p>
            <a:endParaRPr lang="en-US" altLang="zh-CN"/>
          </a:p>
          <a:p>
            <a:endParaRPr lang="en-US" altLang="zh-CN"/>
          </a:p>
          <a:p>
            <a:endParaRPr lang="en-US" altLang="zh-CN"/>
          </a:p>
          <a:p>
            <a:endParaRPr lang="en-US" altLang="zh-CN"/>
          </a:p>
          <a:p>
            <a:endParaRPr lang="en-US" altLang="zh-CN"/>
          </a:p>
          <a:p>
            <a:r>
              <a:rPr lang="zh-CN" altLang="en-US" b="1"/>
              <a:t>结构单元为</a:t>
            </a:r>
            <a:r>
              <a:rPr lang="en-US" altLang="zh-CN" b="1"/>
              <a:t>~CH</a:t>
            </a:r>
            <a:r>
              <a:rPr lang="en-US" altLang="zh-CN" b="1" baseline="-30000"/>
              <a:t>2</a:t>
            </a:r>
            <a:r>
              <a:rPr lang="zh-CN" altLang="en-US" b="1"/>
              <a:t>－</a:t>
            </a:r>
            <a:r>
              <a:rPr lang="en-US" altLang="zh-CN" b="1"/>
              <a:t>C</a:t>
            </a:r>
            <a:r>
              <a:rPr lang="en-US" altLang="zh-CN" b="1" baseline="30000"/>
              <a:t>*</a:t>
            </a:r>
            <a:r>
              <a:rPr lang="en-US" altLang="zh-CN" b="1"/>
              <a:t>HR~ </a:t>
            </a:r>
            <a:r>
              <a:rPr lang="zh-CN" altLang="en-US" b="1"/>
              <a:t>的高分子，由于</a:t>
            </a:r>
            <a:r>
              <a:rPr lang="en-US" altLang="zh-CN" b="1"/>
              <a:t>C</a:t>
            </a:r>
            <a:r>
              <a:rPr lang="en-US" altLang="zh-CN" b="1" baseline="30000"/>
              <a:t>*</a:t>
            </a:r>
            <a:r>
              <a:rPr lang="zh-CN" altLang="en-US" b="1"/>
              <a:t>两端链节不完全相同（</a:t>
            </a:r>
            <a:r>
              <a:rPr lang="en-US" altLang="zh-CN" b="1"/>
              <a:t>R</a:t>
            </a:r>
            <a:r>
              <a:rPr lang="en-US" altLang="zh-CN" b="1" baseline="-30000"/>
              <a:t>1</a:t>
            </a:r>
            <a:r>
              <a:rPr lang="zh-CN" altLang="en-US" b="1"/>
              <a:t>与</a:t>
            </a:r>
            <a:r>
              <a:rPr lang="en-US" altLang="zh-CN" b="1"/>
              <a:t>R</a:t>
            </a:r>
            <a:r>
              <a:rPr lang="en-US" altLang="zh-CN" b="1" baseline="-30000"/>
              <a:t>2</a:t>
            </a:r>
            <a:r>
              <a:rPr lang="zh-CN" altLang="en-US" b="1"/>
              <a:t>不同 ），两种旋光异构单元存在。</a:t>
            </a:r>
          </a:p>
          <a:p>
            <a:r>
              <a:rPr lang="zh-CN" altLang="en-US" b="1"/>
              <a:t>单中心等规聚合体：每个结构单元只有一个手性</a:t>
            </a:r>
            <a:r>
              <a:rPr lang="en-US" altLang="zh-CN" b="1"/>
              <a:t>C</a:t>
            </a:r>
            <a:r>
              <a:rPr lang="zh-CN" altLang="en-US" b="1"/>
              <a:t>原子。</a:t>
            </a:r>
          </a:p>
        </p:txBody>
      </p:sp>
      <p:graphicFrame>
        <p:nvGraphicFramePr>
          <p:cNvPr id="25603" name="Object 3"/>
          <p:cNvGraphicFramePr>
            <a:graphicFrameLocks noChangeAspect="1"/>
          </p:cNvGraphicFramePr>
          <p:nvPr/>
        </p:nvGraphicFramePr>
        <p:xfrm>
          <a:off x="1908175" y="620713"/>
          <a:ext cx="5181600" cy="2016125"/>
        </p:xfrm>
        <a:graphic>
          <a:graphicData uri="http://schemas.openxmlformats.org/presentationml/2006/ole">
            <p:oleObj spid="_x0000_s25603" name="CS ChemDraw Drawing" r:id="rId3" imgW="2173680" imgH="846360" progId="ChemDraw.Document.6.0">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body" idx="1"/>
          </p:nvPr>
        </p:nvSpPr>
        <p:spPr>
          <a:xfrm>
            <a:off x="611188" y="692150"/>
            <a:ext cx="7848600" cy="5329238"/>
          </a:xfrm>
        </p:spPr>
        <p:txBody>
          <a:bodyPr/>
          <a:lstStyle/>
          <a:p>
            <a:pPr>
              <a:lnSpc>
                <a:spcPct val="90000"/>
              </a:lnSpc>
              <a:buFontTx/>
              <a:buNone/>
            </a:pPr>
            <a:r>
              <a:rPr lang="zh-CN" altLang="en-US" sz="2800" b="1"/>
              <a:t>三种键接方式，立体构型（</a:t>
            </a:r>
            <a:r>
              <a:rPr lang="en-US" altLang="zh-CN" sz="2800" b="1"/>
              <a:t>tacticity)</a:t>
            </a:r>
            <a:r>
              <a:rPr lang="zh-CN" altLang="en-US" sz="2800" b="1"/>
              <a:t>：</a:t>
            </a:r>
          </a:p>
          <a:p>
            <a:pPr>
              <a:lnSpc>
                <a:spcPct val="90000"/>
              </a:lnSpc>
            </a:pPr>
            <a:endParaRPr lang="zh-CN" altLang="en-US" sz="2800" b="1"/>
          </a:p>
          <a:p>
            <a:pPr>
              <a:lnSpc>
                <a:spcPct val="90000"/>
              </a:lnSpc>
              <a:buFontTx/>
              <a:buNone/>
            </a:pPr>
            <a:r>
              <a:rPr lang="zh-CN" altLang="en-US" sz="2800" b="1">
                <a:solidFill>
                  <a:srgbClr val="FF3300"/>
                </a:solidFill>
              </a:rPr>
              <a:t>全同立构</a:t>
            </a:r>
            <a:r>
              <a:rPr lang="en-US" altLang="zh-CN" sz="2800" b="1">
                <a:solidFill>
                  <a:srgbClr val="FF3300"/>
                </a:solidFill>
              </a:rPr>
              <a:t>(isotactic):</a:t>
            </a:r>
          </a:p>
          <a:p>
            <a:pPr>
              <a:lnSpc>
                <a:spcPct val="90000"/>
              </a:lnSpc>
              <a:buFontTx/>
              <a:buNone/>
            </a:pPr>
            <a:r>
              <a:rPr lang="zh-CN" altLang="en-US" sz="2800" b="1">
                <a:solidFill>
                  <a:srgbClr val="FF3300"/>
                </a:solidFill>
              </a:rPr>
              <a:t>　　</a:t>
            </a:r>
            <a:r>
              <a:rPr lang="zh-CN" altLang="en-US" sz="2800" b="1"/>
              <a:t>由一种旋光异构单元键接而成 。</a:t>
            </a:r>
          </a:p>
          <a:p>
            <a:pPr>
              <a:lnSpc>
                <a:spcPct val="90000"/>
              </a:lnSpc>
              <a:buFontTx/>
              <a:buNone/>
            </a:pPr>
            <a:endParaRPr lang="zh-CN" altLang="en-US" sz="2800" b="1"/>
          </a:p>
          <a:p>
            <a:pPr>
              <a:lnSpc>
                <a:spcPct val="90000"/>
              </a:lnSpc>
              <a:buFontTx/>
              <a:buNone/>
            </a:pPr>
            <a:r>
              <a:rPr lang="zh-CN" altLang="en-US" sz="2800" b="1">
                <a:solidFill>
                  <a:srgbClr val="FF3300"/>
                </a:solidFill>
              </a:rPr>
              <a:t>间同立构</a:t>
            </a:r>
            <a:r>
              <a:rPr lang="en-US" altLang="zh-CN" sz="2800" b="1">
                <a:solidFill>
                  <a:srgbClr val="FF3300"/>
                </a:solidFill>
              </a:rPr>
              <a:t>(sydiotactic):</a:t>
            </a:r>
          </a:p>
          <a:p>
            <a:pPr>
              <a:lnSpc>
                <a:spcPct val="90000"/>
              </a:lnSpc>
              <a:buFontTx/>
              <a:buNone/>
            </a:pPr>
            <a:r>
              <a:rPr lang="zh-CN" altLang="en-US" sz="2800" b="1">
                <a:solidFill>
                  <a:srgbClr val="FF3300"/>
                </a:solidFill>
              </a:rPr>
              <a:t>　　</a:t>
            </a:r>
            <a:r>
              <a:rPr lang="zh-CN" altLang="en-US" sz="2800" b="1"/>
              <a:t>由两种旋光异构单元交替键接而成。</a:t>
            </a:r>
          </a:p>
          <a:p>
            <a:pPr>
              <a:lnSpc>
                <a:spcPct val="90000"/>
              </a:lnSpc>
              <a:buFontTx/>
              <a:buNone/>
            </a:pPr>
            <a:endParaRPr lang="zh-CN" altLang="en-US" sz="2800" b="1"/>
          </a:p>
          <a:p>
            <a:pPr>
              <a:lnSpc>
                <a:spcPct val="90000"/>
              </a:lnSpc>
              <a:buFontTx/>
              <a:buNone/>
            </a:pPr>
            <a:r>
              <a:rPr lang="zh-CN" altLang="en-US" sz="2800" b="1">
                <a:solidFill>
                  <a:srgbClr val="FF3300"/>
                </a:solidFill>
              </a:rPr>
              <a:t>无规立构</a:t>
            </a:r>
            <a:r>
              <a:rPr lang="en-US" altLang="zh-CN" sz="2800" b="1">
                <a:solidFill>
                  <a:srgbClr val="FF3300"/>
                </a:solidFill>
              </a:rPr>
              <a:t>(atactic):</a:t>
            </a:r>
          </a:p>
          <a:p>
            <a:pPr>
              <a:lnSpc>
                <a:spcPct val="90000"/>
              </a:lnSpc>
              <a:buFontTx/>
              <a:buNone/>
            </a:pPr>
            <a:r>
              <a:rPr lang="zh-CN" altLang="en-US" sz="2800" b="1">
                <a:solidFill>
                  <a:srgbClr val="FF3300"/>
                </a:solidFill>
              </a:rPr>
              <a:t>　　</a:t>
            </a:r>
            <a:r>
              <a:rPr lang="zh-CN" altLang="en-US" sz="2800" b="1"/>
              <a:t>二种旋光异构单元完全无规键接而成。</a:t>
            </a:r>
          </a:p>
        </p:txBody>
      </p:sp>
      <p:sp>
        <p:nvSpPr>
          <p:cNvPr id="26627" name="Rectangle 3"/>
          <p:cNvSpPr>
            <a:spLocks noChangeArrowheads="1"/>
          </p:cNvSpPr>
          <p:nvPr/>
        </p:nvSpPr>
        <p:spPr bwMode="auto">
          <a:xfrm>
            <a:off x="4090988" y="3214688"/>
            <a:ext cx="9144000" cy="0"/>
          </a:xfrm>
          <a:prstGeom prst="rect">
            <a:avLst/>
          </a:prstGeom>
          <a:noFill/>
          <a:ln w="9525">
            <a:noFill/>
            <a:miter lim="800000"/>
            <a:headEnd/>
            <a:tailEnd/>
          </a:ln>
          <a:effectLst/>
        </p:spPr>
        <p:txBody>
          <a:bodyPr>
            <a:spAutoFit/>
          </a:bodyPr>
          <a:lstStyle/>
          <a:p>
            <a:endParaRPr lang="zh-CN" altLang="en-US"/>
          </a:p>
        </p:txBody>
      </p:sp>
      <p:sp>
        <p:nvSpPr>
          <p:cNvPr id="26628" name="Rectangle 4"/>
          <p:cNvSpPr>
            <a:spLocks noChangeArrowheads="1"/>
          </p:cNvSpPr>
          <p:nvPr/>
        </p:nvSpPr>
        <p:spPr bwMode="auto">
          <a:xfrm>
            <a:off x="3519488" y="3105150"/>
            <a:ext cx="9144000" cy="0"/>
          </a:xfrm>
          <a:prstGeom prst="rect">
            <a:avLst/>
          </a:prstGeom>
          <a:noFill/>
          <a:ln w="9525">
            <a:noFill/>
            <a:miter lim="800000"/>
            <a:headEnd/>
            <a:tailEnd/>
          </a:ln>
          <a:effectLst/>
        </p:spPr>
        <p:txBody>
          <a:bodyPr>
            <a:spAutoFit/>
          </a:bodyPr>
          <a:lstStyle/>
          <a:p>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0" name="Object 2"/>
          <p:cNvGraphicFramePr>
            <a:graphicFrameLocks noChangeAspect="1"/>
          </p:cNvGraphicFramePr>
          <p:nvPr/>
        </p:nvGraphicFramePr>
        <p:xfrm>
          <a:off x="395288" y="476250"/>
          <a:ext cx="4897437" cy="1584325"/>
        </p:xfrm>
        <a:graphic>
          <a:graphicData uri="http://schemas.openxmlformats.org/presentationml/2006/ole">
            <p:oleObj spid="_x0000_s27650" name="CS ChemDraw Drawing" r:id="rId3" imgW="2581920" imgH="1472040" progId="ChemDraw.Document.6.0">
              <p:embed/>
            </p:oleObj>
          </a:graphicData>
        </a:graphic>
      </p:graphicFrame>
      <p:graphicFrame>
        <p:nvGraphicFramePr>
          <p:cNvPr id="27651" name="Object 3"/>
          <p:cNvGraphicFramePr>
            <a:graphicFrameLocks noChangeAspect="1"/>
          </p:cNvGraphicFramePr>
          <p:nvPr/>
        </p:nvGraphicFramePr>
        <p:xfrm>
          <a:off x="395288" y="2349500"/>
          <a:ext cx="4876800" cy="1727200"/>
        </p:xfrm>
        <a:graphic>
          <a:graphicData uri="http://schemas.openxmlformats.org/presentationml/2006/ole">
            <p:oleObj spid="_x0000_s27651" name="CS ChemDraw Drawing" r:id="rId4" imgW="3009240" imgH="1472040" progId="ChemDraw.Document.6.0">
              <p:embed/>
            </p:oleObj>
          </a:graphicData>
        </a:graphic>
      </p:graphicFrame>
      <p:graphicFrame>
        <p:nvGraphicFramePr>
          <p:cNvPr id="27652" name="Object 4"/>
          <p:cNvGraphicFramePr>
            <a:graphicFrameLocks noChangeAspect="1"/>
          </p:cNvGraphicFramePr>
          <p:nvPr/>
        </p:nvGraphicFramePr>
        <p:xfrm>
          <a:off x="381000" y="4508500"/>
          <a:ext cx="4911725" cy="1800225"/>
        </p:xfrm>
        <a:graphic>
          <a:graphicData uri="http://schemas.openxmlformats.org/presentationml/2006/ole">
            <p:oleObj spid="_x0000_s27652" name="CS ChemDraw Drawing" r:id="rId5" imgW="2947680" imgH="1642680" progId="ChemDraw.Document.6.0">
              <p:embed/>
            </p:oleObj>
          </a:graphicData>
        </a:graphic>
      </p:graphicFrame>
      <p:sp>
        <p:nvSpPr>
          <p:cNvPr id="27654" name="Text Box 6"/>
          <p:cNvSpPr txBox="1">
            <a:spLocks noChangeArrowheads="1"/>
          </p:cNvSpPr>
          <p:nvPr/>
        </p:nvSpPr>
        <p:spPr bwMode="auto">
          <a:xfrm>
            <a:off x="5181600" y="1066800"/>
            <a:ext cx="3048000" cy="946150"/>
          </a:xfrm>
          <a:prstGeom prst="rect">
            <a:avLst/>
          </a:prstGeom>
          <a:noFill/>
          <a:ln w="9525">
            <a:noFill/>
            <a:miter lim="800000"/>
            <a:headEnd/>
            <a:tailEnd/>
          </a:ln>
          <a:effectLst/>
        </p:spPr>
        <p:txBody>
          <a:bodyPr>
            <a:spAutoFit/>
          </a:bodyPr>
          <a:lstStyle/>
          <a:p>
            <a:pPr lvl="1">
              <a:spcBef>
                <a:spcPct val="50000"/>
              </a:spcBef>
              <a:buFont typeface="Wingdings" pitchFamily="2" charset="2"/>
              <a:buNone/>
            </a:pPr>
            <a:r>
              <a:rPr kumimoji="1" lang="en-US" altLang="zh-CN" sz="2800">
                <a:latin typeface="Times New Roman" pitchFamily="18" charset="0"/>
              </a:rPr>
              <a:t>Isotactic:</a:t>
            </a:r>
            <a:r>
              <a:rPr kumimoji="1" lang="zh-CN" altLang="en-US" sz="2800">
                <a:latin typeface="Times New Roman" pitchFamily="18" charset="0"/>
              </a:rPr>
              <a:t>取代基</a:t>
            </a:r>
            <a:r>
              <a:rPr kumimoji="1" lang="en-US" altLang="zh-CN" sz="2800">
                <a:latin typeface="Times New Roman" pitchFamily="18" charset="0"/>
              </a:rPr>
              <a:t>R</a:t>
            </a:r>
            <a:r>
              <a:rPr kumimoji="1" lang="zh-CN" altLang="en-US" sz="2800">
                <a:latin typeface="Times New Roman" pitchFamily="18" charset="0"/>
              </a:rPr>
              <a:t>在同一侧</a:t>
            </a:r>
            <a:endParaRPr kumimoji="1" lang="zh-CN" altLang="en-US" sz="2400">
              <a:latin typeface="Times New Roman" pitchFamily="18" charset="0"/>
            </a:endParaRPr>
          </a:p>
        </p:txBody>
      </p:sp>
      <p:sp>
        <p:nvSpPr>
          <p:cNvPr id="27655" name="Text Box 7"/>
          <p:cNvSpPr txBox="1">
            <a:spLocks noChangeArrowheads="1"/>
          </p:cNvSpPr>
          <p:nvPr/>
        </p:nvSpPr>
        <p:spPr bwMode="auto">
          <a:xfrm>
            <a:off x="5715000" y="3352800"/>
            <a:ext cx="2667000" cy="457200"/>
          </a:xfrm>
          <a:prstGeom prst="rect">
            <a:avLst/>
          </a:prstGeom>
          <a:noFill/>
          <a:ln w="9525">
            <a:noFill/>
            <a:miter lim="800000"/>
            <a:headEnd/>
            <a:tailEnd/>
          </a:ln>
          <a:effectLst/>
        </p:spPr>
        <p:txBody>
          <a:bodyPr>
            <a:spAutoFit/>
          </a:bodyPr>
          <a:lstStyle/>
          <a:p>
            <a:pPr>
              <a:spcBef>
                <a:spcPct val="50000"/>
              </a:spcBef>
            </a:pPr>
            <a:endParaRPr kumimoji="1" lang="zh-CN" altLang="zh-CN" sz="2400">
              <a:latin typeface="Times New Roman" pitchFamily="18" charset="0"/>
            </a:endParaRPr>
          </a:p>
        </p:txBody>
      </p:sp>
      <p:sp>
        <p:nvSpPr>
          <p:cNvPr id="27656" name="Text Box 8"/>
          <p:cNvSpPr txBox="1">
            <a:spLocks noChangeArrowheads="1"/>
          </p:cNvSpPr>
          <p:nvPr/>
        </p:nvSpPr>
        <p:spPr bwMode="auto">
          <a:xfrm>
            <a:off x="5562600" y="3124200"/>
            <a:ext cx="3048000" cy="1373188"/>
          </a:xfrm>
          <a:prstGeom prst="rect">
            <a:avLst/>
          </a:prstGeom>
          <a:noFill/>
          <a:ln w="9525">
            <a:noFill/>
            <a:miter lim="800000"/>
            <a:headEnd/>
            <a:tailEnd/>
          </a:ln>
          <a:effectLst/>
        </p:spPr>
        <p:txBody>
          <a:bodyPr>
            <a:spAutoFit/>
          </a:bodyPr>
          <a:lstStyle/>
          <a:p>
            <a:pPr>
              <a:spcBef>
                <a:spcPct val="50000"/>
              </a:spcBef>
            </a:pPr>
            <a:r>
              <a:rPr kumimoji="1" lang="en-US" altLang="zh-CN" sz="2800">
                <a:latin typeface="Times New Roman" pitchFamily="18" charset="0"/>
              </a:rPr>
              <a:t>Syndiotactic:R</a:t>
            </a:r>
            <a:r>
              <a:rPr kumimoji="1" lang="zh-CN" altLang="en-US" sz="2800">
                <a:latin typeface="Times New Roman" pitchFamily="18" charset="0"/>
              </a:rPr>
              <a:t>基交替排列在平面的两侧</a:t>
            </a:r>
          </a:p>
        </p:txBody>
      </p:sp>
      <p:sp>
        <p:nvSpPr>
          <p:cNvPr id="27657" name="Text Box 9"/>
          <p:cNvSpPr txBox="1">
            <a:spLocks noChangeArrowheads="1"/>
          </p:cNvSpPr>
          <p:nvPr/>
        </p:nvSpPr>
        <p:spPr bwMode="auto">
          <a:xfrm>
            <a:off x="5791200" y="5410200"/>
            <a:ext cx="2819400" cy="946150"/>
          </a:xfrm>
          <a:prstGeom prst="rect">
            <a:avLst/>
          </a:prstGeom>
          <a:noFill/>
          <a:ln w="9525">
            <a:noFill/>
            <a:miter lim="800000"/>
            <a:headEnd/>
            <a:tailEnd/>
          </a:ln>
          <a:effectLst/>
        </p:spPr>
        <p:txBody>
          <a:bodyPr>
            <a:spAutoFit/>
          </a:bodyPr>
          <a:lstStyle/>
          <a:p>
            <a:pPr>
              <a:spcBef>
                <a:spcPct val="50000"/>
              </a:spcBef>
            </a:pPr>
            <a:r>
              <a:rPr kumimoji="1" lang="en-US" altLang="zh-CN" sz="2800">
                <a:latin typeface="Times New Roman" pitchFamily="18" charset="0"/>
              </a:rPr>
              <a:t>Atactic:R</a:t>
            </a:r>
            <a:r>
              <a:rPr kumimoji="1" lang="zh-CN" altLang="en-US" sz="2800">
                <a:latin typeface="Times New Roman" pitchFamily="18" charset="0"/>
              </a:rPr>
              <a:t>基任意排列在平面两侧</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xfrm>
            <a:off x="685800" y="457200"/>
            <a:ext cx="7772400" cy="5708650"/>
          </a:xfrm>
        </p:spPr>
        <p:txBody>
          <a:bodyPr/>
          <a:lstStyle/>
          <a:p>
            <a:pPr>
              <a:lnSpc>
                <a:spcPct val="80000"/>
              </a:lnSpc>
            </a:pPr>
            <a:r>
              <a:rPr lang="zh-CN" altLang="en-US" sz="2800" b="1"/>
              <a:t>对于含有双手性</a:t>
            </a:r>
            <a:r>
              <a:rPr lang="en-US" altLang="zh-CN" sz="2800" b="1"/>
              <a:t>C</a:t>
            </a:r>
            <a:r>
              <a:rPr lang="zh-CN" altLang="en-US" sz="2800" b="1"/>
              <a:t>原子的单体单元，共聚物的有规立构有如下三种：</a:t>
            </a:r>
          </a:p>
          <a:p>
            <a:pPr>
              <a:lnSpc>
                <a:spcPct val="80000"/>
              </a:lnSpc>
            </a:pPr>
            <a:endParaRPr lang="zh-CN" altLang="en-US" sz="2800" b="1"/>
          </a:p>
          <a:p>
            <a:pPr>
              <a:lnSpc>
                <a:spcPct val="80000"/>
              </a:lnSpc>
            </a:pPr>
            <a:endParaRPr lang="zh-CN" altLang="en-US" sz="2800" b="1"/>
          </a:p>
          <a:p>
            <a:pPr>
              <a:lnSpc>
                <a:spcPct val="80000"/>
              </a:lnSpc>
            </a:pPr>
            <a:endParaRPr lang="zh-CN" altLang="en-US" sz="2800" b="1"/>
          </a:p>
          <a:p>
            <a:pPr>
              <a:lnSpc>
                <a:spcPct val="80000"/>
              </a:lnSpc>
            </a:pPr>
            <a:endParaRPr lang="zh-CN" altLang="en-US" sz="2800" b="1"/>
          </a:p>
          <a:p>
            <a:pPr>
              <a:lnSpc>
                <a:spcPct val="80000"/>
              </a:lnSpc>
            </a:pPr>
            <a:endParaRPr lang="zh-CN" altLang="en-US" sz="2800" b="1"/>
          </a:p>
          <a:p>
            <a:pPr>
              <a:lnSpc>
                <a:spcPct val="80000"/>
              </a:lnSpc>
              <a:buFontTx/>
              <a:buNone/>
            </a:pPr>
            <a:r>
              <a:rPr lang="zh-CN" altLang="en-US" sz="2800" b="1"/>
              <a:t>  </a:t>
            </a:r>
          </a:p>
          <a:p>
            <a:pPr>
              <a:lnSpc>
                <a:spcPct val="80000"/>
              </a:lnSpc>
              <a:buFontTx/>
              <a:buNone/>
            </a:pPr>
            <a:endParaRPr lang="zh-CN" altLang="en-US" sz="2400" b="1"/>
          </a:p>
          <a:p>
            <a:pPr>
              <a:lnSpc>
                <a:spcPct val="80000"/>
              </a:lnSpc>
              <a:buFontTx/>
              <a:buNone/>
            </a:pPr>
            <a:r>
              <a:rPr lang="zh-CN" altLang="en-US" sz="2400" b="1"/>
              <a:t>　非叠同双全同     　叠同双全同      　双间同立构</a:t>
            </a:r>
          </a:p>
          <a:p>
            <a:pPr>
              <a:lnSpc>
                <a:spcPct val="80000"/>
              </a:lnSpc>
              <a:buFontTx/>
              <a:buNone/>
            </a:pPr>
            <a:r>
              <a:rPr lang="zh-CN" altLang="en-US" sz="2800" b="1"/>
              <a:t>　</a:t>
            </a:r>
          </a:p>
          <a:p>
            <a:pPr>
              <a:lnSpc>
                <a:spcPct val="80000"/>
              </a:lnSpc>
              <a:buFontTx/>
              <a:buNone/>
            </a:pPr>
            <a:r>
              <a:rPr lang="zh-CN" altLang="en-US" sz="2800" b="1"/>
              <a:t>　所谓双全同是指每个结构单元的取代基</a:t>
            </a:r>
            <a:r>
              <a:rPr lang="en-US" altLang="zh-CN" sz="2800" b="1"/>
              <a:t>R</a:t>
            </a:r>
            <a:r>
              <a:rPr lang="zh-CN" altLang="en-US" sz="2800" b="1"/>
              <a:t>和</a:t>
            </a:r>
            <a:r>
              <a:rPr lang="en-US" altLang="zh-CN" sz="2800" b="1"/>
              <a:t>R</a:t>
            </a:r>
            <a:r>
              <a:rPr lang="en-US" altLang="zh-CN" sz="2800" b="1" baseline="30000">
                <a:latin typeface="Arial"/>
              </a:rPr>
              <a:t>’</a:t>
            </a:r>
            <a:r>
              <a:rPr lang="zh-CN" altLang="en-US" sz="2800" b="1"/>
              <a:t>的空间位置相同，双间同指相邻结构单元中取代基</a:t>
            </a:r>
            <a:r>
              <a:rPr lang="en-US" altLang="zh-CN" sz="2800" b="1"/>
              <a:t>R</a:t>
            </a:r>
            <a:r>
              <a:rPr lang="zh-CN" altLang="en-US" sz="2800" b="1"/>
              <a:t>和</a:t>
            </a:r>
            <a:r>
              <a:rPr lang="en-US" altLang="zh-CN" sz="2800" b="1"/>
              <a:t>R</a:t>
            </a:r>
            <a:r>
              <a:rPr lang="en-US" altLang="zh-CN" sz="2800" b="1" baseline="30000">
                <a:latin typeface="Arial"/>
              </a:rPr>
              <a:t>’</a:t>
            </a:r>
            <a:r>
              <a:rPr lang="zh-CN" altLang="en-US" sz="2800" b="1"/>
              <a:t>的位置相反</a:t>
            </a:r>
          </a:p>
        </p:txBody>
      </p:sp>
      <p:graphicFrame>
        <p:nvGraphicFramePr>
          <p:cNvPr id="30723" name="Object 3"/>
          <p:cNvGraphicFramePr>
            <a:graphicFrameLocks noChangeAspect="1"/>
          </p:cNvGraphicFramePr>
          <p:nvPr/>
        </p:nvGraphicFramePr>
        <p:xfrm>
          <a:off x="1371600" y="1447800"/>
          <a:ext cx="1212850" cy="2667000"/>
        </p:xfrm>
        <a:graphic>
          <a:graphicData uri="http://schemas.openxmlformats.org/presentationml/2006/ole">
            <p:oleObj spid="_x0000_s30723" name="CS ChemDraw Drawing" r:id="rId3" imgW="877680" imgH="1931040" progId="ChemDraw.Document.6.0">
              <p:embed/>
            </p:oleObj>
          </a:graphicData>
        </a:graphic>
      </p:graphicFrame>
      <p:graphicFrame>
        <p:nvGraphicFramePr>
          <p:cNvPr id="30724" name="Object 4"/>
          <p:cNvGraphicFramePr>
            <a:graphicFrameLocks noChangeAspect="1"/>
          </p:cNvGraphicFramePr>
          <p:nvPr/>
        </p:nvGraphicFramePr>
        <p:xfrm>
          <a:off x="3733800" y="1447800"/>
          <a:ext cx="1208088" cy="2667000"/>
        </p:xfrm>
        <a:graphic>
          <a:graphicData uri="http://schemas.openxmlformats.org/presentationml/2006/ole">
            <p:oleObj spid="_x0000_s30724" name="CS ChemDraw Drawing" r:id="rId4" imgW="874440" imgH="1931040" progId="ChemDraw.Document.6.0">
              <p:embed/>
            </p:oleObj>
          </a:graphicData>
        </a:graphic>
      </p:graphicFrame>
      <p:graphicFrame>
        <p:nvGraphicFramePr>
          <p:cNvPr id="30725" name="Object 5"/>
          <p:cNvGraphicFramePr>
            <a:graphicFrameLocks noChangeAspect="1"/>
          </p:cNvGraphicFramePr>
          <p:nvPr/>
        </p:nvGraphicFramePr>
        <p:xfrm>
          <a:off x="6300788" y="1052513"/>
          <a:ext cx="1058862" cy="3048000"/>
        </p:xfrm>
        <a:graphic>
          <a:graphicData uri="http://schemas.openxmlformats.org/presentationml/2006/ole">
            <p:oleObj spid="_x0000_s30725" name="CS ChemDraw Drawing" r:id="rId5" imgW="932040" imgH="2683440" progId="ChemDraw.Document.6.0">
              <p:embed/>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xfrm>
            <a:off x="684213" y="1412875"/>
            <a:ext cx="7772400" cy="3832225"/>
          </a:xfrm>
        </p:spPr>
        <p:txBody>
          <a:bodyPr/>
          <a:lstStyle/>
          <a:p>
            <a:r>
              <a:rPr lang="zh-CN" altLang="en-US" b="1"/>
              <a:t>　　小分子通常有旋光性，对于大多数高分子，由于内消旋和外消旋作用，即使空间规整性很好，也无旋光性，但也有一些有旋光性的高分子被合成出来，如用二乙基锌－</a:t>
            </a:r>
            <a:r>
              <a:rPr lang="en-US" altLang="zh-CN" b="1"/>
              <a:t>R</a:t>
            </a:r>
            <a:r>
              <a:rPr lang="zh-CN" altLang="en-US" b="1"/>
              <a:t>－冰片体系，可使</a:t>
            </a:r>
            <a:r>
              <a:rPr lang="en-US" altLang="zh-CN" b="1"/>
              <a:t>L</a:t>
            </a:r>
            <a:r>
              <a:rPr lang="zh-CN" altLang="en-US" b="1"/>
              <a:t>－氧化丙烯开环聚合生成具有光活性的氧化丙烯。</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5" name="AutoShape 5"/>
          <p:cNvSpPr>
            <a:spLocks/>
          </p:cNvSpPr>
          <p:nvPr/>
        </p:nvSpPr>
        <p:spPr bwMode="auto">
          <a:xfrm>
            <a:off x="4211638" y="2349500"/>
            <a:ext cx="215900" cy="1511300"/>
          </a:xfrm>
          <a:prstGeom prst="leftBrace">
            <a:avLst>
              <a:gd name="adj1" fmla="val 58333"/>
              <a:gd name="adj2" fmla="val 50000"/>
            </a:avLst>
          </a:prstGeom>
          <a:noFill/>
          <a:ln w="28575">
            <a:solidFill>
              <a:srgbClr val="000000"/>
            </a:solidFill>
            <a:round/>
            <a:headEnd/>
            <a:tailEnd/>
          </a:ln>
        </p:spPr>
        <p:txBody>
          <a:bodyPr/>
          <a:lstStyle/>
          <a:p>
            <a:endParaRPr lang="zh-CN" altLang="en-US"/>
          </a:p>
        </p:txBody>
      </p:sp>
      <p:sp>
        <p:nvSpPr>
          <p:cNvPr id="143366" name="Rectangle 6"/>
          <p:cNvSpPr>
            <a:spLocks noChangeArrowheads="1"/>
          </p:cNvSpPr>
          <p:nvPr/>
        </p:nvSpPr>
        <p:spPr bwMode="auto">
          <a:xfrm>
            <a:off x="0" y="2589213"/>
            <a:ext cx="9144000" cy="0"/>
          </a:xfrm>
          <a:prstGeom prst="rect">
            <a:avLst/>
          </a:prstGeom>
          <a:noFill/>
          <a:ln w="9525">
            <a:noFill/>
            <a:miter lim="800000"/>
            <a:headEnd/>
            <a:tailEnd/>
          </a:ln>
          <a:effectLst/>
        </p:spPr>
        <p:txBody>
          <a:bodyPr wrap="none" anchor="ctr">
            <a:spAutoFit/>
          </a:bodyPr>
          <a:lstStyle/>
          <a:p>
            <a:endParaRPr lang="zh-CN" altLang="zh-CN">
              <a:latin typeface="Arial" charset="0"/>
            </a:endParaRPr>
          </a:p>
        </p:txBody>
      </p:sp>
      <p:sp>
        <p:nvSpPr>
          <p:cNvPr id="143367" name="Rectangle 7"/>
          <p:cNvSpPr>
            <a:spLocks noChangeArrowheads="1"/>
          </p:cNvSpPr>
          <p:nvPr/>
        </p:nvSpPr>
        <p:spPr bwMode="auto">
          <a:xfrm>
            <a:off x="4787900" y="1844675"/>
            <a:ext cx="2216150" cy="1066800"/>
          </a:xfrm>
          <a:prstGeom prst="rect">
            <a:avLst/>
          </a:prstGeom>
          <a:noFill/>
          <a:ln w="9525">
            <a:noFill/>
            <a:miter lim="800000"/>
            <a:headEnd/>
            <a:tailEnd/>
          </a:ln>
          <a:effectLst/>
        </p:spPr>
        <p:txBody>
          <a:bodyPr wrap="none" anchor="ctr">
            <a:spAutoFit/>
          </a:bodyPr>
          <a:lstStyle/>
          <a:p>
            <a:r>
              <a:rPr lang="zh-CN" altLang="en-US" sz="3200" b="1">
                <a:latin typeface="Times New Roman" pitchFamily="18" charset="0"/>
                <a:cs typeface="Times New Roman" pitchFamily="18" charset="0"/>
              </a:rPr>
              <a:t>晶态结构</a:t>
            </a:r>
            <a:endParaRPr lang="zh-CN" altLang="en-US" sz="3200" b="1"/>
          </a:p>
          <a:p>
            <a:pPr eaLnBrk="0" hangingPunct="0"/>
            <a:r>
              <a:rPr lang="zh-CN" altLang="en-US" sz="3200" b="1">
                <a:latin typeface="Times New Roman" pitchFamily="18" charset="0"/>
                <a:cs typeface="Times New Roman" pitchFamily="18" charset="0"/>
              </a:rPr>
              <a:t>非晶态结构</a:t>
            </a:r>
            <a:endParaRPr lang="zh-CN" altLang="en-US">
              <a:latin typeface="Arial" charset="0"/>
            </a:endParaRPr>
          </a:p>
        </p:txBody>
      </p:sp>
      <p:sp>
        <p:nvSpPr>
          <p:cNvPr id="143368" name="Rectangle 8"/>
          <p:cNvSpPr>
            <a:spLocks noChangeArrowheads="1"/>
          </p:cNvSpPr>
          <p:nvPr/>
        </p:nvSpPr>
        <p:spPr bwMode="auto">
          <a:xfrm>
            <a:off x="2124075" y="2852738"/>
            <a:ext cx="4629150" cy="1373187"/>
          </a:xfrm>
          <a:prstGeom prst="rect">
            <a:avLst/>
          </a:prstGeom>
          <a:noFill/>
          <a:ln w="9525">
            <a:noFill/>
            <a:miter lim="800000"/>
            <a:headEnd/>
            <a:tailEnd/>
          </a:ln>
          <a:effectLst/>
        </p:spPr>
        <p:txBody>
          <a:bodyPr wrap="none" anchor="ctr">
            <a:spAutoFit/>
          </a:bodyPr>
          <a:lstStyle/>
          <a:p>
            <a:r>
              <a:rPr lang="zh-CN" altLang="en-US" sz="2800" b="1">
                <a:latin typeface="Times New Roman" pitchFamily="18" charset="0"/>
                <a:cs typeface="Times New Roman" pitchFamily="18" charset="0"/>
              </a:rPr>
              <a:t>聚集态结构　　  取向态结构</a:t>
            </a:r>
            <a:endParaRPr lang="zh-CN" altLang="en-US" sz="2800" b="1"/>
          </a:p>
          <a:p>
            <a:pPr eaLnBrk="0" hangingPunct="0"/>
            <a:r>
              <a:rPr lang="zh-CN" altLang="en-US" sz="2800" b="1">
                <a:latin typeface="Times New Roman" pitchFamily="18" charset="0"/>
                <a:cs typeface="Times New Roman" pitchFamily="18" charset="0"/>
              </a:rPr>
              <a:t>　　　　　　　  织态结构</a:t>
            </a:r>
            <a:endParaRPr lang="zh-CN" altLang="en-US" sz="2800" b="1"/>
          </a:p>
          <a:p>
            <a:pPr eaLnBrk="0" hangingPunct="0"/>
            <a:r>
              <a:rPr lang="zh-CN" altLang="en-US" sz="2800" b="1">
                <a:latin typeface="Times New Roman" pitchFamily="18" charset="0"/>
                <a:cs typeface="Times New Roman" pitchFamily="18" charset="0"/>
              </a:rPr>
              <a:t>　　　　　　　  液晶态结构</a:t>
            </a:r>
            <a:endParaRPr lang="zh-CN" altLang="en-US" sz="2800" b="1">
              <a:latin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a:xfrm>
            <a:off x="395288" y="533400"/>
            <a:ext cx="8353425" cy="5487988"/>
          </a:xfrm>
        </p:spPr>
        <p:txBody>
          <a:bodyPr/>
          <a:lstStyle/>
          <a:p>
            <a:pPr marL="0" indent="0">
              <a:buFontTx/>
              <a:buNone/>
            </a:pPr>
            <a:r>
              <a:rPr lang="en-US" altLang="zh-CN" b="1">
                <a:solidFill>
                  <a:srgbClr val="FF9900"/>
                </a:solidFill>
              </a:rPr>
              <a:t>2</a:t>
            </a:r>
            <a:r>
              <a:rPr lang="zh-CN" altLang="en-US" b="1">
                <a:solidFill>
                  <a:srgbClr val="FF9900"/>
                </a:solidFill>
              </a:rPr>
              <a:t>）几何异构：</a:t>
            </a:r>
          </a:p>
          <a:p>
            <a:pPr marL="0" indent="0">
              <a:buFontTx/>
              <a:buNone/>
            </a:pPr>
            <a:endParaRPr lang="zh-CN" altLang="en-US" b="1">
              <a:solidFill>
                <a:srgbClr val="FF9900"/>
              </a:solidFill>
            </a:endParaRPr>
          </a:p>
          <a:p>
            <a:pPr marL="0" indent="0">
              <a:buFontTx/>
              <a:buNone/>
            </a:pPr>
            <a:r>
              <a:rPr lang="zh-CN" altLang="en-US" sz="2800" b="1"/>
              <a:t>双烯类聚合物，如丁二烯</a:t>
            </a:r>
          </a:p>
          <a:p>
            <a:pPr marL="0" indent="0">
              <a:buFontTx/>
              <a:buNone/>
            </a:pPr>
            <a:endParaRPr lang="zh-CN" altLang="en-US" b="1"/>
          </a:p>
          <a:p>
            <a:pPr marL="0" indent="0">
              <a:buFontTx/>
              <a:buNone/>
            </a:pPr>
            <a:endParaRPr lang="zh-CN" altLang="en-US" b="1"/>
          </a:p>
          <a:p>
            <a:pPr marL="0" indent="0">
              <a:buFontTx/>
              <a:buNone/>
            </a:pPr>
            <a:endParaRPr lang="zh-CN" altLang="en-US" b="1"/>
          </a:p>
          <a:p>
            <a:pPr marL="0" indent="0">
              <a:buFontTx/>
              <a:buNone/>
            </a:pPr>
            <a:r>
              <a:rPr lang="zh-CN" altLang="en-US" b="1"/>
              <a:t>  </a:t>
            </a:r>
          </a:p>
          <a:p>
            <a:pPr marL="0" indent="0">
              <a:buFontTx/>
              <a:buNone/>
            </a:pPr>
            <a:r>
              <a:rPr lang="zh-CN" altLang="en-US" b="1"/>
              <a:t> </a:t>
            </a:r>
          </a:p>
          <a:p>
            <a:pPr marL="0" indent="0">
              <a:buFontTx/>
              <a:buNone/>
            </a:pPr>
            <a:r>
              <a:rPr lang="zh-CN" altLang="en-US" b="1"/>
              <a:t>　</a:t>
            </a:r>
            <a:r>
              <a:rPr lang="en-US" altLang="zh-CN" b="1"/>
              <a:t>1</a:t>
            </a:r>
            <a:r>
              <a:rPr lang="zh-CN" altLang="en-US" b="1"/>
              <a:t>，</a:t>
            </a:r>
            <a:r>
              <a:rPr lang="en-US" altLang="zh-CN" b="1"/>
              <a:t>2</a:t>
            </a:r>
            <a:r>
              <a:rPr lang="zh-CN" altLang="en-US" b="1"/>
              <a:t>－加聚                 </a:t>
            </a:r>
            <a:r>
              <a:rPr lang="en-US" altLang="zh-CN" b="1"/>
              <a:t>1</a:t>
            </a:r>
            <a:r>
              <a:rPr lang="zh-CN" altLang="en-US" b="1"/>
              <a:t>，</a:t>
            </a:r>
            <a:r>
              <a:rPr lang="en-US" altLang="zh-CN" b="1"/>
              <a:t>4</a:t>
            </a:r>
            <a:r>
              <a:rPr lang="zh-CN" altLang="en-US" b="1"/>
              <a:t>－加聚</a:t>
            </a:r>
          </a:p>
          <a:p>
            <a:pPr marL="0" indent="0">
              <a:buFontTx/>
              <a:buNone/>
            </a:pPr>
            <a:endParaRPr lang="en-US" altLang="zh-CN" b="1"/>
          </a:p>
        </p:txBody>
      </p:sp>
      <p:graphicFrame>
        <p:nvGraphicFramePr>
          <p:cNvPr id="32771" name="Object 3"/>
          <p:cNvGraphicFramePr>
            <a:graphicFrameLocks noChangeAspect="1"/>
          </p:cNvGraphicFramePr>
          <p:nvPr/>
        </p:nvGraphicFramePr>
        <p:xfrm>
          <a:off x="4859338" y="1844675"/>
          <a:ext cx="3733800" cy="293688"/>
        </p:xfrm>
        <a:graphic>
          <a:graphicData uri="http://schemas.openxmlformats.org/presentationml/2006/ole">
            <p:oleObj spid="_x0000_s32771" name="CS ChemDraw Drawing" r:id="rId3" imgW="1656720" imgH="129600" progId="ChemDraw.Document.6.0">
              <p:embed/>
            </p:oleObj>
          </a:graphicData>
        </a:graphic>
      </p:graphicFrame>
      <p:graphicFrame>
        <p:nvGraphicFramePr>
          <p:cNvPr id="32772" name="Object 4"/>
          <p:cNvGraphicFramePr>
            <a:graphicFrameLocks noChangeAspect="1"/>
          </p:cNvGraphicFramePr>
          <p:nvPr/>
        </p:nvGraphicFramePr>
        <p:xfrm>
          <a:off x="3779838" y="3284538"/>
          <a:ext cx="4648200" cy="263525"/>
        </p:xfrm>
        <a:graphic>
          <a:graphicData uri="http://schemas.openxmlformats.org/presentationml/2006/ole">
            <p:oleObj spid="_x0000_s32772" name="CS ChemDraw Drawing" r:id="rId4" imgW="2297520" imgH="129600" progId="ChemDraw.Document.6.0">
              <p:embed/>
            </p:oleObj>
          </a:graphicData>
        </a:graphic>
      </p:graphicFrame>
      <p:graphicFrame>
        <p:nvGraphicFramePr>
          <p:cNvPr id="32773" name="Object 5"/>
          <p:cNvGraphicFramePr>
            <a:graphicFrameLocks noChangeAspect="1"/>
          </p:cNvGraphicFramePr>
          <p:nvPr/>
        </p:nvGraphicFramePr>
        <p:xfrm>
          <a:off x="611188" y="2565400"/>
          <a:ext cx="2514600" cy="1658938"/>
        </p:xfrm>
        <a:graphic>
          <a:graphicData uri="http://schemas.openxmlformats.org/presentationml/2006/ole">
            <p:oleObj spid="_x0000_s32773" name="CS ChemDraw Drawing" r:id="rId5" imgW="1352520" imgH="891720" progId="ChemDraw.Document.6.0">
              <p:embed/>
            </p:oleObj>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xfrm>
            <a:off x="323850" y="381000"/>
            <a:ext cx="8496300" cy="6216650"/>
          </a:xfrm>
        </p:spPr>
        <p:txBody>
          <a:bodyPr/>
          <a:lstStyle/>
          <a:p>
            <a:pPr marL="0" indent="0">
              <a:lnSpc>
                <a:spcPct val="90000"/>
              </a:lnSpc>
              <a:buFontTx/>
              <a:buNone/>
            </a:pPr>
            <a:r>
              <a:rPr lang="zh-CN" altLang="en-US"/>
              <a:t>　　</a:t>
            </a:r>
            <a:r>
              <a:rPr lang="zh-CN" altLang="en-US" b="1"/>
              <a:t>形成双键的碳原子上的取代基不能绕双键旋转。</a:t>
            </a:r>
            <a:r>
              <a:rPr lang="en-US" altLang="zh-CN" b="1"/>
              <a:t>1</a:t>
            </a:r>
            <a:r>
              <a:rPr lang="zh-CN" altLang="en-US" b="1"/>
              <a:t>，</a:t>
            </a:r>
            <a:r>
              <a:rPr lang="en-US" altLang="zh-CN" b="1"/>
              <a:t>4</a:t>
            </a:r>
            <a:r>
              <a:rPr lang="zh-CN" altLang="en-US" b="1"/>
              <a:t>加成的双烯类化合物，由于双键上的基团在双键两侧排列方式的不同而有的顺式、反式构型之分。顺式</a:t>
            </a:r>
            <a:r>
              <a:rPr lang="en-US" altLang="zh-CN" b="1"/>
              <a:t>(cis)</a:t>
            </a:r>
            <a:r>
              <a:rPr lang="zh-CN" altLang="en-US" b="1"/>
              <a:t>，分子间距离大，是橡胶用钴，镍，钛催化</a:t>
            </a:r>
          </a:p>
          <a:p>
            <a:pPr marL="0" indent="0">
              <a:lnSpc>
                <a:spcPct val="90000"/>
              </a:lnSpc>
              <a:buFontTx/>
              <a:buNone/>
            </a:pPr>
            <a:endParaRPr lang="zh-CN" altLang="en-US" b="1"/>
          </a:p>
          <a:p>
            <a:pPr marL="0" indent="0">
              <a:lnSpc>
                <a:spcPct val="90000"/>
              </a:lnSpc>
              <a:buFontTx/>
              <a:buNone/>
            </a:pPr>
            <a:endParaRPr lang="zh-CN" altLang="en-US" b="1"/>
          </a:p>
          <a:p>
            <a:pPr marL="0" indent="0">
              <a:lnSpc>
                <a:spcPct val="90000"/>
              </a:lnSpc>
              <a:buFontTx/>
              <a:buNone/>
            </a:pPr>
            <a:r>
              <a:rPr lang="zh-CN" altLang="en-US" b="1"/>
              <a:t>反式</a:t>
            </a:r>
            <a:r>
              <a:rPr lang="en-US" altLang="zh-CN" b="1"/>
              <a:t>(trans)</a:t>
            </a:r>
            <a:r>
              <a:rPr lang="zh-CN" altLang="en-US" b="1"/>
              <a:t>，由于结构规整，容易结晶，是塑料。用钒或醇烯催化</a:t>
            </a:r>
          </a:p>
          <a:p>
            <a:pPr marL="0" indent="0">
              <a:lnSpc>
                <a:spcPct val="90000"/>
              </a:lnSpc>
            </a:pPr>
            <a:endParaRPr lang="zh-CN" altLang="en-US" b="1"/>
          </a:p>
          <a:p>
            <a:pPr marL="0" indent="0">
              <a:lnSpc>
                <a:spcPct val="90000"/>
              </a:lnSpc>
            </a:pPr>
            <a:endParaRPr lang="zh-CN" altLang="en-US" b="1"/>
          </a:p>
          <a:p>
            <a:pPr marL="0" indent="0">
              <a:lnSpc>
                <a:spcPct val="90000"/>
              </a:lnSpc>
            </a:pPr>
            <a:r>
              <a:rPr lang="zh-CN" altLang="en-US" b="1"/>
              <a:t>研究空间立构的主要手段为</a:t>
            </a:r>
            <a:r>
              <a:rPr lang="en-US" altLang="zh-CN" b="1"/>
              <a:t>NMR</a:t>
            </a:r>
            <a:r>
              <a:rPr lang="zh-CN" altLang="en-US" b="1"/>
              <a:t>和</a:t>
            </a:r>
            <a:r>
              <a:rPr lang="en-US" altLang="zh-CN" b="1"/>
              <a:t>FTIR</a:t>
            </a:r>
          </a:p>
        </p:txBody>
      </p:sp>
      <p:graphicFrame>
        <p:nvGraphicFramePr>
          <p:cNvPr id="33795" name="Object 3"/>
          <p:cNvGraphicFramePr>
            <a:graphicFrameLocks noChangeAspect="1"/>
          </p:cNvGraphicFramePr>
          <p:nvPr/>
        </p:nvGraphicFramePr>
        <p:xfrm>
          <a:off x="755650" y="2781300"/>
          <a:ext cx="7772400" cy="665163"/>
        </p:xfrm>
        <a:graphic>
          <a:graphicData uri="http://schemas.openxmlformats.org/presentationml/2006/ole">
            <p:oleObj spid="_x0000_s33795" name="CS ChemDraw Drawing" r:id="rId3" imgW="3745080" imgH="320040" progId="ChemDraw.Document.6.0">
              <p:embed/>
            </p:oleObj>
          </a:graphicData>
        </a:graphic>
      </p:graphicFrame>
      <p:graphicFrame>
        <p:nvGraphicFramePr>
          <p:cNvPr id="33796" name="Object 4"/>
          <p:cNvGraphicFramePr>
            <a:graphicFrameLocks noChangeAspect="1"/>
          </p:cNvGraphicFramePr>
          <p:nvPr/>
        </p:nvGraphicFramePr>
        <p:xfrm>
          <a:off x="827088" y="4797425"/>
          <a:ext cx="7770812" cy="647700"/>
        </p:xfrm>
        <a:graphic>
          <a:graphicData uri="http://schemas.openxmlformats.org/presentationml/2006/ole">
            <p:oleObj spid="_x0000_s33796" name="CS ChemDraw Drawing" r:id="rId4" imgW="3734280" imgH="320040" progId="ChemDraw.Document.6.0">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42913" y="908050"/>
            <a:ext cx="8243887" cy="576263"/>
          </a:xfrm>
        </p:spPr>
        <p:txBody>
          <a:bodyPr/>
          <a:lstStyle/>
          <a:p>
            <a:r>
              <a:rPr lang="zh-CN" altLang="en-US" sz="3200" b="1">
                <a:solidFill>
                  <a:srgbClr val="FF9900"/>
                </a:solidFill>
                <a:latin typeface="黑体" pitchFamily="2" charset="-122"/>
                <a:ea typeface="黑体" pitchFamily="2" charset="-122"/>
              </a:rPr>
              <a:t>第三节：高分子链的远程结构</a:t>
            </a:r>
          </a:p>
        </p:txBody>
      </p:sp>
      <p:sp>
        <p:nvSpPr>
          <p:cNvPr id="34819" name="Rectangle 3"/>
          <p:cNvSpPr>
            <a:spLocks noGrp="1" noChangeArrowheads="1"/>
          </p:cNvSpPr>
          <p:nvPr>
            <p:ph type="body" idx="1"/>
          </p:nvPr>
        </p:nvSpPr>
        <p:spPr>
          <a:xfrm>
            <a:off x="684213" y="1844675"/>
            <a:ext cx="7696200" cy="4248150"/>
          </a:xfrm>
        </p:spPr>
        <p:txBody>
          <a:bodyPr/>
          <a:lstStyle/>
          <a:p>
            <a:pPr>
              <a:buFontTx/>
              <a:buNone/>
            </a:pPr>
            <a:r>
              <a:rPr lang="en-US" altLang="zh-CN" sz="2800" b="1"/>
              <a:t>1.3.1 </a:t>
            </a:r>
            <a:r>
              <a:rPr lang="zh-CN" altLang="en-US" sz="2800" b="1"/>
              <a:t>分子的内旋转</a:t>
            </a:r>
            <a:r>
              <a:rPr lang="en-US" altLang="zh-CN" sz="2800" b="1"/>
              <a:t>(internal rotation)</a:t>
            </a:r>
          </a:p>
          <a:p>
            <a:pPr>
              <a:buFontTx/>
              <a:buNone/>
            </a:pPr>
            <a:r>
              <a:rPr lang="en-US" altLang="zh-CN" sz="2800" b="1"/>
              <a:t>1.3.2 </a:t>
            </a:r>
            <a:r>
              <a:rPr lang="zh-CN" altLang="en-US" sz="2800" b="1"/>
              <a:t>高分子链的柔顺性</a:t>
            </a:r>
            <a:r>
              <a:rPr lang="en-US" altLang="zh-CN" sz="2800" b="1"/>
              <a:t>(flexibility)</a:t>
            </a:r>
          </a:p>
          <a:p>
            <a:pPr>
              <a:buFontTx/>
              <a:buNone/>
            </a:pPr>
            <a:r>
              <a:rPr lang="en-US" altLang="zh-CN" sz="2800" b="1"/>
              <a:t>1.3.3 </a:t>
            </a:r>
            <a:r>
              <a:rPr lang="zh-CN" altLang="en-US" sz="2800" b="1"/>
              <a:t>影响高分子链柔性的因素</a:t>
            </a:r>
          </a:p>
          <a:p>
            <a:pPr>
              <a:buFontTx/>
              <a:buNone/>
            </a:pPr>
            <a:r>
              <a:rPr lang="en-US" altLang="zh-CN" sz="2800" b="1"/>
              <a:t>1.3.4 </a:t>
            </a:r>
            <a:r>
              <a:rPr lang="zh-CN" altLang="en-US" sz="2800" b="1"/>
              <a:t>末端距的几何计算</a:t>
            </a:r>
          </a:p>
          <a:p>
            <a:pPr>
              <a:buFontTx/>
              <a:buNone/>
            </a:pPr>
            <a:r>
              <a:rPr lang="en-US" altLang="zh-CN" sz="2800" b="1"/>
              <a:t>1.3.5 </a:t>
            </a:r>
            <a:r>
              <a:rPr lang="zh-CN" altLang="en-US" sz="2800" b="1"/>
              <a:t>均方末端距的统计计算</a:t>
            </a:r>
          </a:p>
          <a:p>
            <a:pPr>
              <a:buFontTx/>
              <a:buNone/>
            </a:pPr>
            <a:r>
              <a:rPr lang="en-US" altLang="zh-CN" sz="2800" b="1"/>
              <a:t>1.3.6 </a:t>
            </a:r>
            <a:r>
              <a:rPr lang="zh-CN" altLang="en-US" sz="2800" b="1"/>
              <a:t>高分子链柔顺性的表征</a:t>
            </a:r>
          </a:p>
          <a:p>
            <a:pPr>
              <a:buFontTx/>
              <a:buNone/>
            </a:pPr>
            <a:r>
              <a:rPr lang="en-US" altLang="zh-CN" sz="2800" b="1"/>
              <a:t>1.3.7 </a:t>
            </a:r>
            <a:r>
              <a:rPr lang="zh-CN" altLang="en-US" sz="2800" b="1"/>
              <a:t>高分子链的均方旋转</a:t>
            </a:r>
          </a:p>
          <a:p>
            <a:pPr>
              <a:buFontTx/>
              <a:buNone/>
            </a:pPr>
            <a:r>
              <a:rPr lang="en-US" altLang="zh-CN" sz="2800" b="1"/>
              <a:t>1.3.8 </a:t>
            </a:r>
            <a:r>
              <a:rPr lang="zh-CN" altLang="en-US" sz="2800" b="1"/>
              <a:t>蠕虫状链</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685800" y="457200"/>
            <a:ext cx="7772400" cy="5638800"/>
          </a:xfrm>
        </p:spPr>
        <p:txBody>
          <a:bodyPr/>
          <a:lstStyle/>
          <a:p>
            <a:pPr>
              <a:lnSpc>
                <a:spcPct val="90000"/>
              </a:lnSpc>
              <a:buFontTx/>
              <a:buNone/>
            </a:pPr>
            <a:r>
              <a:rPr lang="en-US" altLang="zh-CN" b="1">
                <a:solidFill>
                  <a:srgbClr val="FF9900"/>
                </a:solidFill>
              </a:rPr>
              <a:t>2.2.1 </a:t>
            </a:r>
            <a:r>
              <a:rPr lang="zh-CN" altLang="en-US" b="1">
                <a:solidFill>
                  <a:srgbClr val="FF9900"/>
                </a:solidFill>
              </a:rPr>
              <a:t>分子的内旋转</a:t>
            </a:r>
          </a:p>
          <a:p>
            <a:pPr>
              <a:lnSpc>
                <a:spcPct val="90000"/>
              </a:lnSpc>
            </a:pPr>
            <a:r>
              <a:rPr lang="zh-CN" altLang="en-US"/>
              <a:t>高分子链的形态取决于</a:t>
            </a:r>
          </a:p>
          <a:p>
            <a:pPr lvl="1">
              <a:lnSpc>
                <a:spcPct val="90000"/>
              </a:lnSpc>
            </a:pPr>
            <a:r>
              <a:rPr lang="zh-CN" altLang="en-US"/>
              <a:t>化学结构</a:t>
            </a:r>
          </a:p>
          <a:p>
            <a:pPr lvl="1">
              <a:lnSpc>
                <a:spcPct val="90000"/>
              </a:lnSpc>
            </a:pPr>
            <a:r>
              <a:rPr lang="zh-CN" altLang="en-US"/>
              <a:t>外部条件和环境的变化</a:t>
            </a:r>
            <a:r>
              <a:rPr lang="en-US" altLang="zh-CN"/>
              <a:t>(</a:t>
            </a:r>
            <a:r>
              <a:rPr lang="zh-CN" altLang="en-US"/>
              <a:t>如晶体和溶液中</a:t>
            </a:r>
            <a:r>
              <a:rPr lang="en-US" altLang="zh-CN"/>
              <a:t>)</a:t>
            </a:r>
          </a:p>
          <a:p>
            <a:pPr>
              <a:lnSpc>
                <a:spcPct val="90000"/>
              </a:lnSpc>
            </a:pPr>
            <a:r>
              <a:rPr lang="zh-CN" altLang="en-US"/>
              <a:t>高分子链可以成各种各样的形态</a:t>
            </a:r>
          </a:p>
          <a:p>
            <a:pPr lvl="1">
              <a:lnSpc>
                <a:spcPct val="90000"/>
              </a:lnSpc>
            </a:pPr>
            <a:r>
              <a:rPr lang="zh-CN" altLang="en-US"/>
              <a:t>可以卷曲成椭球形，对于</a:t>
            </a:r>
            <a:r>
              <a:rPr lang="en-US" altLang="zh-CN"/>
              <a:t>PIB</a:t>
            </a:r>
            <a:r>
              <a:rPr lang="zh-CN" altLang="en-US"/>
              <a:t>，当分子量为</a:t>
            </a:r>
            <a:r>
              <a:rPr lang="en-US" altLang="zh-CN"/>
              <a:t>28</a:t>
            </a:r>
            <a:r>
              <a:rPr lang="zh-CN" altLang="en-US"/>
              <a:t>万，以伸直链计算时，分子链长</a:t>
            </a:r>
            <a:r>
              <a:rPr lang="en-US" altLang="zh-CN"/>
              <a:t>/</a:t>
            </a:r>
            <a:r>
              <a:rPr lang="zh-CN" altLang="en-US"/>
              <a:t>宽＝</a:t>
            </a:r>
            <a:r>
              <a:rPr lang="en-US" altLang="zh-CN"/>
              <a:t>2500</a:t>
            </a:r>
            <a:r>
              <a:rPr lang="zh-CN" altLang="en-US"/>
              <a:t>，在稀溶液中长</a:t>
            </a:r>
            <a:r>
              <a:rPr lang="en-US" altLang="zh-CN"/>
              <a:t>/</a:t>
            </a:r>
            <a:r>
              <a:rPr lang="zh-CN" altLang="en-US"/>
              <a:t>宽＝</a:t>
            </a:r>
            <a:r>
              <a:rPr lang="en-US" altLang="zh-CN"/>
              <a:t>2.4</a:t>
            </a:r>
            <a:r>
              <a:rPr lang="zh-CN" altLang="en-US"/>
              <a:t>，证明为椭球形无规线团。</a:t>
            </a:r>
          </a:p>
          <a:p>
            <a:pPr lvl="1">
              <a:lnSpc>
                <a:spcPct val="90000"/>
              </a:lnSpc>
            </a:pPr>
            <a:r>
              <a:rPr lang="zh-CN" altLang="en-US"/>
              <a:t>可以伸直为棒状，从局部来说可以是锯齿型也可以是螺旋型</a:t>
            </a:r>
          </a:p>
          <a:p>
            <a:pPr>
              <a:lnSpc>
                <a:spcPct val="90000"/>
              </a:lnSpc>
            </a:pPr>
            <a:r>
              <a:rPr lang="en-US" altLang="zh-CN"/>
              <a:t>C</a:t>
            </a:r>
            <a:r>
              <a:rPr lang="zh-CN" altLang="en-US"/>
              <a:t>－</a:t>
            </a:r>
            <a:r>
              <a:rPr lang="en-US" altLang="zh-CN"/>
              <a:t>C</a:t>
            </a:r>
            <a:r>
              <a:rPr lang="zh-CN" altLang="en-US"/>
              <a:t>单键可以绕轴旋转，称内旋转</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323850" y="260350"/>
            <a:ext cx="8569325" cy="6400800"/>
          </a:xfrm>
        </p:spPr>
        <p:txBody>
          <a:bodyPr/>
          <a:lstStyle/>
          <a:p>
            <a:pPr>
              <a:lnSpc>
                <a:spcPct val="90000"/>
              </a:lnSpc>
            </a:pPr>
            <a:r>
              <a:rPr lang="zh-CN" altLang="en-US"/>
              <a:t>考察完全不受阻碍的单键内旋转：</a:t>
            </a:r>
          </a:p>
          <a:p>
            <a:pPr>
              <a:lnSpc>
                <a:spcPct val="90000"/>
              </a:lnSpc>
            </a:pPr>
            <a:endParaRPr lang="zh-CN" altLang="en-US"/>
          </a:p>
          <a:p>
            <a:pPr>
              <a:lnSpc>
                <a:spcPct val="90000"/>
              </a:lnSpc>
            </a:pPr>
            <a:endParaRPr lang="zh-CN" altLang="en-US"/>
          </a:p>
          <a:p>
            <a:pPr>
              <a:lnSpc>
                <a:spcPct val="90000"/>
              </a:lnSpc>
            </a:pPr>
            <a:endParaRPr lang="zh-CN" altLang="en-US"/>
          </a:p>
          <a:p>
            <a:pPr>
              <a:lnSpc>
                <a:spcPct val="90000"/>
              </a:lnSpc>
            </a:pPr>
            <a:endParaRPr lang="zh-CN" altLang="en-US"/>
          </a:p>
          <a:p>
            <a:pPr>
              <a:lnSpc>
                <a:spcPct val="90000"/>
              </a:lnSpc>
            </a:pPr>
            <a:endParaRPr lang="zh-CN" altLang="en-US"/>
          </a:p>
          <a:p>
            <a:pPr>
              <a:lnSpc>
                <a:spcPct val="90000"/>
              </a:lnSpc>
            </a:pPr>
            <a:endParaRPr lang="zh-CN" altLang="en-US"/>
          </a:p>
          <a:p>
            <a:pPr>
              <a:lnSpc>
                <a:spcPct val="90000"/>
              </a:lnSpc>
            </a:pPr>
            <a:endParaRPr lang="zh-CN" altLang="en-US"/>
          </a:p>
          <a:p>
            <a:pPr>
              <a:lnSpc>
                <a:spcPct val="90000"/>
              </a:lnSpc>
            </a:pPr>
            <a:r>
              <a:rPr lang="zh-CN" altLang="en-US"/>
              <a:t>高分子在空间的形态有无数个。</a:t>
            </a:r>
          </a:p>
          <a:p>
            <a:pPr>
              <a:lnSpc>
                <a:spcPct val="90000"/>
              </a:lnSpc>
            </a:pPr>
            <a:r>
              <a:rPr lang="zh-CN" altLang="en-US"/>
              <a:t>由此看来，单键内旋转是高分子键呈卷曲构象的原因，内旋转愈自由，卷曲的趋势越大。</a:t>
            </a:r>
          </a:p>
        </p:txBody>
      </p:sp>
      <p:graphicFrame>
        <p:nvGraphicFramePr>
          <p:cNvPr id="36867" name="Object 3"/>
          <p:cNvGraphicFramePr>
            <a:graphicFrameLocks noChangeAspect="1"/>
          </p:cNvGraphicFramePr>
          <p:nvPr/>
        </p:nvGraphicFramePr>
        <p:xfrm>
          <a:off x="468313" y="1125538"/>
          <a:ext cx="2808287" cy="2951162"/>
        </p:xfrm>
        <a:graphic>
          <a:graphicData uri="http://schemas.openxmlformats.org/presentationml/2006/ole">
            <p:oleObj spid="_x0000_s36867" name="CS ChemDraw Drawing" r:id="rId3" imgW="1522080" imgH="1691640" progId="ChemDraw.Document.6.0">
              <p:embed/>
            </p:oleObj>
          </a:graphicData>
        </a:graphic>
      </p:graphicFrame>
      <p:sp>
        <p:nvSpPr>
          <p:cNvPr id="36868" name="Text Box 4"/>
          <p:cNvSpPr txBox="1">
            <a:spLocks noChangeArrowheads="1"/>
          </p:cNvSpPr>
          <p:nvPr/>
        </p:nvSpPr>
        <p:spPr bwMode="auto">
          <a:xfrm>
            <a:off x="4213225" y="1211263"/>
            <a:ext cx="3406775" cy="457200"/>
          </a:xfrm>
          <a:prstGeom prst="rect">
            <a:avLst/>
          </a:prstGeom>
          <a:noFill/>
          <a:ln w="9525">
            <a:noFill/>
            <a:miter lim="800000"/>
            <a:headEnd/>
            <a:tailEnd/>
          </a:ln>
          <a:effectLst/>
        </p:spPr>
        <p:txBody>
          <a:bodyPr>
            <a:spAutoFit/>
          </a:bodyPr>
          <a:lstStyle/>
          <a:p>
            <a:pPr>
              <a:spcBef>
                <a:spcPct val="50000"/>
              </a:spcBef>
            </a:pPr>
            <a:endParaRPr kumimoji="1" lang="zh-CN" altLang="zh-CN" sz="2400">
              <a:latin typeface="Times New Roman" pitchFamily="18" charset="0"/>
            </a:endParaRPr>
          </a:p>
        </p:txBody>
      </p:sp>
      <p:sp>
        <p:nvSpPr>
          <p:cNvPr id="36869" name="Text Box 5"/>
          <p:cNvSpPr txBox="1">
            <a:spLocks noChangeArrowheads="1"/>
          </p:cNvSpPr>
          <p:nvPr/>
        </p:nvSpPr>
        <p:spPr bwMode="auto">
          <a:xfrm>
            <a:off x="3779838" y="1484313"/>
            <a:ext cx="4800600" cy="2392362"/>
          </a:xfrm>
          <a:prstGeom prst="rect">
            <a:avLst/>
          </a:prstGeom>
          <a:noFill/>
          <a:ln w="9525">
            <a:noFill/>
            <a:miter lim="800000"/>
            <a:headEnd/>
            <a:tailEnd/>
          </a:ln>
          <a:effectLst/>
        </p:spPr>
        <p:txBody>
          <a:bodyPr>
            <a:spAutoFit/>
          </a:bodyPr>
          <a:lstStyle/>
          <a:p>
            <a:pPr>
              <a:lnSpc>
                <a:spcPct val="90000"/>
              </a:lnSpc>
              <a:spcBef>
                <a:spcPct val="20000"/>
              </a:spcBef>
              <a:buFontTx/>
              <a:buChar char="•"/>
            </a:pPr>
            <a:r>
              <a:rPr kumimoji="1" lang="en-US" altLang="zh-CN" sz="3200">
                <a:latin typeface="Times New Roman" pitchFamily="18" charset="0"/>
              </a:rPr>
              <a:t>C-C</a:t>
            </a:r>
            <a:r>
              <a:rPr kumimoji="1" lang="zh-CN" altLang="en-US" sz="3200">
                <a:latin typeface="Times New Roman" pitchFamily="18" charset="0"/>
              </a:rPr>
              <a:t>键角</a:t>
            </a:r>
            <a:r>
              <a:rPr kumimoji="1" lang="en-US" altLang="zh-CN" sz="3200">
                <a:latin typeface="Times New Roman" pitchFamily="18" charset="0"/>
              </a:rPr>
              <a:t>109°28′</a:t>
            </a:r>
            <a:r>
              <a:rPr kumimoji="1" lang="zh-CN" altLang="en-US" sz="3200">
                <a:latin typeface="Times New Roman" pitchFamily="18" charset="0"/>
              </a:rPr>
              <a:t>。 </a:t>
            </a:r>
            <a:r>
              <a:rPr kumimoji="1" lang="en-US" altLang="zh-CN" sz="3200">
                <a:latin typeface="Times New Roman" pitchFamily="18" charset="0"/>
              </a:rPr>
              <a:t>σ</a:t>
            </a:r>
            <a:r>
              <a:rPr kumimoji="1" lang="zh-CN" altLang="en-US" sz="3200">
                <a:latin typeface="Times New Roman" pitchFamily="18" charset="0"/>
              </a:rPr>
              <a:t>键由</a:t>
            </a:r>
            <a:r>
              <a:rPr kumimoji="1" lang="en-US" altLang="zh-CN" sz="3200">
                <a:latin typeface="Times New Roman" pitchFamily="18" charset="0"/>
              </a:rPr>
              <a:t>σ</a:t>
            </a:r>
            <a:r>
              <a:rPr kumimoji="1" lang="zh-CN" altLang="en-US" sz="3200">
                <a:latin typeface="Times New Roman" pitchFamily="18" charset="0"/>
              </a:rPr>
              <a:t>电子组成，电子云分布轴对称，</a:t>
            </a:r>
            <a:r>
              <a:rPr kumimoji="1" lang="en-US" altLang="zh-CN" sz="3200">
                <a:latin typeface="Times New Roman" pitchFamily="18" charset="0"/>
              </a:rPr>
              <a:t>C</a:t>
            </a:r>
            <a:r>
              <a:rPr kumimoji="1" lang="zh-CN" altLang="en-US" sz="3200">
                <a:latin typeface="Times New Roman" pitchFamily="18" charset="0"/>
              </a:rPr>
              <a:t>－</a:t>
            </a:r>
            <a:r>
              <a:rPr kumimoji="1" lang="en-US" altLang="zh-CN" sz="3200">
                <a:latin typeface="Times New Roman" pitchFamily="18" charset="0"/>
              </a:rPr>
              <a:t>C</a:t>
            </a:r>
            <a:r>
              <a:rPr kumimoji="1" lang="zh-CN" altLang="en-US" sz="3200">
                <a:latin typeface="Times New Roman" pitchFamily="18" charset="0"/>
              </a:rPr>
              <a:t>单键可以绕轴内旋转。</a:t>
            </a:r>
          </a:p>
          <a:p>
            <a:pPr>
              <a:spcBef>
                <a:spcPct val="50000"/>
              </a:spcBef>
            </a:pPr>
            <a:endParaRPr kumimoji="1" lang="en-US" altLang="zh-CN" sz="2400">
              <a:latin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xfrm>
            <a:off x="539750" y="620713"/>
            <a:ext cx="8135938" cy="5688012"/>
          </a:xfrm>
        </p:spPr>
        <p:txBody>
          <a:bodyPr/>
          <a:lstStyle/>
          <a:p>
            <a:pPr>
              <a:lnSpc>
                <a:spcPct val="90000"/>
              </a:lnSpc>
            </a:pPr>
            <a:r>
              <a:rPr lang="zh-CN" altLang="en-US" b="1">
                <a:solidFill>
                  <a:srgbClr val="FF3300"/>
                </a:solidFill>
              </a:rPr>
              <a:t>构象（</a:t>
            </a:r>
            <a:r>
              <a:rPr lang="en-US" altLang="zh-CN" b="1">
                <a:solidFill>
                  <a:srgbClr val="FF3300"/>
                </a:solidFill>
              </a:rPr>
              <a:t>Conformation)</a:t>
            </a:r>
            <a:r>
              <a:rPr lang="zh-CN" altLang="en-US" b="1">
                <a:solidFill>
                  <a:srgbClr val="FF3300"/>
                </a:solidFill>
              </a:rPr>
              <a:t>：</a:t>
            </a:r>
          </a:p>
          <a:p>
            <a:pPr>
              <a:lnSpc>
                <a:spcPct val="90000"/>
              </a:lnSpc>
            </a:pPr>
            <a:r>
              <a:rPr lang="zh-CN" altLang="en-US" b="1">
                <a:solidFill>
                  <a:schemeClr val="tx2"/>
                </a:solidFill>
              </a:rPr>
              <a:t>指分子中的原子或基团围绕单键旋转而形成的不同空间位置，或是通过几个单键连接的某些单元（如环），其内部原子位置的变化。</a:t>
            </a:r>
          </a:p>
          <a:p>
            <a:pPr>
              <a:lnSpc>
                <a:spcPct val="90000"/>
              </a:lnSpc>
            </a:pPr>
            <a:endParaRPr lang="zh-CN" altLang="en-US" b="1">
              <a:solidFill>
                <a:srgbClr val="FFFF00"/>
              </a:solidFill>
            </a:endParaRPr>
          </a:p>
          <a:p>
            <a:pPr>
              <a:lnSpc>
                <a:spcPct val="90000"/>
              </a:lnSpc>
            </a:pPr>
            <a:r>
              <a:rPr lang="zh-CN" altLang="en-US" b="1"/>
              <a:t>凡化学结构相同而构象不能重叠的异构体称为构象异构体或旋转异构体。</a:t>
            </a:r>
          </a:p>
          <a:p>
            <a:pPr>
              <a:lnSpc>
                <a:spcPct val="90000"/>
              </a:lnSpc>
            </a:pPr>
            <a:endParaRPr lang="zh-CN" altLang="en-US" b="1"/>
          </a:p>
          <a:p>
            <a:pPr>
              <a:lnSpc>
                <a:spcPct val="90000"/>
              </a:lnSpc>
            </a:pPr>
            <a:r>
              <a:rPr lang="zh-CN" altLang="en-US" b="1"/>
              <a:t>实际上旋转是不可能是自由的（总有取代基）</a:t>
            </a:r>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xfrm>
            <a:off x="250825" y="908050"/>
            <a:ext cx="8642350" cy="5184775"/>
          </a:xfrm>
        </p:spPr>
        <p:txBody>
          <a:bodyPr/>
          <a:lstStyle/>
          <a:p>
            <a:pPr>
              <a:lnSpc>
                <a:spcPct val="90000"/>
              </a:lnSpc>
            </a:pPr>
            <a:r>
              <a:rPr lang="en-US" altLang="zh-CN" b="1"/>
              <a:t>C</a:t>
            </a:r>
            <a:r>
              <a:rPr lang="zh-CN" altLang="en-US" b="1"/>
              <a:t>－</a:t>
            </a:r>
            <a:r>
              <a:rPr lang="en-US" altLang="zh-CN" b="1"/>
              <a:t>C</a:t>
            </a:r>
            <a:r>
              <a:rPr lang="zh-CN" altLang="en-US" b="1"/>
              <a:t>单键的旋转由于</a:t>
            </a:r>
            <a:r>
              <a:rPr lang="en-US" altLang="zh-CN" b="1"/>
              <a:t>C</a:t>
            </a:r>
            <a:r>
              <a:rPr lang="zh-CN" altLang="en-US" b="1"/>
              <a:t>上取代基的存在，其旋转是不自由的，这已为理论和实验所证实。</a:t>
            </a:r>
          </a:p>
          <a:p>
            <a:pPr>
              <a:lnSpc>
                <a:spcPct val="90000"/>
              </a:lnSpc>
            </a:pPr>
            <a:endParaRPr lang="zh-CN" altLang="en-US" b="1"/>
          </a:p>
          <a:p>
            <a:pPr>
              <a:lnSpc>
                <a:spcPct val="90000"/>
              </a:lnSpc>
            </a:pPr>
            <a:r>
              <a:rPr lang="zh-CN" altLang="en-US" b="1"/>
              <a:t>以简单的乙烷为例：</a:t>
            </a:r>
          </a:p>
          <a:p>
            <a:pPr>
              <a:lnSpc>
                <a:spcPct val="90000"/>
              </a:lnSpc>
            </a:pPr>
            <a:r>
              <a:rPr lang="zh-CN" altLang="en-US" b="1"/>
              <a:t>其内旋转位垒为</a:t>
            </a:r>
            <a:r>
              <a:rPr lang="en-US" altLang="zh-CN" b="1"/>
              <a:t>11.5KJ/mol</a:t>
            </a:r>
            <a:r>
              <a:rPr lang="zh-CN" altLang="en-US" b="1"/>
              <a:t>，为斥力。分属两个甲基之间的</a:t>
            </a:r>
            <a:r>
              <a:rPr lang="en-US" altLang="zh-CN" b="1"/>
              <a:t>H</a:t>
            </a:r>
            <a:r>
              <a:rPr lang="zh-CN" altLang="en-US" b="1"/>
              <a:t>原子之间位置越远，斥力越小，也越稳定。所以交叉式比重叠式稳定。</a:t>
            </a:r>
          </a:p>
          <a:p>
            <a:pPr>
              <a:lnSpc>
                <a:spcPct val="90000"/>
              </a:lnSpc>
            </a:pPr>
            <a:endParaRPr lang="en-US" altLang="zh-CN" b="1"/>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39" name="Object 3"/>
          <p:cNvGraphicFramePr>
            <a:graphicFrameLocks noChangeAspect="1"/>
          </p:cNvGraphicFramePr>
          <p:nvPr>
            <p:ph type="body" idx="1"/>
          </p:nvPr>
        </p:nvGraphicFramePr>
        <p:xfrm>
          <a:off x="900113" y="549275"/>
          <a:ext cx="7345362" cy="4895850"/>
        </p:xfrm>
        <a:graphic>
          <a:graphicData uri="http://schemas.openxmlformats.org/presentationml/2006/ole">
            <p:oleObj spid="_x0000_s39939" name="位图图像" r:id="rId3" imgW="3943901" imgH="3247619" progId="Paint.Picture">
              <p:embed/>
            </p:oleObj>
          </a:graphicData>
        </a:graphic>
      </p:graphicFrame>
      <p:sp>
        <p:nvSpPr>
          <p:cNvPr id="39940" name="Text Box 4"/>
          <p:cNvSpPr txBox="1">
            <a:spLocks noChangeArrowheads="1"/>
          </p:cNvSpPr>
          <p:nvPr/>
        </p:nvSpPr>
        <p:spPr bwMode="auto">
          <a:xfrm>
            <a:off x="2484438" y="5661025"/>
            <a:ext cx="3740150" cy="519113"/>
          </a:xfrm>
          <a:prstGeom prst="rect">
            <a:avLst/>
          </a:prstGeom>
          <a:noFill/>
          <a:ln w="9525">
            <a:noFill/>
            <a:miter lim="800000"/>
            <a:headEnd/>
            <a:tailEnd/>
          </a:ln>
          <a:effectLst/>
        </p:spPr>
        <p:txBody>
          <a:bodyPr wrap="none">
            <a:spAutoFit/>
          </a:bodyPr>
          <a:lstStyle/>
          <a:p>
            <a:r>
              <a:rPr lang="zh-CN" altLang="en-US" sz="2800" b="1"/>
              <a:t>乙烷的内旋转位能曲线</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250825" y="0"/>
            <a:ext cx="8642350" cy="6858000"/>
          </a:xfrm>
        </p:spPr>
        <p:txBody>
          <a:bodyPr/>
          <a:lstStyle/>
          <a:p>
            <a:pPr>
              <a:lnSpc>
                <a:spcPct val="90000"/>
              </a:lnSpc>
            </a:pPr>
            <a:r>
              <a:rPr lang="zh-CN" altLang="en-US"/>
              <a:t>对于</a:t>
            </a:r>
            <a:r>
              <a:rPr lang="en-US" altLang="zh-CN"/>
              <a:t>1,2-</a:t>
            </a:r>
            <a:r>
              <a:rPr lang="zh-CN" altLang="en-US"/>
              <a:t>二氯乙烷</a:t>
            </a:r>
          </a:p>
          <a:p>
            <a:pPr>
              <a:lnSpc>
                <a:spcPct val="90000"/>
              </a:lnSpc>
            </a:pPr>
            <a:endParaRPr lang="zh-CN" altLang="en-US"/>
          </a:p>
          <a:p>
            <a:pPr>
              <a:lnSpc>
                <a:spcPct val="90000"/>
              </a:lnSpc>
            </a:pPr>
            <a:endParaRPr lang="zh-CN" altLang="en-US"/>
          </a:p>
          <a:p>
            <a:pPr>
              <a:lnSpc>
                <a:spcPct val="90000"/>
              </a:lnSpc>
            </a:pPr>
            <a:endParaRPr lang="zh-CN" altLang="en-US"/>
          </a:p>
          <a:p>
            <a:pPr>
              <a:lnSpc>
                <a:spcPct val="90000"/>
              </a:lnSpc>
            </a:pPr>
            <a:endParaRPr lang="zh-CN" altLang="en-US"/>
          </a:p>
          <a:p>
            <a:pPr>
              <a:lnSpc>
                <a:spcPct val="90000"/>
              </a:lnSpc>
              <a:buFontTx/>
              <a:buNone/>
            </a:pPr>
            <a:r>
              <a:rPr lang="zh-CN" altLang="en-US" sz="2800"/>
              <a:t>顺式</a:t>
            </a:r>
            <a:r>
              <a:rPr lang="en-US" altLang="zh-CN" sz="2800"/>
              <a:t>(cis) </a:t>
            </a:r>
            <a:r>
              <a:rPr lang="zh-CN" altLang="en-US" sz="2800"/>
              <a:t>位能最高                                 偏式</a:t>
            </a:r>
            <a:r>
              <a:rPr lang="en-US" altLang="zh-CN" sz="2800"/>
              <a:t>(sken)</a:t>
            </a:r>
          </a:p>
          <a:p>
            <a:pPr>
              <a:lnSpc>
                <a:spcPct val="90000"/>
              </a:lnSpc>
            </a:pPr>
            <a:endParaRPr lang="en-US" altLang="zh-CN"/>
          </a:p>
          <a:p>
            <a:pPr>
              <a:lnSpc>
                <a:spcPct val="90000"/>
              </a:lnSpc>
            </a:pPr>
            <a:endParaRPr lang="en-US" altLang="zh-CN"/>
          </a:p>
          <a:p>
            <a:pPr>
              <a:lnSpc>
                <a:spcPct val="90000"/>
              </a:lnSpc>
            </a:pPr>
            <a:endParaRPr lang="en-US" altLang="zh-CN"/>
          </a:p>
          <a:p>
            <a:pPr>
              <a:lnSpc>
                <a:spcPct val="90000"/>
              </a:lnSpc>
            </a:pPr>
            <a:endParaRPr lang="en-US" altLang="zh-CN"/>
          </a:p>
          <a:p>
            <a:pPr>
              <a:lnSpc>
                <a:spcPct val="90000"/>
              </a:lnSpc>
              <a:buFontTx/>
              <a:buNone/>
            </a:pPr>
            <a:r>
              <a:rPr lang="zh-CN" altLang="en-US" sz="2800"/>
              <a:t>旁式</a:t>
            </a:r>
            <a:r>
              <a:rPr lang="en-US" altLang="zh-CN" sz="2800"/>
              <a:t>(gauche)-</a:t>
            </a:r>
            <a:r>
              <a:rPr lang="zh-CN" altLang="en-US" sz="2800"/>
              <a:t>左式</a:t>
            </a:r>
            <a:r>
              <a:rPr lang="en-US" altLang="zh-CN" sz="2800"/>
              <a:t>(g</a:t>
            </a:r>
            <a:r>
              <a:rPr lang="en-US" altLang="zh-CN" sz="2800" baseline="30000"/>
              <a:t>-</a:t>
            </a:r>
            <a:r>
              <a:rPr lang="en-US" altLang="zh-CN" sz="2800"/>
              <a:t>)    </a:t>
            </a:r>
            <a:r>
              <a:rPr lang="zh-CN" altLang="en-US" sz="2800"/>
              <a:t>右式</a:t>
            </a:r>
            <a:r>
              <a:rPr lang="en-US" altLang="zh-CN" sz="2800"/>
              <a:t>(g</a:t>
            </a:r>
            <a:r>
              <a:rPr lang="en-US" altLang="zh-CN" sz="2800" baseline="30000"/>
              <a:t>+</a:t>
            </a:r>
            <a:r>
              <a:rPr lang="en-US" altLang="zh-CN" sz="2800"/>
              <a:t>)           </a:t>
            </a:r>
            <a:r>
              <a:rPr lang="zh-CN" altLang="en-US" sz="2800"/>
              <a:t>反式</a:t>
            </a:r>
            <a:r>
              <a:rPr lang="en-US" altLang="zh-CN" sz="2800"/>
              <a:t>(trans)</a:t>
            </a:r>
          </a:p>
        </p:txBody>
      </p:sp>
      <p:graphicFrame>
        <p:nvGraphicFramePr>
          <p:cNvPr id="40963" name="Object 3"/>
          <p:cNvGraphicFramePr>
            <a:graphicFrameLocks noChangeAspect="1"/>
          </p:cNvGraphicFramePr>
          <p:nvPr/>
        </p:nvGraphicFramePr>
        <p:xfrm>
          <a:off x="3563938" y="836613"/>
          <a:ext cx="2286000" cy="1598612"/>
        </p:xfrm>
        <a:graphic>
          <a:graphicData uri="http://schemas.openxmlformats.org/presentationml/2006/ole">
            <p:oleObj spid="_x0000_s40963" name="CS ChemDraw Drawing" r:id="rId3" imgW="1234440" imgH="862200" progId="ChemDraw.Document.6.0">
              <p:embed/>
            </p:oleObj>
          </a:graphicData>
        </a:graphic>
      </p:graphicFrame>
      <p:graphicFrame>
        <p:nvGraphicFramePr>
          <p:cNvPr id="40964" name="Object 4"/>
          <p:cNvGraphicFramePr>
            <a:graphicFrameLocks noChangeAspect="1"/>
          </p:cNvGraphicFramePr>
          <p:nvPr/>
        </p:nvGraphicFramePr>
        <p:xfrm>
          <a:off x="6443663" y="3716338"/>
          <a:ext cx="2106612" cy="1766887"/>
        </p:xfrm>
        <a:graphic>
          <a:graphicData uri="http://schemas.openxmlformats.org/presentationml/2006/ole">
            <p:oleObj spid="_x0000_s40964" name="Chem3D" r:id="rId4" imgW="4114800" imgH="3648240" progId="Chem3D.Document">
              <p:embed/>
            </p:oleObj>
          </a:graphicData>
        </a:graphic>
      </p:graphicFrame>
      <p:graphicFrame>
        <p:nvGraphicFramePr>
          <p:cNvPr id="40965" name="Object 5"/>
          <p:cNvGraphicFramePr>
            <a:graphicFrameLocks noChangeAspect="1"/>
          </p:cNvGraphicFramePr>
          <p:nvPr/>
        </p:nvGraphicFramePr>
        <p:xfrm>
          <a:off x="611188" y="765175"/>
          <a:ext cx="2447925" cy="1873250"/>
        </p:xfrm>
        <a:graphic>
          <a:graphicData uri="http://schemas.openxmlformats.org/presentationml/2006/ole">
            <p:oleObj spid="_x0000_s40965" name="Chem3D" r:id="rId5" imgW="3657600" imgH="3009960" progId="Chem3D.Document">
              <p:embed/>
            </p:oleObj>
          </a:graphicData>
        </a:graphic>
      </p:graphicFrame>
      <p:graphicFrame>
        <p:nvGraphicFramePr>
          <p:cNvPr id="40966" name="Object 6"/>
          <p:cNvGraphicFramePr>
            <a:graphicFrameLocks noChangeAspect="1"/>
          </p:cNvGraphicFramePr>
          <p:nvPr/>
        </p:nvGraphicFramePr>
        <p:xfrm>
          <a:off x="6588125" y="620713"/>
          <a:ext cx="2016125" cy="2087562"/>
        </p:xfrm>
        <a:graphic>
          <a:graphicData uri="http://schemas.openxmlformats.org/presentationml/2006/ole">
            <p:oleObj spid="_x0000_s40966" name="Chem3D" r:id="rId6" imgW="2914560" imgH="3114720" progId="Chem3D.Document">
              <p:embed/>
            </p:oleObj>
          </a:graphicData>
        </a:graphic>
      </p:graphicFrame>
      <p:graphicFrame>
        <p:nvGraphicFramePr>
          <p:cNvPr id="40967" name="Object 7"/>
          <p:cNvGraphicFramePr>
            <a:graphicFrameLocks noChangeAspect="1"/>
          </p:cNvGraphicFramePr>
          <p:nvPr/>
        </p:nvGraphicFramePr>
        <p:xfrm>
          <a:off x="827088" y="3716338"/>
          <a:ext cx="1584325" cy="1914525"/>
        </p:xfrm>
        <a:graphic>
          <a:graphicData uri="http://schemas.openxmlformats.org/presentationml/2006/ole">
            <p:oleObj spid="_x0000_s40967" name="Chem3D" r:id="rId7" imgW="2352600" imgH="3409920" progId="Chem3D.Document">
              <p:embed/>
            </p:oleObj>
          </a:graphicData>
        </a:graphic>
      </p:graphicFrame>
      <p:graphicFrame>
        <p:nvGraphicFramePr>
          <p:cNvPr id="40968" name="Object 8"/>
          <p:cNvGraphicFramePr>
            <a:graphicFrameLocks noChangeAspect="1"/>
          </p:cNvGraphicFramePr>
          <p:nvPr/>
        </p:nvGraphicFramePr>
        <p:xfrm>
          <a:off x="4140200" y="3733800"/>
          <a:ext cx="1511300" cy="1855788"/>
        </p:xfrm>
        <a:graphic>
          <a:graphicData uri="http://schemas.openxmlformats.org/presentationml/2006/ole">
            <p:oleObj spid="_x0000_s40968" name="Chem3D" r:id="rId8" imgW="2381400" imgH="3400560" progId="Chem3D.Document">
              <p:embed/>
            </p:oleObj>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86" name="Object 2"/>
          <p:cNvGraphicFramePr>
            <a:graphicFrameLocks noChangeAspect="1"/>
          </p:cNvGraphicFramePr>
          <p:nvPr>
            <p:ph type="body" idx="1"/>
          </p:nvPr>
        </p:nvGraphicFramePr>
        <p:xfrm>
          <a:off x="755650" y="476250"/>
          <a:ext cx="7543800" cy="4968875"/>
        </p:xfrm>
        <a:graphic>
          <a:graphicData uri="http://schemas.openxmlformats.org/presentationml/2006/ole">
            <p:oleObj spid="_x0000_s41986" name="位图图像" r:id="rId3" imgW="4619048" imgH="3828571" progId="Paint.Picture">
              <p:embed/>
            </p:oleObj>
          </a:graphicData>
        </a:graphic>
      </p:graphicFrame>
      <p:sp>
        <p:nvSpPr>
          <p:cNvPr id="41987" name="Text Box 3"/>
          <p:cNvSpPr txBox="1">
            <a:spLocks noChangeArrowheads="1"/>
          </p:cNvSpPr>
          <p:nvPr/>
        </p:nvSpPr>
        <p:spPr bwMode="auto">
          <a:xfrm>
            <a:off x="2051050" y="5805488"/>
            <a:ext cx="5256213" cy="519112"/>
          </a:xfrm>
          <a:prstGeom prst="rect">
            <a:avLst/>
          </a:prstGeom>
          <a:noFill/>
          <a:ln w="9525">
            <a:noFill/>
            <a:miter lim="800000"/>
            <a:headEnd/>
            <a:tailEnd/>
          </a:ln>
          <a:effectLst/>
        </p:spPr>
        <p:txBody>
          <a:bodyPr wrap="none">
            <a:spAutoFit/>
          </a:bodyPr>
          <a:lstStyle/>
          <a:p>
            <a:r>
              <a:rPr lang="en-US" altLang="zh-CN" sz="2800" b="1"/>
              <a:t>1,2-</a:t>
            </a:r>
            <a:r>
              <a:rPr lang="zh-CN" altLang="en-US" sz="2800" b="1"/>
              <a:t>二氯乙烷的内旋转位能曲线</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8" name="Text Box 4"/>
          <p:cNvSpPr txBox="1">
            <a:spLocks noChangeArrowheads="1"/>
          </p:cNvSpPr>
          <p:nvPr/>
        </p:nvSpPr>
        <p:spPr bwMode="auto">
          <a:xfrm>
            <a:off x="3495675" y="228600"/>
            <a:ext cx="273685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高分子材料科学与工程</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29" name="Text Box 5"/>
          <p:cNvSpPr txBox="1">
            <a:spLocks noChangeArrowheads="1"/>
          </p:cNvSpPr>
          <p:nvPr/>
        </p:nvSpPr>
        <p:spPr bwMode="auto">
          <a:xfrm>
            <a:off x="1438275" y="214313"/>
            <a:ext cx="10668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en-US" altLang="zh-CN" sz="2000" b="1">
                <a:solidFill>
                  <a:srgbClr val="003399"/>
                </a:solidFill>
                <a:effectLst>
                  <a:outerShdw blurRad="38100" dist="38100" dir="2700000" algn="tl">
                    <a:srgbClr val="C0C0C0"/>
                  </a:outerShdw>
                </a:effectLst>
                <a:latin typeface="Times New Roman" pitchFamily="18" charset="0"/>
                <a:ea typeface="黑体" pitchFamily="2" charset="-122"/>
              </a:rPr>
              <a:t>“</a:t>
            </a: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均相”</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30" name="Text Box 6"/>
          <p:cNvSpPr txBox="1">
            <a:spLocks noChangeArrowheads="1"/>
          </p:cNvSpPr>
          <p:nvPr/>
        </p:nvSpPr>
        <p:spPr bwMode="auto">
          <a:xfrm>
            <a:off x="4257675" y="990600"/>
            <a:ext cx="11430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近程结构</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31" name="Text Box 7"/>
          <p:cNvSpPr txBox="1">
            <a:spLocks noChangeArrowheads="1"/>
          </p:cNvSpPr>
          <p:nvPr/>
        </p:nvSpPr>
        <p:spPr bwMode="auto">
          <a:xfrm>
            <a:off x="4257675" y="1647825"/>
            <a:ext cx="11430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远程结构</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32" name="Text Box 8"/>
          <p:cNvSpPr txBox="1">
            <a:spLocks noChangeArrowheads="1"/>
          </p:cNvSpPr>
          <p:nvPr/>
        </p:nvSpPr>
        <p:spPr bwMode="auto">
          <a:xfrm>
            <a:off x="4148138" y="2286000"/>
            <a:ext cx="142875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超分子结构</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33" name="Text Box 9"/>
          <p:cNvSpPr txBox="1">
            <a:spLocks noChangeArrowheads="1"/>
          </p:cNvSpPr>
          <p:nvPr/>
        </p:nvSpPr>
        <p:spPr bwMode="auto">
          <a:xfrm>
            <a:off x="4257675" y="2943225"/>
            <a:ext cx="11430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亚微相态</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34" name="Line 10"/>
          <p:cNvSpPr>
            <a:spLocks noChangeShapeType="1"/>
          </p:cNvSpPr>
          <p:nvPr/>
        </p:nvSpPr>
        <p:spPr bwMode="auto">
          <a:xfrm>
            <a:off x="2428875" y="381000"/>
            <a:ext cx="1017588" cy="0"/>
          </a:xfrm>
          <a:prstGeom prst="line">
            <a:avLst/>
          </a:prstGeom>
          <a:noFill/>
          <a:ln w="28575">
            <a:solidFill>
              <a:srgbClr val="FF3300"/>
            </a:solidFill>
            <a:miter lim="800000"/>
            <a:headEnd/>
            <a:tailEnd type="stealth" w="med" len="lg"/>
          </a:ln>
          <a:effectLst/>
        </p:spPr>
        <p:txBody>
          <a:bodyPr wrap="none"/>
          <a:lstStyle/>
          <a:p>
            <a:endParaRPr lang="zh-CN" altLang="en-US"/>
          </a:p>
        </p:txBody>
      </p:sp>
      <p:sp>
        <p:nvSpPr>
          <p:cNvPr id="180235" name="Line 11"/>
          <p:cNvSpPr>
            <a:spLocks noChangeShapeType="1"/>
          </p:cNvSpPr>
          <p:nvPr/>
        </p:nvSpPr>
        <p:spPr bwMode="auto">
          <a:xfrm flipH="1">
            <a:off x="6238875" y="381000"/>
            <a:ext cx="685800" cy="0"/>
          </a:xfrm>
          <a:prstGeom prst="line">
            <a:avLst/>
          </a:prstGeom>
          <a:noFill/>
          <a:ln w="28575">
            <a:solidFill>
              <a:srgbClr val="FF3300"/>
            </a:solidFill>
            <a:miter lim="800000"/>
            <a:headEnd/>
            <a:tailEnd type="stealth" w="med" len="lg"/>
          </a:ln>
          <a:effectLst/>
        </p:spPr>
        <p:txBody>
          <a:bodyPr wrap="none"/>
          <a:lstStyle/>
          <a:p>
            <a:endParaRPr lang="zh-CN" altLang="en-US"/>
          </a:p>
        </p:txBody>
      </p:sp>
      <p:sp>
        <p:nvSpPr>
          <p:cNvPr id="180236" name="Text Box 12"/>
          <p:cNvSpPr txBox="1">
            <a:spLocks noChangeArrowheads="1"/>
          </p:cNvSpPr>
          <p:nvPr/>
        </p:nvSpPr>
        <p:spPr bwMode="auto">
          <a:xfrm>
            <a:off x="6924675" y="214313"/>
            <a:ext cx="9906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en-US" altLang="zh-CN" sz="2000" b="1">
                <a:solidFill>
                  <a:srgbClr val="003399"/>
                </a:solidFill>
                <a:effectLst>
                  <a:outerShdw blurRad="38100" dist="38100" dir="2700000" algn="tl">
                    <a:srgbClr val="C0C0C0"/>
                  </a:outerShdw>
                </a:effectLst>
                <a:latin typeface="Times New Roman" pitchFamily="18" charset="0"/>
                <a:ea typeface="黑体" pitchFamily="2" charset="-122"/>
              </a:rPr>
              <a:t>“</a:t>
            </a: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多相”</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37" name="AutoShape 13"/>
          <p:cNvSpPr>
            <a:spLocks noChangeArrowheads="1"/>
          </p:cNvSpPr>
          <p:nvPr/>
        </p:nvSpPr>
        <p:spPr bwMode="auto">
          <a:xfrm>
            <a:off x="4791075" y="685800"/>
            <a:ext cx="152400" cy="304800"/>
          </a:xfrm>
          <a:prstGeom prst="downArrow">
            <a:avLst>
              <a:gd name="adj1" fmla="val 50000"/>
              <a:gd name="adj2" fmla="val 50000"/>
            </a:avLst>
          </a:prstGeom>
          <a:solidFill>
            <a:schemeClr val="accent1"/>
          </a:solidFill>
          <a:ln w="9525">
            <a:solidFill>
              <a:srgbClr val="FF3300"/>
            </a:solidFill>
            <a:miter lim="800000"/>
            <a:headEnd/>
            <a:tailEnd/>
          </a:ln>
          <a:effectLst/>
        </p:spPr>
        <p:txBody>
          <a:bodyPr wrap="none" anchor="ctr"/>
          <a:lstStyle/>
          <a:p>
            <a:endParaRPr lang="zh-CN" altLang="en-US"/>
          </a:p>
        </p:txBody>
      </p:sp>
      <p:sp>
        <p:nvSpPr>
          <p:cNvPr id="180238" name="AutoShape 14"/>
          <p:cNvSpPr>
            <a:spLocks noChangeArrowheads="1"/>
          </p:cNvSpPr>
          <p:nvPr/>
        </p:nvSpPr>
        <p:spPr bwMode="auto">
          <a:xfrm>
            <a:off x="4791075" y="1338263"/>
            <a:ext cx="152400" cy="304800"/>
          </a:xfrm>
          <a:prstGeom prst="downArrow">
            <a:avLst>
              <a:gd name="adj1" fmla="val 50000"/>
              <a:gd name="adj2" fmla="val 50000"/>
            </a:avLst>
          </a:prstGeom>
          <a:solidFill>
            <a:schemeClr val="accent1"/>
          </a:solidFill>
          <a:ln w="9525">
            <a:solidFill>
              <a:srgbClr val="FF3300"/>
            </a:solidFill>
            <a:miter lim="800000"/>
            <a:headEnd/>
            <a:tailEnd/>
          </a:ln>
          <a:effectLst/>
        </p:spPr>
        <p:txBody>
          <a:bodyPr wrap="none" anchor="ctr"/>
          <a:lstStyle/>
          <a:p>
            <a:endParaRPr lang="zh-CN" altLang="en-US"/>
          </a:p>
        </p:txBody>
      </p:sp>
      <p:sp>
        <p:nvSpPr>
          <p:cNvPr id="180239" name="AutoShape 15"/>
          <p:cNvSpPr>
            <a:spLocks noChangeArrowheads="1"/>
          </p:cNvSpPr>
          <p:nvPr/>
        </p:nvSpPr>
        <p:spPr bwMode="auto">
          <a:xfrm>
            <a:off x="4791075" y="1990725"/>
            <a:ext cx="152400" cy="304800"/>
          </a:xfrm>
          <a:prstGeom prst="downArrow">
            <a:avLst>
              <a:gd name="adj1" fmla="val 50000"/>
              <a:gd name="adj2" fmla="val 50000"/>
            </a:avLst>
          </a:prstGeom>
          <a:solidFill>
            <a:schemeClr val="accent1"/>
          </a:solidFill>
          <a:ln w="9525">
            <a:solidFill>
              <a:srgbClr val="FF3300"/>
            </a:solidFill>
            <a:miter lim="800000"/>
            <a:headEnd/>
            <a:tailEnd/>
          </a:ln>
          <a:effectLst/>
        </p:spPr>
        <p:txBody>
          <a:bodyPr wrap="none" anchor="ctr"/>
          <a:lstStyle/>
          <a:p>
            <a:endParaRPr lang="zh-CN" altLang="en-US"/>
          </a:p>
        </p:txBody>
      </p:sp>
      <p:sp>
        <p:nvSpPr>
          <p:cNvPr id="180240" name="AutoShape 16"/>
          <p:cNvSpPr>
            <a:spLocks noChangeArrowheads="1"/>
          </p:cNvSpPr>
          <p:nvPr/>
        </p:nvSpPr>
        <p:spPr bwMode="auto">
          <a:xfrm>
            <a:off x="4791075" y="2638425"/>
            <a:ext cx="152400" cy="304800"/>
          </a:xfrm>
          <a:prstGeom prst="downArrow">
            <a:avLst>
              <a:gd name="adj1" fmla="val 50000"/>
              <a:gd name="adj2" fmla="val 50000"/>
            </a:avLst>
          </a:prstGeom>
          <a:solidFill>
            <a:schemeClr val="accent1"/>
          </a:solidFill>
          <a:ln w="9525">
            <a:solidFill>
              <a:srgbClr val="FF3300"/>
            </a:solidFill>
            <a:miter lim="800000"/>
            <a:headEnd/>
            <a:tailEnd/>
          </a:ln>
          <a:effectLst/>
        </p:spPr>
        <p:txBody>
          <a:bodyPr wrap="none" anchor="ctr"/>
          <a:lstStyle/>
          <a:p>
            <a:endParaRPr lang="zh-CN" altLang="en-US"/>
          </a:p>
        </p:txBody>
      </p:sp>
      <p:sp>
        <p:nvSpPr>
          <p:cNvPr id="180241" name="AutoShape 17"/>
          <p:cNvSpPr>
            <a:spLocks/>
          </p:cNvSpPr>
          <p:nvPr/>
        </p:nvSpPr>
        <p:spPr bwMode="auto">
          <a:xfrm>
            <a:off x="3657600" y="971550"/>
            <a:ext cx="438150" cy="2324100"/>
          </a:xfrm>
          <a:prstGeom prst="leftBrace">
            <a:avLst>
              <a:gd name="adj1" fmla="val 44203"/>
              <a:gd name="adj2" fmla="val 47926"/>
            </a:avLst>
          </a:prstGeom>
          <a:noFill/>
          <a:ln w="28575">
            <a:solidFill>
              <a:srgbClr val="FF3300"/>
            </a:solidFill>
            <a:miter lim="800000"/>
            <a:headEnd/>
            <a:tailEnd/>
          </a:ln>
          <a:effectLst/>
        </p:spPr>
        <p:txBody>
          <a:bodyPr wrap="none" anchor="ctr"/>
          <a:lstStyle/>
          <a:p>
            <a:endParaRPr lang="zh-CN" altLang="en-US"/>
          </a:p>
        </p:txBody>
      </p:sp>
      <p:sp>
        <p:nvSpPr>
          <p:cNvPr id="180242" name="Text Box 18"/>
          <p:cNvSpPr txBox="1">
            <a:spLocks noChangeArrowheads="1"/>
          </p:cNvSpPr>
          <p:nvPr/>
        </p:nvSpPr>
        <p:spPr bwMode="auto">
          <a:xfrm>
            <a:off x="950913" y="1011238"/>
            <a:ext cx="2227262"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研究的八个层次：</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43" name="Text Box 19"/>
          <p:cNvSpPr txBox="1">
            <a:spLocks noChangeArrowheads="1"/>
          </p:cNvSpPr>
          <p:nvPr/>
        </p:nvSpPr>
        <p:spPr bwMode="auto">
          <a:xfrm>
            <a:off x="2190750" y="1728788"/>
            <a:ext cx="1274763" cy="6381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四个层次：</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44" name="Text Box 20"/>
          <p:cNvSpPr txBox="1">
            <a:spLocks noChangeArrowheads="1"/>
          </p:cNvSpPr>
          <p:nvPr/>
        </p:nvSpPr>
        <p:spPr bwMode="auto">
          <a:xfrm>
            <a:off x="3570288" y="3800475"/>
            <a:ext cx="11430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力学性能</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45" name="Text Box 21"/>
          <p:cNvSpPr txBox="1">
            <a:spLocks noChangeArrowheads="1"/>
          </p:cNvSpPr>
          <p:nvPr/>
        </p:nvSpPr>
        <p:spPr bwMode="auto">
          <a:xfrm>
            <a:off x="5019675" y="3810000"/>
            <a:ext cx="11430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流变性能</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46" name="Text Box 22"/>
          <p:cNvSpPr txBox="1">
            <a:spLocks noChangeArrowheads="1"/>
          </p:cNvSpPr>
          <p:nvPr/>
        </p:nvSpPr>
        <p:spPr bwMode="auto">
          <a:xfrm>
            <a:off x="6391275" y="3810000"/>
            <a:ext cx="14478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热机械性能</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47" name="Text Box 23"/>
          <p:cNvSpPr txBox="1">
            <a:spLocks noChangeArrowheads="1"/>
          </p:cNvSpPr>
          <p:nvPr/>
        </p:nvSpPr>
        <p:spPr bwMode="auto">
          <a:xfrm>
            <a:off x="1057275" y="3581400"/>
            <a:ext cx="2286000" cy="790575"/>
          </a:xfrm>
          <a:prstGeom prst="rect">
            <a:avLst/>
          </a:prstGeom>
          <a:noFill/>
          <a:ln w="28575">
            <a:solidFill>
              <a:srgbClr val="FF3300"/>
            </a:solidFill>
            <a:miter lim="800000"/>
            <a:headEnd/>
            <a:tailEnd/>
          </a:ln>
          <a:effectLst/>
        </p:spPr>
        <p:txBody>
          <a:bodyPr lIns="0" tIns="0" rIns="0" bIns="0" anchor="ctr" anchorCtr="1">
            <a:spAutoFit/>
          </a:bodyPr>
          <a:lstStyle/>
          <a:p>
            <a:pPr algn="ct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特殊功能性</a:t>
            </a:r>
          </a:p>
          <a:p>
            <a:pPr algn="ct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光、电、磁、生物</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48" name="Text Box 24"/>
          <p:cNvSpPr txBox="1">
            <a:spLocks noChangeArrowheads="1"/>
          </p:cNvSpPr>
          <p:nvPr/>
        </p:nvSpPr>
        <p:spPr bwMode="auto">
          <a:xfrm>
            <a:off x="2809875" y="4953000"/>
            <a:ext cx="35814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物理</a:t>
            </a:r>
            <a:r>
              <a:rPr kumimoji="1" lang="en-US" altLang="zh-CN" sz="2000" b="1">
                <a:solidFill>
                  <a:srgbClr val="003399"/>
                </a:solidFill>
                <a:effectLst>
                  <a:outerShdw blurRad="38100" dist="38100" dir="2700000" algn="tl">
                    <a:srgbClr val="C0C0C0"/>
                  </a:outerShdw>
                </a:effectLst>
                <a:latin typeface="Times New Roman" pitchFamily="18" charset="0"/>
                <a:ea typeface="黑体" pitchFamily="2" charset="-122"/>
              </a:rPr>
              <a:t>—</a:t>
            </a: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化学</a:t>
            </a:r>
            <a:r>
              <a:rPr kumimoji="1" lang="en-US" altLang="zh-CN" sz="2000" b="1">
                <a:solidFill>
                  <a:srgbClr val="003399"/>
                </a:solidFill>
                <a:effectLst>
                  <a:outerShdw blurRad="38100" dist="38100" dir="2700000" algn="tl">
                    <a:srgbClr val="C0C0C0"/>
                  </a:outerShdw>
                </a:effectLst>
                <a:latin typeface="Times New Roman" pitchFamily="18" charset="0"/>
                <a:ea typeface="黑体" pitchFamily="2" charset="-122"/>
              </a:rPr>
              <a:t>—</a:t>
            </a: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性能综合评价</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49" name="AutoShape 25"/>
          <p:cNvSpPr>
            <a:spLocks/>
          </p:cNvSpPr>
          <p:nvPr/>
        </p:nvSpPr>
        <p:spPr bwMode="auto">
          <a:xfrm rot="-5400000">
            <a:off x="4565650" y="2054225"/>
            <a:ext cx="450850" cy="5181600"/>
          </a:xfrm>
          <a:prstGeom prst="leftBrace">
            <a:avLst>
              <a:gd name="adj1" fmla="val 95775"/>
              <a:gd name="adj2" fmla="val 47926"/>
            </a:avLst>
          </a:prstGeom>
          <a:noFill/>
          <a:ln w="28575">
            <a:solidFill>
              <a:srgbClr val="FF3300"/>
            </a:solidFill>
            <a:miter lim="800000"/>
            <a:headEnd/>
            <a:tailEnd/>
          </a:ln>
          <a:effectLst/>
        </p:spPr>
        <p:txBody>
          <a:bodyPr wrap="none" anchor="ctr"/>
          <a:lstStyle/>
          <a:p>
            <a:endParaRPr lang="zh-CN" altLang="en-US"/>
          </a:p>
        </p:txBody>
      </p:sp>
      <p:sp>
        <p:nvSpPr>
          <p:cNvPr id="180250" name="Text Box 26"/>
          <p:cNvSpPr txBox="1">
            <a:spLocks noChangeArrowheads="1"/>
          </p:cNvSpPr>
          <p:nvPr/>
        </p:nvSpPr>
        <p:spPr bwMode="auto">
          <a:xfrm>
            <a:off x="3914775" y="5562600"/>
            <a:ext cx="1625600"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长期使用性能</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51" name="Text Box 27"/>
          <p:cNvSpPr txBox="1">
            <a:spLocks noChangeArrowheads="1"/>
          </p:cNvSpPr>
          <p:nvPr/>
        </p:nvSpPr>
        <p:spPr bwMode="auto">
          <a:xfrm>
            <a:off x="3763963" y="6067425"/>
            <a:ext cx="1884362" cy="3333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开发应用可行性</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52" name="AutoShape 28"/>
          <p:cNvSpPr>
            <a:spLocks/>
          </p:cNvSpPr>
          <p:nvPr/>
        </p:nvSpPr>
        <p:spPr bwMode="auto">
          <a:xfrm>
            <a:off x="682625" y="4206875"/>
            <a:ext cx="301625" cy="2324100"/>
          </a:xfrm>
          <a:prstGeom prst="leftBrace">
            <a:avLst>
              <a:gd name="adj1" fmla="val 64211"/>
              <a:gd name="adj2" fmla="val 47926"/>
            </a:avLst>
          </a:prstGeom>
          <a:noFill/>
          <a:ln w="28575">
            <a:solidFill>
              <a:srgbClr val="FF3300"/>
            </a:solidFill>
            <a:miter lim="800000"/>
            <a:headEnd/>
            <a:tailEnd/>
          </a:ln>
          <a:effectLst/>
        </p:spPr>
        <p:txBody>
          <a:bodyPr wrap="none" anchor="ctr"/>
          <a:lstStyle/>
          <a:p>
            <a:endParaRPr lang="zh-CN" altLang="en-US"/>
          </a:p>
        </p:txBody>
      </p:sp>
      <p:sp>
        <p:nvSpPr>
          <p:cNvPr id="180253" name="Text Box 29"/>
          <p:cNvSpPr txBox="1">
            <a:spLocks noChangeArrowheads="1"/>
          </p:cNvSpPr>
          <p:nvPr/>
        </p:nvSpPr>
        <p:spPr bwMode="auto">
          <a:xfrm>
            <a:off x="190500" y="4737100"/>
            <a:ext cx="374650" cy="1247775"/>
          </a:xfrm>
          <a:prstGeom prst="rect">
            <a:avLst/>
          </a:prstGeom>
          <a:noFill/>
          <a:ln w="28575">
            <a:solidFill>
              <a:srgbClr val="FF3300"/>
            </a:solidFill>
            <a:miter lim="800000"/>
            <a:headEnd/>
            <a:tailEnd/>
          </a:ln>
          <a:effectLst/>
        </p:spPr>
        <p:txBody>
          <a:bodyPr lIns="0" tIns="0" rIns="0" bIns="0" anchor="ctr" anchorCtr="1">
            <a:spAutoFit/>
          </a:bodyPr>
          <a:lstStyle/>
          <a:p>
            <a:pPr>
              <a:spcBef>
                <a:spcPct val="50000"/>
              </a:spcBef>
            </a:pPr>
            <a:r>
              <a:rPr kumimoji="1" lang="zh-CN" altLang="en-US" sz="2000" b="1">
                <a:solidFill>
                  <a:srgbClr val="003399"/>
                </a:solidFill>
                <a:effectLst>
                  <a:outerShdw blurRad="38100" dist="38100" dir="2700000" algn="tl">
                    <a:srgbClr val="C0C0C0"/>
                  </a:outerShdw>
                </a:effectLst>
                <a:latin typeface="Times New Roman" pitchFamily="18" charset="0"/>
                <a:ea typeface="黑体" pitchFamily="2" charset="-122"/>
              </a:rPr>
              <a:t>四个层次</a:t>
            </a:r>
            <a:endParaRPr kumimoji="1" lang="zh-CN" altLang="en-US" sz="2000" b="1">
              <a:solidFill>
                <a:srgbClr val="003399"/>
              </a:solidFill>
              <a:effectLst>
                <a:outerShdw blurRad="38100" dist="38100" dir="2700000" algn="tl">
                  <a:srgbClr val="C0C0C0"/>
                </a:outerShdw>
              </a:effectLst>
              <a:latin typeface="Times New Roman" pitchFamily="18" charset="0"/>
            </a:endParaRPr>
          </a:p>
        </p:txBody>
      </p:sp>
      <p:sp>
        <p:nvSpPr>
          <p:cNvPr id="180254" name="AutoShape 30"/>
          <p:cNvSpPr>
            <a:spLocks noChangeArrowheads="1"/>
          </p:cNvSpPr>
          <p:nvPr/>
        </p:nvSpPr>
        <p:spPr bwMode="auto">
          <a:xfrm>
            <a:off x="4643438" y="5302250"/>
            <a:ext cx="125412" cy="249238"/>
          </a:xfrm>
          <a:prstGeom prst="downArrow">
            <a:avLst>
              <a:gd name="adj1" fmla="val 50000"/>
              <a:gd name="adj2" fmla="val 49684"/>
            </a:avLst>
          </a:prstGeom>
          <a:solidFill>
            <a:schemeClr val="accent1"/>
          </a:solidFill>
          <a:ln w="9525">
            <a:solidFill>
              <a:srgbClr val="FF3300"/>
            </a:solidFill>
            <a:miter lim="800000"/>
            <a:headEnd/>
            <a:tailEnd/>
          </a:ln>
          <a:effectLst/>
        </p:spPr>
        <p:txBody>
          <a:bodyPr wrap="none" anchor="ctr"/>
          <a:lstStyle/>
          <a:p>
            <a:endParaRPr lang="zh-CN" altLang="en-US"/>
          </a:p>
        </p:txBody>
      </p:sp>
      <p:sp>
        <p:nvSpPr>
          <p:cNvPr id="180255" name="AutoShape 31"/>
          <p:cNvSpPr>
            <a:spLocks noChangeArrowheads="1"/>
          </p:cNvSpPr>
          <p:nvPr/>
        </p:nvSpPr>
        <p:spPr bwMode="auto">
          <a:xfrm>
            <a:off x="4648200" y="5891213"/>
            <a:ext cx="112713" cy="166687"/>
          </a:xfrm>
          <a:prstGeom prst="downArrow">
            <a:avLst>
              <a:gd name="adj1" fmla="val 50000"/>
              <a:gd name="adj2" fmla="val 36972"/>
            </a:avLst>
          </a:prstGeom>
          <a:solidFill>
            <a:schemeClr val="accent1"/>
          </a:solidFill>
          <a:ln w="9525">
            <a:solidFill>
              <a:srgbClr val="FF3300"/>
            </a:solidFill>
            <a:miter lim="800000"/>
            <a:headEnd/>
            <a:tailEnd/>
          </a:ln>
          <a:effectLst/>
        </p:spPr>
        <p:txBody>
          <a:bodyPr wrap="none" anchor="ctr"/>
          <a:lstStyle/>
          <a:p>
            <a:endParaRPr lang="zh-CN" altLang="en-US"/>
          </a:p>
        </p:txBody>
      </p:sp>
      <p:sp>
        <p:nvSpPr>
          <p:cNvPr id="180256" name="Freeform 32"/>
          <p:cNvSpPr>
            <a:spLocks/>
          </p:cNvSpPr>
          <p:nvPr/>
        </p:nvSpPr>
        <p:spPr bwMode="auto">
          <a:xfrm>
            <a:off x="5664200" y="409575"/>
            <a:ext cx="3070225" cy="5868988"/>
          </a:xfrm>
          <a:custGeom>
            <a:avLst/>
            <a:gdLst/>
            <a:ahLst/>
            <a:cxnLst>
              <a:cxn ang="0">
                <a:pos x="1444" y="0"/>
              </a:cxn>
              <a:cxn ang="0">
                <a:pos x="1934" y="0"/>
              </a:cxn>
              <a:cxn ang="0">
                <a:pos x="1934" y="3697"/>
              </a:cxn>
              <a:cxn ang="0">
                <a:pos x="0" y="3697"/>
              </a:cxn>
            </a:cxnLst>
            <a:rect l="0" t="0" r="r" b="b"/>
            <a:pathLst>
              <a:path w="1934" h="3697">
                <a:moveTo>
                  <a:pt x="1444" y="0"/>
                </a:moveTo>
                <a:lnTo>
                  <a:pt x="1934" y="0"/>
                </a:lnTo>
                <a:lnTo>
                  <a:pt x="1934" y="3697"/>
                </a:lnTo>
                <a:lnTo>
                  <a:pt x="0" y="3697"/>
                </a:lnTo>
              </a:path>
            </a:pathLst>
          </a:custGeom>
          <a:noFill/>
          <a:ln w="31750" cap="flat" cmpd="sng">
            <a:solidFill>
              <a:srgbClr val="FF3300"/>
            </a:solidFill>
            <a:prstDash val="solid"/>
            <a:miter lim="800000"/>
            <a:headEnd type="none" w="med" len="med"/>
            <a:tailEnd type="none" w="med" len="med"/>
          </a:ln>
          <a:effectLst/>
        </p:spPr>
        <p:txBody>
          <a:bodyPr wrap="none"/>
          <a:lstStyle/>
          <a:p>
            <a:endParaRPr lang="zh-CN" altLang="en-US"/>
          </a:p>
        </p:txBody>
      </p:sp>
      <p:sp>
        <p:nvSpPr>
          <p:cNvPr id="180257" name="Line 33"/>
          <p:cNvSpPr>
            <a:spLocks noChangeShapeType="1"/>
          </p:cNvSpPr>
          <p:nvPr/>
        </p:nvSpPr>
        <p:spPr bwMode="auto">
          <a:xfrm flipH="1">
            <a:off x="7891463" y="3971925"/>
            <a:ext cx="809625" cy="0"/>
          </a:xfrm>
          <a:prstGeom prst="line">
            <a:avLst/>
          </a:prstGeom>
          <a:noFill/>
          <a:ln w="28575">
            <a:solidFill>
              <a:srgbClr val="FF3300"/>
            </a:solidFill>
            <a:miter lim="800000"/>
            <a:headEnd/>
            <a:tailEnd type="stealth" w="med" len="lg"/>
          </a:ln>
          <a:effectLst/>
        </p:spPr>
        <p:txBody>
          <a:bodyPr wrap="none"/>
          <a:lstStyle/>
          <a:p>
            <a:endParaRPr lang="zh-CN" altLang="en-US"/>
          </a:p>
        </p:txBody>
      </p:sp>
      <p:sp>
        <p:nvSpPr>
          <p:cNvPr id="180258" name="Line 34"/>
          <p:cNvSpPr>
            <a:spLocks noChangeShapeType="1"/>
          </p:cNvSpPr>
          <p:nvPr/>
        </p:nvSpPr>
        <p:spPr bwMode="auto">
          <a:xfrm flipH="1">
            <a:off x="5476875" y="3140075"/>
            <a:ext cx="3198813" cy="0"/>
          </a:xfrm>
          <a:prstGeom prst="line">
            <a:avLst/>
          </a:prstGeom>
          <a:noFill/>
          <a:ln w="28575">
            <a:solidFill>
              <a:srgbClr val="FF3300"/>
            </a:solidFill>
            <a:miter lim="800000"/>
            <a:headEnd/>
            <a:tailEnd type="stealth" w="med" len="lg"/>
          </a:ln>
          <a:effectLst/>
        </p:spPr>
        <p:txBody>
          <a:bodyPr wrap="none"/>
          <a:lstStyle/>
          <a:p>
            <a:endParaRPr lang="zh-CN" altLang="en-US"/>
          </a:p>
        </p:txBody>
      </p:sp>
      <p:sp>
        <p:nvSpPr>
          <p:cNvPr id="180259" name="Line 35"/>
          <p:cNvSpPr>
            <a:spLocks noChangeShapeType="1"/>
          </p:cNvSpPr>
          <p:nvPr/>
        </p:nvSpPr>
        <p:spPr bwMode="auto">
          <a:xfrm flipH="1">
            <a:off x="3016250" y="3289300"/>
            <a:ext cx="1814513" cy="219075"/>
          </a:xfrm>
          <a:prstGeom prst="line">
            <a:avLst/>
          </a:prstGeom>
          <a:noFill/>
          <a:ln w="28575">
            <a:solidFill>
              <a:srgbClr val="FF3300"/>
            </a:solidFill>
            <a:miter lim="800000"/>
            <a:headEnd/>
            <a:tailEnd type="stealth" w="med" len="lg"/>
          </a:ln>
          <a:effectLst/>
        </p:spPr>
        <p:txBody>
          <a:bodyPr wrap="none"/>
          <a:lstStyle/>
          <a:p>
            <a:endParaRPr lang="zh-CN" altLang="en-US"/>
          </a:p>
        </p:txBody>
      </p:sp>
      <p:sp>
        <p:nvSpPr>
          <p:cNvPr id="180260" name="Line 36"/>
          <p:cNvSpPr>
            <a:spLocks noChangeShapeType="1"/>
          </p:cNvSpPr>
          <p:nvPr/>
        </p:nvSpPr>
        <p:spPr bwMode="auto">
          <a:xfrm>
            <a:off x="4833938" y="3290888"/>
            <a:ext cx="2114550" cy="477837"/>
          </a:xfrm>
          <a:prstGeom prst="line">
            <a:avLst/>
          </a:prstGeom>
          <a:noFill/>
          <a:ln w="28575">
            <a:solidFill>
              <a:srgbClr val="FF3300"/>
            </a:solidFill>
            <a:miter lim="800000"/>
            <a:headEnd/>
            <a:tailEnd type="stealth" w="med" len="lg"/>
          </a:ln>
          <a:effectLst/>
        </p:spPr>
        <p:txBody>
          <a:bodyPr wrap="none"/>
          <a:lstStyle/>
          <a:p>
            <a:endParaRPr lang="zh-CN" altLang="en-US"/>
          </a:p>
        </p:txBody>
      </p:sp>
      <p:sp>
        <p:nvSpPr>
          <p:cNvPr id="180261" name="Line 37"/>
          <p:cNvSpPr>
            <a:spLocks noChangeShapeType="1"/>
          </p:cNvSpPr>
          <p:nvPr/>
        </p:nvSpPr>
        <p:spPr bwMode="auto">
          <a:xfrm flipH="1">
            <a:off x="4124325" y="3289300"/>
            <a:ext cx="666750" cy="493713"/>
          </a:xfrm>
          <a:prstGeom prst="line">
            <a:avLst/>
          </a:prstGeom>
          <a:noFill/>
          <a:ln w="28575">
            <a:solidFill>
              <a:srgbClr val="FF3300"/>
            </a:solidFill>
            <a:miter lim="800000"/>
            <a:headEnd/>
            <a:tailEnd type="stealth" w="med" len="lg"/>
          </a:ln>
          <a:effectLst/>
        </p:spPr>
        <p:txBody>
          <a:bodyPr wrap="none"/>
          <a:lstStyle/>
          <a:p>
            <a:endParaRPr lang="zh-CN" altLang="en-US"/>
          </a:p>
        </p:txBody>
      </p:sp>
      <p:sp>
        <p:nvSpPr>
          <p:cNvPr id="180262" name="Line 38"/>
          <p:cNvSpPr>
            <a:spLocks noChangeShapeType="1"/>
          </p:cNvSpPr>
          <p:nvPr/>
        </p:nvSpPr>
        <p:spPr bwMode="auto">
          <a:xfrm>
            <a:off x="4810125" y="3319463"/>
            <a:ext cx="666750" cy="493712"/>
          </a:xfrm>
          <a:prstGeom prst="line">
            <a:avLst/>
          </a:prstGeom>
          <a:noFill/>
          <a:ln w="28575">
            <a:solidFill>
              <a:srgbClr val="FF3300"/>
            </a:solidFill>
            <a:miter lim="800000"/>
            <a:headEnd/>
            <a:tailEnd type="stealth" w="med" len="lg"/>
          </a:ln>
          <a:effectLst/>
        </p:spPr>
        <p:txBody>
          <a:bodyPr wrap="none"/>
          <a:lstStyle/>
          <a:p>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684213" y="404813"/>
            <a:ext cx="7991475" cy="5832475"/>
          </a:xfrm>
        </p:spPr>
        <p:txBody>
          <a:bodyPr/>
          <a:lstStyle/>
          <a:p>
            <a:r>
              <a:rPr lang="en-US" altLang="zh-CN" b="1"/>
              <a:t>   </a:t>
            </a:r>
            <a:r>
              <a:rPr lang="zh-CN" altLang="en-US" b="1"/>
              <a:t>　由于热运动，反式和旁式可以互相转换，只有反式和旁式构象之间的能量差起重要作用，决定反式和旁式的比例。</a:t>
            </a:r>
          </a:p>
          <a:p>
            <a:pPr>
              <a:buClr>
                <a:schemeClr val="tx1"/>
              </a:buClr>
              <a:buFontTx/>
              <a:buNone/>
            </a:pPr>
            <a:r>
              <a:rPr lang="zh-CN" altLang="en-US" b="1"/>
              <a:t>　　</a:t>
            </a:r>
          </a:p>
          <a:p>
            <a:pPr>
              <a:buClr>
                <a:schemeClr val="tx1"/>
              </a:buClr>
            </a:pPr>
            <a:r>
              <a:rPr lang="zh-CN" altLang="en-US" b="1"/>
              <a:t>　　构象异构体能否分离？只有在制备时间内没有发生构象转化，才能得到，目前可得到</a:t>
            </a:r>
            <a:r>
              <a:rPr lang="en-US" altLang="zh-CN" b="1"/>
              <a:t>2,2</a:t>
            </a:r>
            <a:r>
              <a:rPr lang="en-US" altLang="zh-CN" b="1">
                <a:latin typeface="Arial"/>
              </a:rPr>
              <a:t>’</a:t>
            </a:r>
            <a:r>
              <a:rPr lang="zh-CN" altLang="en-US" b="1"/>
              <a:t>－二甲基联苯</a:t>
            </a:r>
          </a:p>
          <a:p>
            <a:pPr>
              <a:buFontTx/>
              <a:buNone/>
            </a:pPr>
            <a:r>
              <a:rPr lang="zh-CN" altLang="en-US" b="1"/>
              <a:t>　　</a:t>
            </a:r>
          </a:p>
          <a:p>
            <a:r>
              <a:rPr lang="zh-CN" altLang="en-US" b="1"/>
              <a:t>　　含</a:t>
            </a:r>
            <a:r>
              <a:rPr lang="en-US" altLang="zh-CN" b="1">
                <a:solidFill>
                  <a:srgbClr val="FF3300"/>
                </a:solidFill>
              </a:rPr>
              <a:t>n</a:t>
            </a:r>
            <a:r>
              <a:rPr lang="zh-CN" altLang="en-US" b="1"/>
              <a:t>个碳原子的正烷烃具有</a:t>
            </a:r>
            <a:r>
              <a:rPr lang="en-US" altLang="zh-CN" b="1">
                <a:solidFill>
                  <a:srgbClr val="FF3300"/>
                </a:solidFill>
              </a:rPr>
              <a:t>3</a:t>
            </a:r>
            <a:r>
              <a:rPr lang="en-US" altLang="zh-CN" b="1" baseline="30000">
                <a:solidFill>
                  <a:srgbClr val="FF3300"/>
                </a:solidFill>
              </a:rPr>
              <a:t>n-3</a:t>
            </a:r>
            <a:r>
              <a:rPr lang="zh-CN" altLang="en-US" b="1"/>
              <a:t>个可能的稳定构象</a:t>
            </a:r>
          </a:p>
          <a:p>
            <a:endParaRPr lang="en-US" altLang="zh-CN" b="1"/>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250825" y="1052513"/>
            <a:ext cx="8642350" cy="5113337"/>
          </a:xfrm>
        </p:spPr>
        <p:txBody>
          <a:bodyPr/>
          <a:lstStyle/>
          <a:p>
            <a:pPr>
              <a:lnSpc>
                <a:spcPct val="90000"/>
              </a:lnSpc>
            </a:pPr>
            <a:r>
              <a:rPr lang="zh-CN" altLang="en-US" b="1"/>
              <a:t>　　由于在正常情况下，构象之间相互转换的速率很快，因此是各种构象的混合体，它有统计意义。</a:t>
            </a:r>
          </a:p>
          <a:p>
            <a:pPr>
              <a:lnSpc>
                <a:spcPct val="90000"/>
              </a:lnSpc>
            </a:pPr>
            <a:r>
              <a:rPr lang="zh-CN" altLang="en-US" b="1"/>
              <a:t>　　根据玻尔兹曼定律，构象熵与构象数之间的关系为：</a:t>
            </a:r>
            <a:r>
              <a:rPr lang="en-US" altLang="zh-CN" b="1"/>
              <a:t>S=klnW</a:t>
            </a:r>
          </a:p>
          <a:p>
            <a:pPr>
              <a:lnSpc>
                <a:spcPct val="90000"/>
              </a:lnSpc>
            </a:pPr>
            <a:endParaRPr lang="en-US" altLang="zh-CN" b="1"/>
          </a:p>
          <a:p>
            <a:pPr>
              <a:lnSpc>
                <a:spcPct val="90000"/>
              </a:lnSpc>
            </a:pPr>
            <a:r>
              <a:rPr lang="zh-CN" altLang="en-US" b="1"/>
              <a:t>构造影响：位垒高度随键长增加而减少</a:t>
            </a:r>
          </a:p>
          <a:p>
            <a:pPr>
              <a:lnSpc>
                <a:spcPct val="90000"/>
              </a:lnSpc>
            </a:pPr>
            <a:r>
              <a:rPr lang="en-US" altLang="zh-CN" b="1"/>
              <a:t>C</a:t>
            </a:r>
            <a:r>
              <a:rPr lang="zh-CN" altLang="en-US" b="1"/>
              <a:t>－</a:t>
            </a:r>
            <a:r>
              <a:rPr lang="en-US" altLang="zh-CN" b="1"/>
              <a:t>C 0.154nm     C</a:t>
            </a:r>
            <a:r>
              <a:rPr lang="zh-CN" altLang="en-US" b="1"/>
              <a:t>－</a:t>
            </a:r>
            <a:r>
              <a:rPr lang="en-US" altLang="zh-CN" b="1"/>
              <a:t>Si 0.193nm</a:t>
            </a:r>
          </a:p>
          <a:p>
            <a:pPr>
              <a:lnSpc>
                <a:spcPct val="90000"/>
              </a:lnSpc>
            </a:pPr>
            <a:r>
              <a:rPr lang="en-US" altLang="zh-CN" b="1"/>
              <a:t>C</a:t>
            </a:r>
            <a:r>
              <a:rPr lang="zh-CN" altLang="en-US" b="1"/>
              <a:t>－</a:t>
            </a:r>
            <a:r>
              <a:rPr lang="en-US" altLang="zh-CN" b="1"/>
              <a:t>O 0.143nm     C</a:t>
            </a:r>
            <a:r>
              <a:rPr lang="zh-CN" altLang="en-US" b="1"/>
              <a:t>－</a:t>
            </a:r>
            <a:r>
              <a:rPr lang="en-US" altLang="zh-CN" b="1"/>
              <a:t>S  0.181nm</a:t>
            </a:r>
          </a:p>
          <a:p>
            <a:pPr>
              <a:lnSpc>
                <a:spcPct val="90000"/>
              </a:lnSpc>
            </a:pPr>
            <a:endParaRPr lang="en-US" altLang="zh-CN" b="1"/>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1331913" y="549275"/>
            <a:ext cx="6273800" cy="427038"/>
          </a:xfrm>
          <a:prstGeom prst="rect">
            <a:avLst/>
          </a:prstGeom>
          <a:noFill/>
          <a:ln w="28575">
            <a:noFill/>
            <a:miter lim="800000"/>
            <a:headEnd/>
            <a:tailEnd/>
          </a:ln>
          <a:effectLst/>
        </p:spPr>
        <p:txBody>
          <a:bodyPr lIns="0" tIns="0" rIns="0" bIns="0" anchor="ctr" anchorCtr="1">
            <a:spAutoFit/>
          </a:bodyPr>
          <a:lstStyle/>
          <a:p>
            <a:pPr>
              <a:spcBef>
                <a:spcPct val="50000"/>
              </a:spcBef>
            </a:pPr>
            <a:r>
              <a:rPr kumimoji="1" lang="zh-CN" altLang="en-US" sz="2800" b="1">
                <a:solidFill>
                  <a:srgbClr val="FF3300"/>
                </a:solidFill>
                <a:effectLst>
                  <a:outerShdw blurRad="38100" dist="38100" dir="2700000" algn="tl">
                    <a:srgbClr val="C0C0C0"/>
                  </a:outerShdw>
                </a:effectLst>
                <a:latin typeface="Times New Roman" pitchFamily="18" charset="0"/>
                <a:ea typeface="黑体" pitchFamily="2" charset="-122"/>
              </a:rPr>
              <a:t>高分子链的构象</a:t>
            </a:r>
            <a:r>
              <a:rPr kumimoji="1" lang="zh-CN" altLang="en-US" sz="2800" b="1">
                <a:solidFill>
                  <a:schemeClr val="folHlink"/>
                </a:solidFill>
                <a:effectLst>
                  <a:outerShdw blurRad="38100" dist="38100" dir="2700000" algn="tl">
                    <a:srgbClr val="C0C0C0"/>
                  </a:outerShdw>
                </a:effectLst>
                <a:latin typeface="Times New Roman" pitchFamily="18" charset="0"/>
                <a:ea typeface="黑体" pitchFamily="2" charset="-122"/>
              </a:rPr>
              <a:t> </a:t>
            </a:r>
          </a:p>
        </p:txBody>
      </p:sp>
      <p:sp>
        <p:nvSpPr>
          <p:cNvPr id="45059" name="Text Box 3"/>
          <p:cNvSpPr txBox="1">
            <a:spLocks noChangeArrowheads="1"/>
          </p:cNvSpPr>
          <p:nvPr/>
        </p:nvSpPr>
        <p:spPr bwMode="auto">
          <a:xfrm>
            <a:off x="323850" y="1196975"/>
            <a:ext cx="8439150" cy="3513138"/>
          </a:xfrm>
          <a:prstGeom prst="rect">
            <a:avLst/>
          </a:prstGeom>
          <a:noFill/>
          <a:ln w="9525">
            <a:noFill/>
            <a:miter lim="800000"/>
            <a:headEnd/>
            <a:tailEnd/>
          </a:ln>
          <a:effectLst/>
        </p:spPr>
        <p:txBody>
          <a:bodyPr>
            <a:spAutoFit/>
          </a:bodyPr>
          <a:lstStyle/>
          <a:p>
            <a:pPr defTabSz="911225">
              <a:lnSpc>
                <a:spcPct val="150000"/>
              </a:lnSpc>
              <a:spcBef>
                <a:spcPct val="50000"/>
              </a:spcBef>
            </a:pPr>
            <a:r>
              <a:rPr kumimoji="1" lang="zh-CN" altLang="en-US" sz="2400" b="1">
                <a:latin typeface="Times New Roman" pitchFamily="18" charset="0"/>
              </a:rPr>
              <a:t>　</a:t>
            </a:r>
            <a:r>
              <a:rPr kumimoji="1" lang="zh-CN" altLang="en-US" sz="2800" b="1">
                <a:latin typeface="Times New Roman" pitchFamily="18" charset="0"/>
              </a:rPr>
              <a:t>通常高分子链可以看成                　锯齿型构象，其中</a:t>
            </a:r>
            <a:r>
              <a:rPr kumimoji="1" lang="en-US" altLang="zh-CN" sz="2800" b="1">
                <a:latin typeface="Times New Roman" pitchFamily="18" charset="0"/>
              </a:rPr>
              <a:t>C</a:t>
            </a:r>
            <a:r>
              <a:rPr kumimoji="1" lang="zh-CN" altLang="en-US" sz="2800" b="1">
                <a:latin typeface="Times New Roman" pitchFamily="18" charset="0"/>
              </a:rPr>
              <a:t>－</a:t>
            </a:r>
            <a:r>
              <a:rPr kumimoji="1" lang="en-US" altLang="zh-CN" sz="2800" b="1">
                <a:latin typeface="Times New Roman" pitchFamily="18" charset="0"/>
              </a:rPr>
              <a:t>C</a:t>
            </a:r>
            <a:r>
              <a:rPr kumimoji="1" lang="zh-CN" altLang="en-US" sz="2800" b="1">
                <a:latin typeface="Times New Roman" pitchFamily="18" charset="0"/>
              </a:rPr>
              <a:t>之间由</a:t>
            </a:r>
            <a:r>
              <a:rPr kumimoji="1" lang="en-US" altLang="zh-CN" sz="2800" b="1">
                <a:latin typeface="Times New Roman" pitchFamily="18" charset="0"/>
              </a:rPr>
              <a:t>σ</a:t>
            </a:r>
            <a:r>
              <a:rPr kumimoji="1" lang="zh-CN" altLang="en-US" sz="2800" b="1">
                <a:latin typeface="Times New Roman" pitchFamily="18" charset="0"/>
              </a:rPr>
              <a:t>电子构成的</a:t>
            </a:r>
            <a:r>
              <a:rPr kumimoji="1" lang="en-US" altLang="zh-CN" sz="2800" b="1">
                <a:latin typeface="Times New Roman" pitchFamily="18" charset="0"/>
              </a:rPr>
              <a:t>σ</a:t>
            </a:r>
            <a:r>
              <a:rPr kumimoji="1" lang="zh-CN" altLang="en-US" sz="2800" b="1">
                <a:latin typeface="Times New Roman" pitchFamily="18" charset="0"/>
              </a:rPr>
              <a:t>键来构成，其可以自旋，但是在这种情况下出现下列问题：</a:t>
            </a:r>
          </a:p>
          <a:p>
            <a:pPr defTabSz="911225">
              <a:lnSpc>
                <a:spcPct val="150000"/>
              </a:lnSpc>
              <a:spcBef>
                <a:spcPct val="50000"/>
              </a:spcBef>
            </a:pPr>
            <a:r>
              <a:rPr kumimoji="1" lang="zh-CN" altLang="en-US" sz="2800" b="1">
                <a:latin typeface="宋体" pitchFamily="2" charset="-122"/>
              </a:rPr>
              <a:t>（</a:t>
            </a:r>
            <a:r>
              <a:rPr kumimoji="1" lang="en-US" altLang="zh-CN" sz="2800" b="1">
                <a:latin typeface="宋体" pitchFamily="2" charset="-122"/>
              </a:rPr>
              <a:t>1</a:t>
            </a:r>
            <a:r>
              <a:rPr kumimoji="1" lang="zh-CN" altLang="en-US" sz="2800" b="1">
                <a:latin typeface="宋体" pitchFamily="2" charset="-122"/>
              </a:rPr>
              <a:t>）如有四个碳的链的片断时，经过</a:t>
            </a:r>
            <a:r>
              <a:rPr kumimoji="1" lang="en-US" altLang="zh-CN" sz="2800" b="1">
                <a:latin typeface="宋体" pitchFamily="2" charset="-122"/>
              </a:rPr>
              <a:t>σ</a:t>
            </a:r>
            <a:r>
              <a:rPr kumimoji="1" lang="zh-CN" altLang="en-US" sz="2800" b="1">
                <a:latin typeface="宋体" pitchFamily="2" charset="-122"/>
              </a:rPr>
              <a:t>链旋转可以得到下列两种构象：</a:t>
            </a:r>
            <a:endParaRPr kumimoji="1" lang="zh-CN" altLang="en-US" sz="2800" b="1">
              <a:latin typeface="Times New Roman" pitchFamily="18" charset="0"/>
            </a:endParaRPr>
          </a:p>
        </p:txBody>
      </p:sp>
      <p:graphicFrame>
        <p:nvGraphicFramePr>
          <p:cNvPr id="45060" name="Object 4"/>
          <p:cNvGraphicFramePr>
            <a:graphicFrameLocks noChangeAspect="1"/>
          </p:cNvGraphicFramePr>
          <p:nvPr/>
        </p:nvGraphicFramePr>
        <p:xfrm>
          <a:off x="4572000" y="1341438"/>
          <a:ext cx="1222375" cy="584200"/>
        </p:xfrm>
        <a:graphic>
          <a:graphicData uri="http://schemas.openxmlformats.org/presentationml/2006/ole">
            <p:oleObj spid="_x0000_s45060" name="Microsoft Draw 绘图" r:id="rId3" imgW="1905480" imgH="930960" progId="MSDraw.Drawing.8.2">
              <p:embed/>
            </p:oleObj>
          </a:graphicData>
        </a:graphic>
      </p:graphicFrame>
      <p:graphicFrame>
        <p:nvGraphicFramePr>
          <p:cNvPr id="45061" name="Object 5"/>
          <p:cNvGraphicFramePr>
            <a:graphicFrameLocks noChangeAspect="1"/>
          </p:cNvGraphicFramePr>
          <p:nvPr/>
        </p:nvGraphicFramePr>
        <p:xfrm>
          <a:off x="2843213" y="4724400"/>
          <a:ext cx="3600450" cy="1739900"/>
        </p:xfrm>
        <a:graphic>
          <a:graphicData uri="http://schemas.openxmlformats.org/presentationml/2006/ole">
            <p:oleObj spid="_x0000_s45061" name="Microsoft Draw 绘图" r:id="rId4" imgW="2594520" imgH="1554120" progId="MSDraw.Drawing.8.2">
              <p:embed/>
            </p:oleObj>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6676" name="Object 4"/>
          <p:cNvGraphicFramePr>
            <a:graphicFrameLocks noChangeAspect="1"/>
          </p:cNvGraphicFramePr>
          <p:nvPr/>
        </p:nvGraphicFramePr>
        <p:xfrm>
          <a:off x="611188" y="2636838"/>
          <a:ext cx="8137525" cy="2592387"/>
        </p:xfrm>
        <a:graphic>
          <a:graphicData uri="http://schemas.openxmlformats.org/presentationml/2006/ole">
            <p:oleObj spid="_x0000_s156676" name="Microsoft Draw 绘图" r:id="rId3" imgW="6315120" imgH="1981440" progId="MSDraw.Drawing.8.2">
              <p:embed/>
            </p:oleObj>
          </a:graphicData>
        </a:graphic>
      </p:graphicFrame>
      <p:sp>
        <p:nvSpPr>
          <p:cNvPr id="156677" name="Rectangle 5"/>
          <p:cNvSpPr>
            <a:spLocks noChangeArrowheads="1"/>
          </p:cNvSpPr>
          <p:nvPr/>
        </p:nvSpPr>
        <p:spPr bwMode="auto">
          <a:xfrm>
            <a:off x="755650" y="1196975"/>
            <a:ext cx="7223125" cy="946150"/>
          </a:xfrm>
          <a:prstGeom prst="rect">
            <a:avLst/>
          </a:prstGeom>
          <a:noFill/>
          <a:ln w="9525">
            <a:noFill/>
            <a:miter lim="800000"/>
            <a:headEnd/>
            <a:tailEnd/>
          </a:ln>
          <a:effectLst/>
        </p:spPr>
        <p:txBody>
          <a:bodyPr wrap="none">
            <a:spAutoFit/>
          </a:bodyPr>
          <a:lstStyle/>
          <a:p>
            <a:r>
              <a:rPr kumimoji="1" lang="zh-CN" altLang="en-US" sz="2800" b="1"/>
              <a:t>（</a:t>
            </a:r>
            <a:r>
              <a:rPr kumimoji="1" lang="en-US" altLang="zh-CN" sz="2800" b="1"/>
              <a:t>2</a:t>
            </a:r>
            <a:r>
              <a:rPr kumimoji="1" lang="zh-CN" altLang="en-US" sz="2800" b="1"/>
              <a:t>）当有五个碳时情况就复杂了，出现四种</a:t>
            </a:r>
          </a:p>
          <a:p>
            <a:r>
              <a:rPr kumimoji="1" lang="zh-CN" altLang="en-US" sz="2800" b="1"/>
              <a:t>构象：</a:t>
            </a:r>
            <a:r>
              <a:rPr kumimoji="1" lang="en-US" altLang="zh-CN" sz="2800" b="1"/>
              <a:t>2</a:t>
            </a:r>
            <a:r>
              <a:rPr kumimoji="1" lang="en-US" altLang="zh-CN" sz="2800" b="1" baseline="30000"/>
              <a:t>5-3</a:t>
            </a:r>
            <a:r>
              <a:rPr kumimoji="1" lang="en-US" altLang="zh-CN" sz="2800" b="1"/>
              <a:t>=4</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106" name="Object 2"/>
          <p:cNvGraphicFramePr>
            <a:graphicFrameLocks noChangeAspect="1"/>
          </p:cNvGraphicFramePr>
          <p:nvPr/>
        </p:nvGraphicFramePr>
        <p:xfrm>
          <a:off x="217488" y="1319213"/>
          <a:ext cx="8813800" cy="3746500"/>
        </p:xfrm>
        <a:graphic>
          <a:graphicData uri="http://schemas.openxmlformats.org/presentationml/2006/ole">
            <p:oleObj spid="_x0000_s47106" name="Microsoft Draw 绘图" r:id="rId3" imgW="3558960" imgH="1515600" progId="MSDraw.Drawing.8.2">
              <p:embed/>
            </p:oleObj>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30" name="Object 2"/>
          <p:cNvGraphicFramePr>
            <a:graphicFrameLocks noChangeAspect="1"/>
          </p:cNvGraphicFramePr>
          <p:nvPr/>
        </p:nvGraphicFramePr>
        <p:xfrm>
          <a:off x="1403350" y="404813"/>
          <a:ext cx="6324600" cy="3051175"/>
        </p:xfrm>
        <a:graphic>
          <a:graphicData uri="http://schemas.openxmlformats.org/presentationml/2006/ole">
            <p:oleObj spid="_x0000_s48130" name="Microsoft Draw 绘图" r:id="rId3" imgW="3791160" imgH="1828800" progId="MSDraw.Drawing.8.2">
              <p:embed/>
            </p:oleObj>
          </a:graphicData>
        </a:graphic>
      </p:graphicFrame>
      <p:graphicFrame>
        <p:nvGraphicFramePr>
          <p:cNvPr id="48131" name="Object 3"/>
          <p:cNvGraphicFramePr>
            <a:graphicFrameLocks noChangeAspect="1"/>
          </p:cNvGraphicFramePr>
          <p:nvPr/>
        </p:nvGraphicFramePr>
        <p:xfrm>
          <a:off x="1411288" y="3576638"/>
          <a:ext cx="3336925" cy="2889250"/>
        </p:xfrm>
        <a:graphic>
          <a:graphicData uri="http://schemas.openxmlformats.org/presentationml/2006/ole">
            <p:oleObj spid="_x0000_s48131" r:id="rId4" imgW="1704975" imgH="1476375" progId="MSDraw.Drawing.8.2">
              <p:embed/>
            </p:oleObj>
          </a:graphicData>
        </a:graphic>
      </p:graphicFrame>
      <p:sp>
        <p:nvSpPr>
          <p:cNvPr id="48132" name="Rectangle 4"/>
          <p:cNvSpPr>
            <a:spLocks noChangeArrowheads="1"/>
          </p:cNvSpPr>
          <p:nvPr/>
        </p:nvSpPr>
        <p:spPr bwMode="auto">
          <a:xfrm>
            <a:off x="4933950" y="4522788"/>
            <a:ext cx="2844800" cy="519112"/>
          </a:xfrm>
          <a:prstGeom prst="rect">
            <a:avLst/>
          </a:prstGeom>
          <a:noFill/>
          <a:ln w="9525">
            <a:noFill/>
            <a:miter lim="800000"/>
            <a:headEnd/>
            <a:tailEnd/>
          </a:ln>
          <a:effectLst/>
        </p:spPr>
        <p:txBody>
          <a:bodyPr>
            <a:spAutoFit/>
          </a:bodyPr>
          <a:lstStyle/>
          <a:p>
            <a:r>
              <a:rPr kumimoji="1" lang="zh-CN" altLang="en-US" sz="2800" b="1">
                <a:solidFill>
                  <a:srgbClr val="FF3300"/>
                </a:solidFill>
                <a:effectLst>
                  <a:outerShdw blurRad="38100" dist="38100" dir="2700000" algn="tl">
                    <a:srgbClr val="C0C0C0"/>
                  </a:outerShdw>
                </a:effectLst>
                <a:latin typeface="黑体" pitchFamily="2" charset="-122"/>
                <a:ea typeface="黑体" pitchFamily="2" charset="-122"/>
              </a:rPr>
              <a:t>四重轴螺旋结构</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121" name="Group 265"/>
          <p:cNvGraphicFramePr>
            <a:graphicFrameLocks noGrp="1"/>
          </p:cNvGraphicFramePr>
          <p:nvPr/>
        </p:nvGraphicFramePr>
        <p:xfrm>
          <a:off x="539750" y="981075"/>
          <a:ext cx="8064500" cy="5535613"/>
        </p:xfrm>
        <a:graphic>
          <a:graphicData uri="http://schemas.openxmlformats.org/drawingml/2006/table">
            <a:tbl>
              <a:tblPr/>
              <a:tblGrid>
                <a:gridCol w="649288"/>
                <a:gridCol w="536575"/>
                <a:gridCol w="5365750"/>
                <a:gridCol w="1512887"/>
              </a:tblGrid>
              <a:tr h="284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碳原子数</a:t>
                      </a:r>
                      <a:endParaRPr kumimoji="0" lang="zh-CN" altLang="en-US"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构象数</a:t>
                      </a:r>
                      <a:endParaRPr kumimoji="0" lang="zh-CN" altLang="en-US"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构象图形</a:t>
                      </a:r>
                      <a:endParaRPr kumimoji="0" lang="zh-CN" altLang="en-US"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计算公式</a:t>
                      </a:r>
                      <a:endParaRPr kumimoji="0" lang="zh-CN" altLang="en-US"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71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0" lang="en-US" altLang="zh-CN" sz="2400" b="1" i="0" u="none" strike="noStrike" cap="none" normalizeH="0" baseline="30000" smtClean="0">
                          <a:ln>
                            <a:noFill/>
                          </a:ln>
                          <a:solidFill>
                            <a:schemeClr val="tx1"/>
                          </a:solidFill>
                          <a:effectLst/>
                          <a:latin typeface="Times New Roman" pitchFamily="18" charset="0"/>
                          <a:ea typeface="宋体" pitchFamily="2" charset="-122"/>
                          <a:cs typeface="Times New Roman" pitchFamily="18" charset="0"/>
                        </a:rPr>
                        <a:t>3-3</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4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0" lang="en-US" altLang="zh-CN" sz="2400" b="1" i="0" u="none" strike="noStrike" cap="none" normalizeH="0" baseline="30000" smtClean="0">
                          <a:ln>
                            <a:noFill/>
                          </a:ln>
                          <a:solidFill>
                            <a:schemeClr val="tx1"/>
                          </a:solidFill>
                          <a:effectLst/>
                          <a:latin typeface="Times New Roman" pitchFamily="18" charset="0"/>
                          <a:ea typeface="宋体" pitchFamily="2" charset="-122"/>
                          <a:cs typeface="Times New Roman" pitchFamily="18" charset="0"/>
                        </a:rPr>
                        <a:t>4-3</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763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0" lang="en-US" altLang="zh-CN" sz="2400" b="1" i="0" u="none" strike="noStrike" cap="none" normalizeH="0" baseline="30000" smtClean="0">
                          <a:ln>
                            <a:noFill/>
                          </a:ln>
                          <a:solidFill>
                            <a:schemeClr val="tx1"/>
                          </a:solidFill>
                          <a:effectLst/>
                          <a:latin typeface="Times New Roman" pitchFamily="18" charset="0"/>
                          <a:ea typeface="宋体" pitchFamily="2" charset="-122"/>
                          <a:cs typeface="Times New Roman" pitchFamily="18" charset="0"/>
                        </a:rPr>
                        <a:t>5-3</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27</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0" lang="en-US" altLang="zh-CN" sz="2400" b="1" i="0" u="none" strike="noStrike" cap="none" normalizeH="0" baseline="30000" smtClean="0">
                          <a:ln>
                            <a:noFill/>
                          </a:ln>
                          <a:solidFill>
                            <a:schemeClr val="tx1"/>
                          </a:solidFill>
                          <a:effectLst/>
                          <a:latin typeface="Times New Roman" pitchFamily="18" charset="0"/>
                          <a:ea typeface="宋体" pitchFamily="2" charset="-122"/>
                          <a:cs typeface="Times New Roman" pitchFamily="18" charset="0"/>
                        </a:rPr>
                        <a:t>6-3</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81</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0" lang="en-US" altLang="zh-CN" sz="2400" b="1" i="0" u="none" strike="noStrike" cap="none" normalizeH="0" baseline="30000" smtClean="0">
                          <a:ln>
                            <a:noFill/>
                          </a:ln>
                          <a:solidFill>
                            <a:schemeClr val="tx1"/>
                          </a:solidFill>
                          <a:effectLst/>
                          <a:latin typeface="Times New Roman" pitchFamily="18" charset="0"/>
                          <a:ea typeface="宋体" pitchFamily="2" charset="-122"/>
                          <a:cs typeface="Times New Roman" pitchFamily="18" charset="0"/>
                        </a:rPr>
                        <a:t>7-3</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731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n</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400" b="1" i="0" u="none" strike="noStrike" cap="none" normalizeH="0" baseline="0" smtClean="0">
                        <a:ln>
                          <a:noFill/>
                        </a:ln>
                        <a:solidFill>
                          <a:schemeClr val="tx1"/>
                        </a:solidFill>
                        <a:effectLst/>
                        <a:latin typeface="Verdana"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0" lang="en-US" altLang="zh-CN" sz="2400" b="1" i="0" u="none" strike="noStrike" cap="none" normalizeH="0" baseline="30000" smtClean="0">
                          <a:ln>
                            <a:noFill/>
                          </a:ln>
                          <a:solidFill>
                            <a:schemeClr val="tx1"/>
                          </a:solidFill>
                          <a:effectLst/>
                          <a:latin typeface="Times New Roman" pitchFamily="18" charset="0"/>
                          <a:ea typeface="宋体" pitchFamily="2" charset="-122"/>
                          <a:cs typeface="Times New Roman" pitchFamily="18" charset="0"/>
                        </a:rPr>
                        <a:t>n-3</a:t>
                      </a:r>
                      <a:endParaRPr kumimoji="0" lang="en-US" altLang="zh-CN" sz="2400" b="1" i="0" u="none" strike="noStrike" cap="none" normalizeH="0" baseline="0" smtClean="0">
                        <a:ln>
                          <a:noFill/>
                        </a:ln>
                        <a:solidFill>
                          <a:schemeClr val="tx1"/>
                        </a:solidFill>
                        <a:effectLst/>
                        <a:latin typeface="Verdana" pitchFamily="34" charset="0"/>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21882" name="Rectangle 26"/>
          <p:cNvSpPr>
            <a:spLocks noChangeArrowheads="1"/>
          </p:cNvSpPr>
          <p:nvPr/>
        </p:nvSpPr>
        <p:spPr bwMode="auto">
          <a:xfrm>
            <a:off x="1908175" y="260350"/>
            <a:ext cx="5487988" cy="579438"/>
          </a:xfrm>
          <a:prstGeom prst="rect">
            <a:avLst/>
          </a:prstGeom>
          <a:noFill/>
          <a:ln w="9525">
            <a:noFill/>
            <a:miter lim="800000"/>
            <a:headEnd/>
            <a:tailEnd/>
          </a:ln>
          <a:effectLst/>
        </p:spPr>
        <p:txBody>
          <a:bodyPr wrap="none" anchor="ctr">
            <a:spAutoFit/>
          </a:bodyPr>
          <a:lstStyle/>
          <a:p>
            <a:pPr algn="ctr"/>
            <a:r>
              <a:rPr lang="zh-CN" altLang="en-US" sz="3200" b="1" u="sng">
                <a:solidFill>
                  <a:srgbClr val="FF3300"/>
                </a:solidFill>
                <a:latin typeface="Times New Roman" pitchFamily="18" charset="0"/>
                <a:cs typeface="Times New Roman" pitchFamily="18" charset="0"/>
              </a:rPr>
              <a:t>碳原子数与构象数之间的关系</a:t>
            </a:r>
            <a:endParaRPr lang="zh-CN" altLang="en-US" sz="3200" b="1">
              <a:solidFill>
                <a:srgbClr val="FF3300"/>
              </a:solidFill>
              <a:latin typeface="Arial" charset="0"/>
            </a:endParaRPr>
          </a:p>
        </p:txBody>
      </p:sp>
      <p:sp>
        <p:nvSpPr>
          <p:cNvPr id="121887" name="Rectangle 31"/>
          <p:cNvSpPr>
            <a:spLocks noChangeArrowheads="1"/>
          </p:cNvSpPr>
          <p:nvPr/>
        </p:nvSpPr>
        <p:spPr bwMode="auto">
          <a:xfrm>
            <a:off x="0" y="1233488"/>
            <a:ext cx="704850" cy="0"/>
          </a:xfrm>
          <a:prstGeom prst="rect">
            <a:avLst/>
          </a:prstGeom>
          <a:noFill/>
          <a:ln w="9525">
            <a:noFill/>
            <a:miter lim="800000"/>
            <a:headEnd/>
            <a:tailEnd/>
          </a:ln>
          <a:effectLst/>
        </p:spPr>
        <p:txBody>
          <a:bodyPr wrap="none">
            <a:spAutoFit/>
          </a:bodyPr>
          <a:lstStyle/>
          <a:p>
            <a:endParaRPr lang="zh-CN" altLang="en-US"/>
          </a:p>
        </p:txBody>
      </p:sp>
      <p:sp>
        <p:nvSpPr>
          <p:cNvPr id="121892" name="Rectangle 36"/>
          <p:cNvSpPr>
            <a:spLocks noChangeArrowheads="1"/>
          </p:cNvSpPr>
          <p:nvPr/>
        </p:nvSpPr>
        <p:spPr bwMode="auto">
          <a:xfrm>
            <a:off x="0" y="1233488"/>
            <a:ext cx="704850" cy="0"/>
          </a:xfrm>
          <a:prstGeom prst="rect">
            <a:avLst/>
          </a:prstGeom>
          <a:noFill/>
          <a:ln w="9525">
            <a:noFill/>
            <a:miter lim="800000"/>
            <a:headEnd/>
            <a:tailEnd/>
          </a:ln>
          <a:effectLst/>
        </p:spPr>
        <p:txBody>
          <a:bodyPr wrap="none">
            <a:spAutoFit/>
          </a:bodyPr>
          <a:lstStyle/>
          <a:p>
            <a:endParaRPr lang="zh-CN" altLang="en-US"/>
          </a:p>
        </p:txBody>
      </p:sp>
      <p:sp>
        <p:nvSpPr>
          <p:cNvPr id="121897" name="Rectangle 41"/>
          <p:cNvSpPr>
            <a:spLocks noChangeArrowheads="1"/>
          </p:cNvSpPr>
          <p:nvPr/>
        </p:nvSpPr>
        <p:spPr bwMode="auto">
          <a:xfrm>
            <a:off x="0" y="1233488"/>
            <a:ext cx="704850" cy="0"/>
          </a:xfrm>
          <a:prstGeom prst="rect">
            <a:avLst/>
          </a:prstGeom>
          <a:noFill/>
          <a:ln w="9525">
            <a:noFill/>
            <a:miter lim="800000"/>
            <a:headEnd/>
            <a:tailEnd/>
          </a:ln>
          <a:effectLst/>
        </p:spPr>
        <p:txBody>
          <a:bodyPr wrap="none">
            <a:spAutoFit/>
          </a:bodyPr>
          <a:lstStyle/>
          <a:p>
            <a:endParaRPr lang="zh-CN" altLang="en-US"/>
          </a:p>
        </p:txBody>
      </p:sp>
      <p:sp>
        <p:nvSpPr>
          <p:cNvPr id="122067" name="Rectangle 211"/>
          <p:cNvSpPr>
            <a:spLocks noChangeArrowheads="1"/>
          </p:cNvSpPr>
          <p:nvPr/>
        </p:nvSpPr>
        <p:spPr bwMode="auto">
          <a:xfrm>
            <a:off x="0" y="5622925"/>
            <a:ext cx="9144000" cy="0"/>
          </a:xfrm>
          <a:prstGeom prst="rect">
            <a:avLst/>
          </a:prstGeom>
          <a:noFill/>
          <a:ln w="9525">
            <a:noFill/>
            <a:miter lim="800000"/>
            <a:headEnd/>
            <a:tailEnd/>
          </a:ln>
          <a:effectLst/>
        </p:spPr>
        <p:txBody>
          <a:bodyPr wrap="none" anchor="ctr">
            <a:spAutoFit/>
          </a:bodyPr>
          <a:lstStyle/>
          <a:p>
            <a:endParaRPr lang="zh-CN" altLang="zh-CN">
              <a:latin typeface="Arial" charset="0"/>
            </a:endParaRPr>
          </a:p>
        </p:txBody>
      </p:sp>
      <p:sp>
        <p:nvSpPr>
          <p:cNvPr id="122086" name="Freeform 230"/>
          <p:cNvSpPr>
            <a:spLocks/>
          </p:cNvSpPr>
          <p:nvPr/>
        </p:nvSpPr>
        <p:spPr bwMode="auto">
          <a:xfrm>
            <a:off x="3708400" y="2636838"/>
            <a:ext cx="647700" cy="288925"/>
          </a:xfrm>
          <a:custGeom>
            <a:avLst/>
            <a:gdLst/>
            <a:ahLst/>
            <a:cxnLst>
              <a:cxn ang="0">
                <a:pos x="0" y="0"/>
              </a:cxn>
              <a:cxn ang="0">
                <a:pos x="182" y="182"/>
              </a:cxn>
              <a:cxn ang="0">
                <a:pos x="408" y="0"/>
              </a:cxn>
            </a:cxnLst>
            <a:rect l="0" t="0" r="r" b="b"/>
            <a:pathLst>
              <a:path w="408" h="182">
                <a:moveTo>
                  <a:pt x="0" y="0"/>
                </a:moveTo>
                <a:lnTo>
                  <a:pt x="182" y="182"/>
                </a:lnTo>
                <a:lnTo>
                  <a:pt x="408" y="0"/>
                </a:lnTo>
              </a:path>
            </a:pathLst>
          </a:custGeom>
          <a:noFill/>
          <a:ln w="38100" cmpd="sng">
            <a:solidFill>
              <a:schemeClr val="tx1"/>
            </a:solidFill>
            <a:round/>
            <a:headEnd/>
            <a:tailEnd/>
          </a:ln>
          <a:effectLst/>
        </p:spPr>
        <p:txBody>
          <a:bodyPr/>
          <a:lstStyle/>
          <a:p>
            <a:endParaRPr lang="zh-CN" altLang="en-US"/>
          </a:p>
        </p:txBody>
      </p:sp>
      <p:sp>
        <p:nvSpPr>
          <p:cNvPr id="122088" name="Freeform 232"/>
          <p:cNvSpPr>
            <a:spLocks/>
          </p:cNvSpPr>
          <p:nvPr/>
        </p:nvSpPr>
        <p:spPr bwMode="auto">
          <a:xfrm>
            <a:off x="2411413" y="2997200"/>
            <a:ext cx="720725" cy="287338"/>
          </a:xfrm>
          <a:custGeom>
            <a:avLst/>
            <a:gdLst/>
            <a:ahLst/>
            <a:cxnLst>
              <a:cxn ang="0">
                <a:pos x="0" y="0"/>
              </a:cxn>
              <a:cxn ang="0">
                <a:pos x="91" y="181"/>
              </a:cxn>
              <a:cxn ang="0">
                <a:pos x="363" y="181"/>
              </a:cxn>
              <a:cxn ang="0">
                <a:pos x="454" y="0"/>
              </a:cxn>
            </a:cxnLst>
            <a:rect l="0" t="0" r="r" b="b"/>
            <a:pathLst>
              <a:path w="454" h="181">
                <a:moveTo>
                  <a:pt x="0" y="0"/>
                </a:moveTo>
                <a:lnTo>
                  <a:pt x="91" y="181"/>
                </a:lnTo>
                <a:lnTo>
                  <a:pt x="363" y="181"/>
                </a:lnTo>
                <a:lnTo>
                  <a:pt x="454" y="0"/>
                </a:lnTo>
              </a:path>
            </a:pathLst>
          </a:custGeom>
          <a:noFill/>
          <a:ln w="38100" cmpd="sng">
            <a:solidFill>
              <a:schemeClr val="tx1"/>
            </a:solidFill>
            <a:round/>
            <a:headEnd/>
            <a:tailEnd/>
          </a:ln>
          <a:effectLst/>
        </p:spPr>
        <p:txBody>
          <a:bodyPr/>
          <a:lstStyle/>
          <a:p>
            <a:endParaRPr lang="zh-CN" altLang="en-US"/>
          </a:p>
        </p:txBody>
      </p:sp>
      <p:sp>
        <p:nvSpPr>
          <p:cNvPr id="122089" name="Freeform 233"/>
          <p:cNvSpPr>
            <a:spLocks/>
          </p:cNvSpPr>
          <p:nvPr/>
        </p:nvSpPr>
        <p:spPr bwMode="auto">
          <a:xfrm>
            <a:off x="3635375" y="3068638"/>
            <a:ext cx="792163" cy="287337"/>
          </a:xfrm>
          <a:custGeom>
            <a:avLst/>
            <a:gdLst/>
            <a:ahLst/>
            <a:cxnLst>
              <a:cxn ang="0">
                <a:pos x="0" y="0"/>
              </a:cxn>
              <a:cxn ang="0">
                <a:pos x="136" y="181"/>
              </a:cxn>
              <a:cxn ang="0">
                <a:pos x="363" y="0"/>
              </a:cxn>
              <a:cxn ang="0">
                <a:pos x="499" y="181"/>
              </a:cxn>
            </a:cxnLst>
            <a:rect l="0" t="0" r="r" b="b"/>
            <a:pathLst>
              <a:path w="499" h="181">
                <a:moveTo>
                  <a:pt x="0" y="0"/>
                </a:moveTo>
                <a:lnTo>
                  <a:pt x="136" y="181"/>
                </a:lnTo>
                <a:lnTo>
                  <a:pt x="363" y="0"/>
                </a:lnTo>
                <a:lnTo>
                  <a:pt x="499" y="181"/>
                </a:lnTo>
              </a:path>
            </a:pathLst>
          </a:custGeom>
          <a:noFill/>
          <a:ln w="38100" cmpd="sng">
            <a:solidFill>
              <a:schemeClr val="tx1"/>
            </a:solidFill>
            <a:round/>
            <a:headEnd/>
            <a:tailEnd/>
          </a:ln>
          <a:effectLst/>
        </p:spPr>
        <p:txBody>
          <a:bodyPr/>
          <a:lstStyle/>
          <a:p>
            <a:endParaRPr lang="zh-CN" altLang="en-US"/>
          </a:p>
        </p:txBody>
      </p:sp>
      <p:sp>
        <p:nvSpPr>
          <p:cNvPr id="122090" name="Freeform 234"/>
          <p:cNvSpPr>
            <a:spLocks/>
          </p:cNvSpPr>
          <p:nvPr/>
        </p:nvSpPr>
        <p:spPr bwMode="auto">
          <a:xfrm>
            <a:off x="5435600" y="2997200"/>
            <a:ext cx="576263" cy="287338"/>
          </a:xfrm>
          <a:custGeom>
            <a:avLst/>
            <a:gdLst/>
            <a:ahLst/>
            <a:cxnLst>
              <a:cxn ang="0">
                <a:pos x="0" y="0"/>
              </a:cxn>
              <a:cxn ang="0">
                <a:pos x="91" y="181"/>
              </a:cxn>
              <a:cxn ang="0">
                <a:pos x="363" y="181"/>
              </a:cxn>
            </a:cxnLst>
            <a:rect l="0" t="0" r="r" b="b"/>
            <a:pathLst>
              <a:path w="363" h="181">
                <a:moveTo>
                  <a:pt x="0" y="0"/>
                </a:moveTo>
                <a:lnTo>
                  <a:pt x="91" y="181"/>
                </a:lnTo>
                <a:lnTo>
                  <a:pt x="363" y="181"/>
                </a:lnTo>
              </a:path>
            </a:pathLst>
          </a:custGeom>
          <a:noFill/>
          <a:ln w="38100" cmpd="sng">
            <a:solidFill>
              <a:schemeClr val="tx1"/>
            </a:solidFill>
            <a:round/>
            <a:headEnd/>
            <a:tailEnd/>
          </a:ln>
          <a:effectLst/>
        </p:spPr>
        <p:txBody>
          <a:bodyPr/>
          <a:lstStyle/>
          <a:p>
            <a:endParaRPr lang="zh-CN" altLang="en-US"/>
          </a:p>
        </p:txBody>
      </p:sp>
      <p:sp>
        <p:nvSpPr>
          <p:cNvPr id="122092" name="Line 236"/>
          <p:cNvSpPr>
            <a:spLocks noChangeShapeType="1"/>
          </p:cNvSpPr>
          <p:nvPr/>
        </p:nvSpPr>
        <p:spPr bwMode="auto">
          <a:xfrm flipV="1">
            <a:off x="6011863" y="2997200"/>
            <a:ext cx="215900" cy="287338"/>
          </a:xfrm>
          <a:prstGeom prst="line">
            <a:avLst/>
          </a:prstGeom>
          <a:noFill/>
          <a:ln w="38100">
            <a:solidFill>
              <a:srgbClr val="FF3300"/>
            </a:solidFill>
            <a:prstDash val="dash"/>
            <a:round/>
            <a:headEnd/>
            <a:tailEnd/>
          </a:ln>
          <a:effectLst/>
        </p:spPr>
        <p:txBody>
          <a:bodyPr/>
          <a:lstStyle/>
          <a:p>
            <a:endParaRPr lang="zh-CN" altLang="en-US"/>
          </a:p>
        </p:txBody>
      </p:sp>
      <p:sp>
        <p:nvSpPr>
          <p:cNvPr id="122095" name="Freeform 239"/>
          <p:cNvSpPr>
            <a:spLocks/>
          </p:cNvSpPr>
          <p:nvPr/>
        </p:nvSpPr>
        <p:spPr bwMode="auto">
          <a:xfrm>
            <a:off x="2987675" y="3644900"/>
            <a:ext cx="863600" cy="287338"/>
          </a:xfrm>
          <a:custGeom>
            <a:avLst/>
            <a:gdLst/>
            <a:ahLst/>
            <a:cxnLst>
              <a:cxn ang="0">
                <a:pos x="0" y="0"/>
              </a:cxn>
              <a:cxn ang="0">
                <a:pos x="90" y="181"/>
              </a:cxn>
              <a:cxn ang="0">
                <a:pos x="272" y="0"/>
              </a:cxn>
              <a:cxn ang="0">
                <a:pos x="453" y="181"/>
              </a:cxn>
              <a:cxn ang="0">
                <a:pos x="544" y="0"/>
              </a:cxn>
            </a:cxnLst>
            <a:rect l="0" t="0" r="r" b="b"/>
            <a:pathLst>
              <a:path w="544" h="181">
                <a:moveTo>
                  <a:pt x="0" y="0"/>
                </a:moveTo>
                <a:lnTo>
                  <a:pt x="90" y="181"/>
                </a:lnTo>
                <a:lnTo>
                  <a:pt x="272" y="0"/>
                </a:lnTo>
                <a:lnTo>
                  <a:pt x="453" y="181"/>
                </a:lnTo>
                <a:lnTo>
                  <a:pt x="544" y="0"/>
                </a:lnTo>
              </a:path>
            </a:pathLst>
          </a:custGeom>
          <a:noFill/>
          <a:ln w="38100" cmpd="sng">
            <a:solidFill>
              <a:schemeClr val="tx1"/>
            </a:solidFill>
            <a:round/>
            <a:headEnd/>
            <a:tailEnd/>
          </a:ln>
          <a:effectLst/>
        </p:spPr>
        <p:txBody>
          <a:bodyPr/>
          <a:lstStyle/>
          <a:p>
            <a:endParaRPr lang="zh-CN" altLang="en-US"/>
          </a:p>
        </p:txBody>
      </p:sp>
      <p:sp>
        <p:nvSpPr>
          <p:cNvPr id="122096" name="Freeform 240"/>
          <p:cNvSpPr>
            <a:spLocks/>
          </p:cNvSpPr>
          <p:nvPr/>
        </p:nvSpPr>
        <p:spPr bwMode="auto">
          <a:xfrm>
            <a:off x="3995738" y="3500438"/>
            <a:ext cx="936625" cy="433387"/>
          </a:xfrm>
          <a:custGeom>
            <a:avLst/>
            <a:gdLst/>
            <a:ahLst/>
            <a:cxnLst>
              <a:cxn ang="0">
                <a:pos x="0" y="181"/>
              </a:cxn>
              <a:cxn ang="0">
                <a:pos x="91" y="0"/>
              </a:cxn>
              <a:cxn ang="0">
                <a:pos x="272" y="0"/>
              </a:cxn>
              <a:cxn ang="0">
                <a:pos x="363" y="181"/>
              </a:cxn>
              <a:cxn ang="0">
                <a:pos x="590" y="181"/>
              </a:cxn>
            </a:cxnLst>
            <a:rect l="0" t="0" r="r" b="b"/>
            <a:pathLst>
              <a:path w="590" h="181">
                <a:moveTo>
                  <a:pt x="0" y="181"/>
                </a:moveTo>
                <a:lnTo>
                  <a:pt x="91" y="0"/>
                </a:lnTo>
                <a:lnTo>
                  <a:pt x="272" y="0"/>
                </a:lnTo>
                <a:lnTo>
                  <a:pt x="363" y="181"/>
                </a:lnTo>
                <a:lnTo>
                  <a:pt x="590" y="181"/>
                </a:lnTo>
              </a:path>
            </a:pathLst>
          </a:custGeom>
          <a:noFill/>
          <a:ln w="38100" cmpd="sng">
            <a:solidFill>
              <a:schemeClr val="tx1"/>
            </a:solidFill>
            <a:round/>
            <a:headEnd/>
            <a:tailEnd/>
          </a:ln>
          <a:effectLst/>
        </p:spPr>
        <p:txBody>
          <a:bodyPr/>
          <a:lstStyle/>
          <a:p>
            <a:endParaRPr lang="zh-CN" altLang="en-US"/>
          </a:p>
        </p:txBody>
      </p:sp>
      <p:sp>
        <p:nvSpPr>
          <p:cNvPr id="122104" name="Freeform 248"/>
          <p:cNvSpPr>
            <a:spLocks/>
          </p:cNvSpPr>
          <p:nvPr/>
        </p:nvSpPr>
        <p:spPr bwMode="auto">
          <a:xfrm>
            <a:off x="5076825" y="3500438"/>
            <a:ext cx="647700" cy="504825"/>
          </a:xfrm>
          <a:custGeom>
            <a:avLst/>
            <a:gdLst/>
            <a:ahLst/>
            <a:cxnLst>
              <a:cxn ang="0">
                <a:pos x="0" y="0"/>
              </a:cxn>
              <a:cxn ang="0">
                <a:pos x="0" y="227"/>
              </a:cxn>
              <a:cxn ang="0">
                <a:pos x="227" y="318"/>
              </a:cxn>
              <a:cxn ang="0">
                <a:pos x="408" y="227"/>
              </a:cxn>
            </a:cxnLst>
            <a:rect l="0" t="0" r="r" b="b"/>
            <a:pathLst>
              <a:path w="408" h="318">
                <a:moveTo>
                  <a:pt x="0" y="0"/>
                </a:moveTo>
                <a:lnTo>
                  <a:pt x="0" y="227"/>
                </a:lnTo>
                <a:lnTo>
                  <a:pt x="227" y="318"/>
                </a:lnTo>
                <a:lnTo>
                  <a:pt x="408" y="227"/>
                </a:lnTo>
              </a:path>
            </a:pathLst>
          </a:custGeom>
          <a:noFill/>
          <a:ln w="38100" cmpd="sng">
            <a:solidFill>
              <a:schemeClr val="tx1"/>
            </a:solidFill>
            <a:round/>
            <a:headEnd/>
            <a:tailEnd/>
          </a:ln>
          <a:effectLst/>
        </p:spPr>
        <p:txBody>
          <a:bodyPr/>
          <a:lstStyle/>
          <a:p>
            <a:endParaRPr lang="zh-CN" altLang="en-US"/>
          </a:p>
        </p:txBody>
      </p:sp>
      <p:sp>
        <p:nvSpPr>
          <p:cNvPr id="122105" name="Line 249"/>
          <p:cNvSpPr>
            <a:spLocks noChangeShapeType="1"/>
          </p:cNvSpPr>
          <p:nvPr/>
        </p:nvSpPr>
        <p:spPr bwMode="auto">
          <a:xfrm flipV="1">
            <a:off x="5724525" y="3500438"/>
            <a:ext cx="0" cy="360362"/>
          </a:xfrm>
          <a:prstGeom prst="line">
            <a:avLst/>
          </a:prstGeom>
          <a:noFill/>
          <a:ln w="38100">
            <a:solidFill>
              <a:srgbClr val="FF3300"/>
            </a:solidFill>
            <a:prstDash val="dash"/>
            <a:round/>
            <a:headEnd/>
            <a:tailEnd/>
          </a:ln>
          <a:effectLst/>
        </p:spPr>
        <p:txBody>
          <a:bodyPr/>
          <a:lstStyle/>
          <a:p>
            <a:endParaRPr lang="zh-CN" altLang="en-US"/>
          </a:p>
        </p:txBody>
      </p:sp>
      <p:sp>
        <p:nvSpPr>
          <p:cNvPr id="122106" name="Freeform 250"/>
          <p:cNvSpPr>
            <a:spLocks/>
          </p:cNvSpPr>
          <p:nvPr/>
        </p:nvSpPr>
        <p:spPr bwMode="auto">
          <a:xfrm>
            <a:off x="6011863" y="3500438"/>
            <a:ext cx="360362" cy="433387"/>
          </a:xfrm>
          <a:custGeom>
            <a:avLst/>
            <a:gdLst/>
            <a:ahLst/>
            <a:cxnLst>
              <a:cxn ang="0">
                <a:pos x="0" y="0"/>
              </a:cxn>
              <a:cxn ang="0">
                <a:pos x="0" y="182"/>
              </a:cxn>
              <a:cxn ang="0">
                <a:pos x="227" y="273"/>
              </a:cxn>
            </a:cxnLst>
            <a:rect l="0" t="0" r="r" b="b"/>
            <a:pathLst>
              <a:path w="227" h="273">
                <a:moveTo>
                  <a:pt x="0" y="0"/>
                </a:moveTo>
                <a:lnTo>
                  <a:pt x="0" y="182"/>
                </a:lnTo>
                <a:lnTo>
                  <a:pt x="227" y="273"/>
                </a:lnTo>
              </a:path>
            </a:pathLst>
          </a:custGeom>
          <a:noFill/>
          <a:ln w="38100" cmpd="sng">
            <a:solidFill>
              <a:schemeClr val="tx1"/>
            </a:solidFill>
            <a:round/>
            <a:headEnd/>
            <a:tailEnd/>
          </a:ln>
          <a:effectLst/>
        </p:spPr>
        <p:txBody>
          <a:bodyPr/>
          <a:lstStyle/>
          <a:p>
            <a:endParaRPr lang="zh-CN" altLang="en-US"/>
          </a:p>
        </p:txBody>
      </p:sp>
      <p:sp>
        <p:nvSpPr>
          <p:cNvPr id="122107" name="Freeform 251"/>
          <p:cNvSpPr>
            <a:spLocks/>
          </p:cNvSpPr>
          <p:nvPr/>
        </p:nvSpPr>
        <p:spPr bwMode="auto">
          <a:xfrm>
            <a:off x="6372225" y="3500438"/>
            <a:ext cx="360363" cy="433387"/>
          </a:xfrm>
          <a:custGeom>
            <a:avLst/>
            <a:gdLst/>
            <a:ahLst/>
            <a:cxnLst>
              <a:cxn ang="0">
                <a:pos x="0" y="273"/>
              </a:cxn>
              <a:cxn ang="0">
                <a:pos x="227" y="182"/>
              </a:cxn>
              <a:cxn ang="0">
                <a:pos x="227" y="0"/>
              </a:cxn>
            </a:cxnLst>
            <a:rect l="0" t="0" r="r" b="b"/>
            <a:pathLst>
              <a:path w="227" h="273">
                <a:moveTo>
                  <a:pt x="0" y="273"/>
                </a:moveTo>
                <a:lnTo>
                  <a:pt x="227" y="182"/>
                </a:lnTo>
                <a:lnTo>
                  <a:pt x="227" y="0"/>
                </a:lnTo>
              </a:path>
            </a:pathLst>
          </a:custGeom>
          <a:noFill/>
          <a:ln w="38100" cap="flat" cmpd="sng">
            <a:solidFill>
              <a:srgbClr val="FF3300"/>
            </a:solidFill>
            <a:prstDash val="dash"/>
            <a:round/>
            <a:headEnd/>
            <a:tailEnd/>
          </a:ln>
          <a:effectLst/>
        </p:spPr>
        <p:txBody>
          <a:bodyPr/>
          <a:lstStyle/>
          <a:p>
            <a:endParaRPr lang="zh-CN" altLang="en-US"/>
          </a:p>
        </p:txBody>
      </p:sp>
      <p:sp>
        <p:nvSpPr>
          <p:cNvPr id="122108" name="Freeform 252"/>
          <p:cNvSpPr>
            <a:spLocks/>
          </p:cNvSpPr>
          <p:nvPr/>
        </p:nvSpPr>
        <p:spPr bwMode="auto">
          <a:xfrm>
            <a:off x="1979613" y="4005263"/>
            <a:ext cx="360362" cy="433387"/>
          </a:xfrm>
          <a:custGeom>
            <a:avLst/>
            <a:gdLst/>
            <a:ahLst/>
            <a:cxnLst>
              <a:cxn ang="0">
                <a:pos x="0" y="0"/>
              </a:cxn>
              <a:cxn ang="0">
                <a:pos x="0" y="182"/>
              </a:cxn>
              <a:cxn ang="0">
                <a:pos x="227" y="273"/>
              </a:cxn>
            </a:cxnLst>
            <a:rect l="0" t="0" r="r" b="b"/>
            <a:pathLst>
              <a:path w="227" h="273">
                <a:moveTo>
                  <a:pt x="0" y="0"/>
                </a:moveTo>
                <a:lnTo>
                  <a:pt x="0" y="182"/>
                </a:lnTo>
                <a:lnTo>
                  <a:pt x="227" y="273"/>
                </a:lnTo>
              </a:path>
            </a:pathLst>
          </a:custGeom>
          <a:noFill/>
          <a:ln w="38100" cmpd="sng">
            <a:solidFill>
              <a:schemeClr val="tx1"/>
            </a:solidFill>
            <a:round/>
            <a:headEnd/>
            <a:tailEnd/>
          </a:ln>
          <a:effectLst/>
        </p:spPr>
        <p:txBody>
          <a:bodyPr/>
          <a:lstStyle/>
          <a:p>
            <a:endParaRPr lang="zh-CN" altLang="en-US"/>
          </a:p>
        </p:txBody>
      </p:sp>
      <p:sp>
        <p:nvSpPr>
          <p:cNvPr id="122109" name="Line 253"/>
          <p:cNvSpPr>
            <a:spLocks noChangeShapeType="1"/>
          </p:cNvSpPr>
          <p:nvPr/>
        </p:nvSpPr>
        <p:spPr bwMode="auto">
          <a:xfrm flipV="1">
            <a:off x="2411413" y="4221163"/>
            <a:ext cx="288925" cy="215900"/>
          </a:xfrm>
          <a:prstGeom prst="line">
            <a:avLst/>
          </a:prstGeom>
          <a:noFill/>
          <a:ln w="38100">
            <a:solidFill>
              <a:srgbClr val="FF3300"/>
            </a:solidFill>
            <a:prstDash val="dash"/>
            <a:round/>
            <a:headEnd/>
            <a:tailEnd/>
          </a:ln>
          <a:effectLst/>
        </p:spPr>
        <p:txBody>
          <a:bodyPr/>
          <a:lstStyle/>
          <a:p>
            <a:endParaRPr lang="zh-CN" altLang="en-US"/>
          </a:p>
        </p:txBody>
      </p:sp>
      <p:sp>
        <p:nvSpPr>
          <p:cNvPr id="122110" name="Line 254"/>
          <p:cNvSpPr>
            <a:spLocks noChangeShapeType="1"/>
          </p:cNvSpPr>
          <p:nvPr/>
        </p:nvSpPr>
        <p:spPr bwMode="auto">
          <a:xfrm flipV="1">
            <a:off x="2700338" y="3933825"/>
            <a:ext cx="0" cy="287338"/>
          </a:xfrm>
          <a:prstGeom prst="line">
            <a:avLst/>
          </a:prstGeom>
          <a:noFill/>
          <a:ln w="38100">
            <a:solidFill>
              <a:schemeClr val="tx1"/>
            </a:solidFill>
            <a:round/>
            <a:headEnd/>
            <a:tailEnd/>
          </a:ln>
          <a:effectLst/>
        </p:spPr>
        <p:txBody>
          <a:bodyPr/>
          <a:lstStyle/>
          <a:p>
            <a:endParaRPr lang="zh-CN" altLang="en-US"/>
          </a:p>
        </p:txBody>
      </p:sp>
      <p:sp>
        <p:nvSpPr>
          <p:cNvPr id="122111" name="Freeform 255"/>
          <p:cNvSpPr>
            <a:spLocks/>
          </p:cNvSpPr>
          <p:nvPr/>
        </p:nvSpPr>
        <p:spPr bwMode="auto">
          <a:xfrm>
            <a:off x="1979613" y="3500438"/>
            <a:ext cx="720725" cy="433387"/>
          </a:xfrm>
          <a:custGeom>
            <a:avLst/>
            <a:gdLst/>
            <a:ahLst/>
            <a:cxnLst>
              <a:cxn ang="0">
                <a:pos x="0" y="0"/>
              </a:cxn>
              <a:cxn ang="0">
                <a:pos x="0" y="182"/>
              </a:cxn>
              <a:cxn ang="0">
                <a:pos x="227" y="273"/>
              </a:cxn>
              <a:cxn ang="0">
                <a:pos x="454" y="182"/>
              </a:cxn>
              <a:cxn ang="0">
                <a:pos x="454" y="0"/>
              </a:cxn>
            </a:cxnLst>
            <a:rect l="0" t="0" r="r" b="b"/>
            <a:pathLst>
              <a:path w="454" h="273">
                <a:moveTo>
                  <a:pt x="0" y="0"/>
                </a:moveTo>
                <a:lnTo>
                  <a:pt x="0" y="182"/>
                </a:lnTo>
                <a:lnTo>
                  <a:pt x="227" y="273"/>
                </a:lnTo>
                <a:lnTo>
                  <a:pt x="454" y="182"/>
                </a:lnTo>
                <a:lnTo>
                  <a:pt x="454" y="0"/>
                </a:lnTo>
              </a:path>
            </a:pathLst>
          </a:custGeom>
          <a:noFill/>
          <a:ln w="38100" cmpd="sng">
            <a:solidFill>
              <a:schemeClr val="tx1"/>
            </a:solidFill>
            <a:round/>
            <a:headEnd/>
            <a:tailEnd/>
          </a:ln>
          <a:effectLst/>
        </p:spPr>
        <p:txBody>
          <a:bodyPr/>
          <a:lstStyle/>
          <a:p>
            <a:endParaRPr lang="zh-CN" altLang="en-US"/>
          </a:p>
        </p:txBody>
      </p:sp>
      <p:sp>
        <p:nvSpPr>
          <p:cNvPr id="122112" name="Line 256"/>
          <p:cNvSpPr>
            <a:spLocks noChangeShapeType="1"/>
          </p:cNvSpPr>
          <p:nvPr/>
        </p:nvSpPr>
        <p:spPr bwMode="auto">
          <a:xfrm flipV="1">
            <a:off x="3132138" y="4076700"/>
            <a:ext cx="215900" cy="288925"/>
          </a:xfrm>
          <a:prstGeom prst="line">
            <a:avLst/>
          </a:prstGeom>
          <a:noFill/>
          <a:ln w="38100">
            <a:solidFill>
              <a:srgbClr val="FF3300"/>
            </a:solidFill>
            <a:prstDash val="dash"/>
            <a:round/>
            <a:headEnd/>
            <a:tailEnd/>
          </a:ln>
          <a:effectLst/>
        </p:spPr>
        <p:txBody>
          <a:bodyPr/>
          <a:lstStyle/>
          <a:p>
            <a:endParaRPr lang="zh-CN" altLang="en-US"/>
          </a:p>
        </p:txBody>
      </p:sp>
      <p:sp>
        <p:nvSpPr>
          <p:cNvPr id="122113" name="Freeform 257"/>
          <p:cNvSpPr>
            <a:spLocks/>
          </p:cNvSpPr>
          <p:nvPr/>
        </p:nvSpPr>
        <p:spPr bwMode="auto">
          <a:xfrm>
            <a:off x="3348038" y="4076700"/>
            <a:ext cx="1008062" cy="288925"/>
          </a:xfrm>
          <a:custGeom>
            <a:avLst/>
            <a:gdLst/>
            <a:ahLst/>
            <a:cxnLst>
              <a:cxn ang="0">
                <a:pos x="0" y="0"/>
              </a:cxn>
              <a:cxn ang="0">
                <a:pos x="272" y="0"/>
              </a:cxn>
              <a:cxn ang="0">
                <a:pos x="363" y="182"/>
              </a:cxn>
              <a:cxn ang="0">
                <a:pos x="635" y="182"/>
              </a:cxn>
            </a:cxnLst>
            <a:rect l="0" t="0" r="r" b="b"/>
            <a:pathLst>
              <a:path w="635" h="182">
                <a:moveTo>
                  <a:pt x="0" y="0"/>
                </a:moveTo>
                <a:lnTo>
                  <a:pt x="272" y="0"/>
                </a:lnTo>
                <a:lnTo>
                  <a:pt x="363" y="182"/>
                </a:lnTo>
                <a:lnTo>
                  <a:pt x="635" y="182"/>
                </a:lnTo>
              </a:path>
            </a:pathLst>
          </a:custGeom>
          <a:noFill/>
          <a:ln w="38100" cmpd="sng">
            <a:solidFill>
              <a:schemeClr val="tx1"/>
            </a:solidFill>
            <a:round/>
            <a:headEnd/>
            <a:tailEnd/>
          </a:ln>
          <a:effectLst/>
        </p:spPr>
        <p:txBody>
          <a:bodyPr/>
          <a:lstStyle/>
          <a:p>
            <a:endParaRPr lang="zh-CN" altLang="en-US"/>
          </a:p>
        </p:txBody>
      </p:sp>
      <p:sp>
        <p:nvSpPr>
          <p:cNvPr id="122114" name="Freeform 258"/>
          <p:cNvSpPr>
            <a:spLocks/>
          </p:cNvSpPr>
          <p:nvPr/>
        </p:nvSpPr>
        <p:spPr bwMode="auto">
          <a:xfrm>
            <a:off x="4572000" y="4076700"/>
            <a:ext cx="792163" cy="288925"/>
          </a:xfrm>
          <a:custGeom>
            <a:avLst/>
            <a:gdLst/>
            <a:ahLst/>
            <a:cxnLst>
              <a:cxn ang="0">
                <a:pos x="0" y="182"/>
              </a:cxn>
              <a:cxn ang="0">
                <a:pos x="136" y="0"/>
              </a:cxn>
              <a:cxn ang="0">
                <a:pos x="408" y="0"/>
              </a:cxn>
              <a:cxn ang="0">
                <a:pos x="499" y="182"/>
              </a:cxn>
            </a:cxnLst>
            <a:rect l="0" t="0" r="r" b="b"/>
            <a:pathLst>
              <a:path w="499" h="182">
                <a:moveTo>
                  <a:pt x="0" y="182"/>
                </a:moveTo>
                <a:lnTo>
                  <a:pt x="136" y="0"/>
                </a:lnTo>
                <a:lnTo>
                  <a:pt x="408" y="0"/>
                </a:lnTo>
                <a:lnTo>
                  <a:pt x="499" y="182"/>
                </a:lnTo>
              </a:path>
            </a:pathLst>
          </a:custGeom>
          <a:noFill/>
          <a:ln w="38100" cmpd="sng">
            <a:solidFill>
              <a:schemeClr val="tx1"/>
            </a:solidFill>
            <a:round/>
            <a:headEnd/>
            <a:tailEnd/>
          </a:ln>
          <a:effectLst/>
        </p:spPr>
        <p:txBody>
          <a:bodyPr/>
          <a:lstStyle/>
          <a:p>
            <a:endParaRPr lang="zh-CN" altLang="en-US"/>
          </a:p>
        </p:txBody>
      </p:sp>
      <p:sp>
        <p:nvSpPr>
          <p:cNvPr id="122115" name="Line 259"/>
          <p:cNvSpPr>
            <a:spLocks noChangeShapeType="1"/>
          </p:cNvSpPr>
          <p:nvPr/>
        </p:nvSpPr>
        <p:spPr bwMode="auto">
          <a:xfrm>
            <a:off x="5364163" y="4365625"/>
            <a:ext cx="431800" cy="0"/>
          </a:xfrm>
          <a:prstGeom prst="line">
            <a:avLst/>
          </a:prstGeom>
          <a:noFill/>
          <a:ln w="38100">
            <a:solidFill>
              <a:srgbClr val="FF3300"/>
            </a:solidFill>
            <a:prstDash val="dash"/>
            <a:round/>
            <a:headEnd/>
            <a:tailEnd/>
          </a:ln>
          <a:effectLst/>
        </p:spPr>
        <p:txBody>
          <a:bodyPr/>
          <a:lstStyle/>
          <a:p>
            <a:endParaRPr lang="zh-CN" altLang="en-US"/>
          </a:p>
        </p:txBody>
      </p:sp>
      <p:sp>
        <p:nvSpPr>
          <p:cNvPr id="122116" name="Freeform 260"/>
          <p:cNvSpPr>
            <a:spLocks/>
          </p:cNvSpPr>
          <p:nvPr/>
        </p:nvSpPr>
        <p:spPr bwMode="auto">
          <a:xfrm>
            <a:off x="6011863" y="4076700"/>
            <a:ext cx="576262" cy="288925"/>
          </a:xfrm>
          <a:custGeom>
            <a:avLst/>
            <a:gdLst/>
            <a:ahLst/>
            <a:cxnLst>
              <a:cxn ang="0">
                <a:pos x="0" y="182"/>
              </a:cxn>
              <a:cxn ang="0">
                <a:pos x="91" y="0"/>
              </a:cxn>
              <a:cxn ang="0">
                <a:pos x="363" y="0"/>
              </a:cxn>
            </a:cxnLst>
            <a:rect l="0" t="0" r="r" b="b"/>
            <a:pathLst>
              <a:path w="363" h="182">
                <a:moveTo>
                  <a:pt x="0" y="182"/>
                </a:moveTo>
                <a:lnTo>
                  <a:pt x="91" y="0"/>
                </a:lnTo>
                <a:lnTo>
                  <a:pt x="363" y="0"/>
                </a:lnTo>
              </a:path>
            </a:pathLst>
          </a:custGeom>
          <a:noFill/>
          <a:ln w="38100" cmpd="sng">
            <a:solidFill>
              <a:schemeClr val="tx1"/>
            </a:solidFill>
            <a:round/>
            <a:headEnd/>
            <a:tailEnd/>
          </a:ln>
          <a:effectLst/>
        </p:spPr>
        <p:txBody>
          <a:bodyPr/>
          <a:lstStyle/>
          <a:p>
            <a:endParaRPr lang="zh-CN" altLang="en-US"/>
          </a:p>
        </p:txBody>
      </p:sp>
      <p:sp>
        <p:nvSpPr>
          <p:cNvPr id="122118" name="Line 262"/>
          <p:cNvSpPr>
            <a:spLocks noChangeShapeType="1"/>
          </p:cNvSpPr>
          <p:nvPr/>
        </p:nvSpPr>
        <p:spPr bwMode="auto">
          <a:xfrm>
            <a:off x="6588125" y="4076700"/>
            <a:ext cx="144463" cy="288925"/>
          </a:xfrm>
          <a:prstGeom prst="line">
            <a:avLst/>
          </a:prstGeom>
          <a:noFill/>
          <a:ln w="38100">
            <a:solidFill>
              <a:srgbClr val="FF3300"/>
            </a:solidFill>
            <a:prstDash val="dash"/>
            <a:round/>
            <a:headEnd/>
            <a:tailEnd/>
          </a:ln>
          <a:effectLst/>
        </p:spPr>
        <p:txBody>
          <a:bodyPr/>
          <a:lstStyle/>
          <a:p>
            <a:endParaRPr lang="zh-CN" altLang="en-US"/>
          </a:p>
        </p:txBody>
      </p:sp>
      <p:sp>
        <p:nvSpPr>
          <p:cNvPr id="122119" name="Line 263"/>
          <p:cNvSpPr>
            <a:spLocks noChangeShapeType="1"/>
          </p:cNvSpPr>
          <p:nvPr/>
        </p:nvSpPr>
        <p:spPr bwMode="auto">
          <a:xfrm>
            <a:off x="6732588" y="4365625"/>
            <a:ext cx="360362" cy="0"/>
          </a:xfrm>
          <a:prstGeom prst="line">
            <a:avLst/>
          </a:prstGeom>
          <a:noFill/>
          <a:ln w="38100">
            <a:solidFill>
              <a:schemeClr val="tx1"/>
            </a:solidFill>
            <a:round/>
            <a:headEnd/>
            <a:tailEnd/>
          </a:ln>
          <a:effectLst/>
        </p:spPr>
        <p:txBody>
          <a:bodyPr/>
          <a:lstStyle/>
          <a:p>
            <a:endParaRPr lang="zh-CN"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Rectangle 4"/>
          <p:cNvSpPr>
            <a:spLocks noChangeArrowheads="1"/>
          </p:cNvSpPr>
          <p:nvPr/>
        </p:nvSpPr>
        <p:spPr bwMode="auto">
          <a:xfrm>
            <a:off x="611188" y="1052513"/>
            <a:ext cx="8064500" cy="4478337"/>
          </a:xfrm>
          <a:prstGeom prst="rect">
            <a:avLst/>
          </a:prstGeom>
          <a:noFill/>
          <a:ln w="9525">
            <a:noFill/>
            <a:miter lim="800000"/>
            <a:headEnd/>
            <a:tailEnd/>
          </a:ln>
          <a:effectLst/>
        </p:spPr>
        <p:txBody>
          <a:bodyPr anchor="ctr">
            <a:spAutoFit/>
          </a:bodyPr>
          <a:lstStyle/>
          <a:p>
            <a:pPr indent="400050"/>
            <a:r>
              <a:rPr lang="en-US" altLang="zh-CN" sz="3200" b="1">
                <a:latin typeface="Arial" charset="0"/>
              </a:rPr>
              <a:t>   </a:t>
            </a:r>
            <a:r>
              <a:rPr lang="zh-CN" altLang="en-US" sz="3200" b="1">
                <a:latin typeface="Arial" charset="0"/>
              </a:rPr>
              <a:t>当碳原子数目很大时，指数</a:t>
            </a:r>
            <a:r>
              <a:rPr lang="en-US" altLang="zh-CN" sz="3200" b="1">
                <a:solidFill>
                  <a:srgbClr val="FF3300"/>
                </a:solidFill>
                <a:latin typeface="Arial" charset="0"/>
              </a:rPr>
              <a:t>3</a:t>
            </a:r>
            <a:r>
              <a:rPr lang="zh-CN" altLang="en-US" sz="3200" b="1">
                <a:latin typeface="Arial" charset="0"/>
              </a:rPr>
              <a:t>可以忽略，这时构象数目计算公式可以写成：</a:t>
            </a:r>
            <a:r>
              <a:rPr lang="en-US" altLang="zh-CN" sz="3200" b="1">
                <a:solidFill>
                  <a:srgbClr val="FF3300"/>
                </a:solidFill>
                <a:latin typeface="Arial" charset="0"/>
              </a:rPr>
              <a:t>(3</a:t>
            </a:r>
            <a:r>
              <a:rPr lang="en-US" altLang="zh-CN" sz="3200" b="1" baseline="30000">
                <a:solidFill>
                  <a:srgbClr val="FF3300"/>
                </a:solidFill>
                <a:latin typeface="Arial" charset="0"/>
              </a:rPr>
              <a:t>n</a:t>
            </a:r>
            <a:r>
              <a:rPr lang="en-US" altLang="zh-CN" sz="3200" b="1">
                <a:solidFill>
                  <a:srgbClr val="FF3300"/>
                </a:solidFill>
                <a:latin typeface="Arial" charset="0"/>
              </a:rPr>
              <a:t>)</a:t>
            </a:r>
            <a:r>
              <a:rPr lang="en-US" altLang="zh-CN" sz="3200" b="1">
                <a:latin typeface="Arial" charset="0"/>
              </a:rPr>
              <a:t>  </a:t>
            </a:r>
            <a:r>
              <a:rPr lang="zh-CN" altLang="en-US" sz="3200" b="1">
                <a:latin typeface="Arial" charset="0"/>
              </a:rPr>
              <a:t>如果聚合度为</a:t>
            </a:r>
            <a:r>
              <a:rPr lang="en-US" altLang="zh-CN" sz="3200" b="1">
                <a:solidFill>
                  <a:srgbClr val="FF3300"/>
                </a:solidFill>
                <a:latin typeface="Arial" charset="0"/>
              </a:rPr>
              <a:t>2000</a:t>
            </a:r>
            <a:r>
              <a:rPr lang="zh-CN" altLang="en-US" sz="3200" b="1">
                <a:latin typeface="Arial" charset="0"/>
              </a:rPr>
              <a:t>的聚乙烯分子链，共有</a:t>
            </a:r>
            <a:r>
              <a:rPr lang="en-US" altLang="zh-CN" sz="3200" b="1">
                <a:solidFill>
                  <a:srgbClr val="FF3300"/>
                </a:solidFill>
                <a:latin typeface="Arial" charset="0"/>
              </a:rPr>
              <a:t>4000</a:t>
            </a:r>
            <a:r>
              <a:rPr lang="zh-CN" altLang="en-US" sz="3200" b="1">
                <a:latin typeface="Arial" charset="0"/>
              </a:rPr>
              <a:t>个碳原子，其构象数目＝</a:t>
            </a:r>
            <a:r>
              <a:rPr lang="en-US" altLang="zh-CN" sz="3200" b="1">
                <a:solidFill>
                  <a:srgbClr val="FF3300"/>
                </a:solidFill>
                <a:latin typeface="Arial" charset="0"/>
              </a:rPr>
              <a:t>34000</a:t>
            </a:r>
            <a:r>
              <a:rPr lang="en-US" altLang="zh-CN" sz="3200" b="1">
                <a:latin typeface="Arial" charset="0"/>
              </a:rPr>
              <a:t>.  </a:t>
            </a:r>
          </a:p>
          <a:p>
            <a:pPr indent="400050"/>
            <a:r>
              <a:rPr lang="zh-CN" altLang="en-US" sz="3200" b="1">
                <a:latin typeface="Arial" charset="0"/>
              </a:rPr>
              <a:t>　从上面统计的概念我们知道，分子链出现完全伸长的平面锯齿形链在</a:t>
            </a:r>
            <a:r>
              <a:rPr lang="en-US" altLang="zh-CN" sz="3200" b="1">
                <a:solidFill>
                  <a:srgbClr val="FF3300"/>
                </a:solidFill>
                <a:latin typeface="Arial" charset="0"/>
              </a:rPr>
              <a:t>34000</a:t>
            </a:r>
            <a:r>
              <a:rPr lang="zh-CN" altLang="en-US" sz="3200" b="1">
                <a:latin typeface="Arial" charset="0"/>
              </a:rPr>
              <a:t>中只有</a:t>
            </a:r>
            <a:r>
              <a:rPr lang="en-US" altLang="zh-CN" sz="3200" b="1">
                <a:solidFill>
                  <a:srgbClr val="FF3300"/>
                </a:solidFill>
                <a:latin typeface="Arial" charset="0"/>
              </a:rPr>
              <a:t>1/34000 </a:t>
            </a:r>
            <a:r>
              <a:rPr lang="zh-CN" altLang="en-US" sz="3200" b="1">
                <a:latin typeface="Arial" charset="0"/>
              </a:rPr>
              <a:t>的机会。而其他的构象都处于卷曲的线团。所以我们可以根据上面的讨论以下的</a:t>
            </a:r>
            <a:r>
              <a:rPr lang="zh-CN" altLang="en-US" sz="3200" b="1">
                <a:solidFill>
                  <a:srgbClr val="FF3300"/>
                </a:solidFill>
                <a:latin typeface="Arial" charset="0"/>
              </a:rPr>
              <a:t>结论：</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4"/>
          <p:cNvSpPr>
            <a:spLocks noChangeArrowheads="1"/>
          </p:cNvSpPr>
          <p:nvPr/>
        </p:nvSpPr>
        <p:spPr bwMode="auto">
          <a:xfrm>
            <a:off x="250825" y="188913"/>
            <a:ext cx="8642350" cy="6427787"/>
          </a:xfrm>
          <a:prstGeom prst="rect">
            <a:avLst/>
          </a:prstGeom>
          <a:noFill/>
          <a:ln w="9525">
            <a:noFill/>
            <a:miter lim="800000"/>
            <a:headEnd/>
            <a:tailEnd/>
          </a:ln>
          <a:effectLst/>
        </p:spPr>
        <p:txBody>
          <a:bodyPr anchor="ctr">
            <a:spAutoFit/>
          </a:bodyPr>
          <a:lstStyle/>
          <a:p>
            <a:pPr>
              <a:tabLst>
                <a:tab pos="685800" algn="l"/>
              </a:tabLst>
            </a:pPr>
            <a:r>
              <a:rPr lang="en-US" altLang="zh-CN" sz="3200" b="1">
                <a:latin typeface="Arial" charset="0"/>
              </a:rPr>
              <a:t>I</a:t>
            </a:r>
            <a:r>
              <a:rPr lang="zh-CN" altLang="en-US" sz="3200" b="1">
                <a:latin typeface="Arial" charset="0"/>
              </a:rPr>
              <a:t>、分子链越长</a:t>
            </a:r>
            <a:r>
              <a:rPr lang="en-US" altLang="zh-CN" sz="3200" b="1">
                <a:latin typeface="Arial" charset="0"/>
              </a:rPr>
              <a:t>(</a:t>
            </a:r>
            <a:r>
              <a:rPr lang="zh-CN" altLang="en-US" sz="3200" b="1">
                <a:latin typeface="Arial" charset="0"/>
              </a:rPr>
              <a:t>包括碳链和杂链</a:t>
            </a:r>
            <a:r>
              <a:rPr lang="en-US" altLang="zh-CN" sz="3200" b="1">
                <a:latin typeface="Arial" charset="0"/>
              </a:rPr>
              <a:t>)</a:t>
            </a:r>
            <a:r>
              <a:rPr lang="zh-CN" altLang="en-US" sz="3200" b="1">
                <a:latin typeface="Arial" charset="0"/>
              </a:rPr>
              <a:t>，分子的构象越多， 分子链卷曲成各种形状的可能性也越大，分子链的柔顺性也越好；</a:t>
            </a:r>
          </a:p>
          <a:p>
            <a:pPr>
              <a:tabLst>
                <a:tab pos="685800" algn="l"/>
              </a:tabLst>
            </a:pPr>
            <a:endParaRPr lang="zh-CN" altLang="en-US" sz="3200" b="1">
              <a:latin typeface="Arial" charset="0"/>
            </a:endParaRPr>
          </a:p>
          <a:p>
            <a:pPr>
              <a:tabLst>
                <a:tab pos="685800" algn="l"/>
              </a:tabLst>
            </a:pPr>
            <a:r>
              <a:rPr lang="en-US" altLang="zh-CN" sz="3200" b="1">
                <a:latin typeface="Arial" charset="0"/>
              </a:rPr>
              <a:t>II</a:t>
            </a:r>
            <a:r>
              <a:rPr lang="zh-CN" altLang="en-US" sz="3200" b="1">
                <a:latin typeface="Arial" charset="0"/>
              </a:rPr>
              <a:t>、高分子链总的自然倾向是成卷曲状态，因为完全伸直的状态极少；</a:t>
            </a:r>
          </a:p>
          <a:p>
            <a:pPr>
              <a:tabLst>
                <a:tab pos="685800" algn="l"/>
              </a:tabLst>
            </a:pPr>
            <a:endParaRPr lang="zh-CN" altLang="en-US" sz="3200" b="1">
              <a:latin typeface="Arial" charset="0"/>
            </a:endParaRPr>
          </a:p>
          <a:p>
            <a:pPr>
              <a:tabLst>
                <a:tab pos="685800" algn="l"/>
              </a:tabLst>
            </a:pPr>
            <a:r>
              <a:rPr lang="en-US" altLang="zh-CN" sz="3200" b="1">
                <a:latin typeface="Arial" charset="0"/>
              </a:rPr>
              <a:t>III</a:t>
            </a:r>
            <a:r>
              <a:rPr lang="zh-CN" altLang="en-US" sz="3200" b="1">
                <a:latin typeface="Arial" charset="0"/>
              </a:rPr>
              <a:t>、高分子链两个端点之间的距离</a:t>
            </a:r>
            <a:r>
              <a:rPr lang="en-US" altLang="zh-CN" sz="3200" b="1">
                <a:latin typeface="Arial" charset="0"/>
              </a:rPr>
              <a:t>(</a:t>
            </a:r>
            <a:r>
              <a:rPr lang="zh-CN" altLang="en-US" sz="3200" b="1">
                <a:latin typeface="Arial" charset="0"/>
              </a:rPr>
              <a:t>末端距</a:t>
            </a:r>
            <a:r>
              <a:rPr lang="en-US" altLang="zh-CN" sz="3200" b="1">
                <a:latin typeface="Arial" charset="0"/>
              </a:rPr>
              <a:t>)</a:t>
            </a:r>
            <a:r>
              <a:rPr lang="zh-CN" altLang="en-US" sz="3200" b="1">
                <a:latin typeface="Arial" charset="0"/>
              </a:rPr>
              <a:t>和分子的柔顺性有密切的关系。构象数越多，分子链越柔顺，末端距越小。</a:t>
            </a:r>
          </a:p>
          <a:p>
            <a:pPr>
              <a:tabLst>
                <a:tab pos="685800" algn="l"/>
              </a:tabLst>
            </a:pPr>
            <a:endParaRPr lang="zh-CN" altLang="en-US" sz="3200" b="1">
              <a:latin typeface="Arial" charset="0"/>
            </a:endParaRPr>
          </a:p>
          <a:p>
            <a:pPr>
              <a:tabLst>
                <a:tab pos="685800" algn="l"/>
              </a:tabLst>
            </a:pPr>
            <a:r>
              <a:rPr lang="en-US" altLang="zh-CN" sz="3200" b="1">
                <a:latin typeface="Arial" charset="0"/>
              </a:rPr>
              <a:t>IV</a:t>
            </a:r>
            <a:r>
              <a:rPr lang="zh-CN" altLang="en-US" sz="3200" b="1">
                <a:latin typeface="Arial" charset="0"/>
              </a:rPr>
              <a:t>、取代基的存在以及空间位阻效应将降低分子链的柔顺性，使构象数减少，末端距增加。</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xfrm>
            <a:off x="323850" y="304800"/>
            <a:ext cx="8569325" cy="6219825"/>
          </a:xfrm>
        </p:spPr>
        <p:txBody>
          <a:bodyPr/>
          <a:lstStyle/>
          <a:p>
            <a:pPr>
              <a:buFontTx/>
              <a:buNone/>
            </a:pPr>
            <a:r>
              <a:rPr lang="en-US" altLang="zh-CN" b="1">
                <a:solidFill>
                  <a:srgbClr val="FF9900"/>
                </a:solidFill>
                <a:latin typeface="黑体" pitchFamily="2" charset="-122"/>
                <a:ea typeface="黑体" pitchFamily="2" charset="-122"/>
              </a:rPr>
              <a:t>2.2.2</a:t>
            </a:r>
            <a:r>
              <a:rPr lang="zh-CN" altLang="en-US" b="1">
                <a:solidFill>
                  <a:srgbClr val="FF9900"/>
                </a:solidFill>
                <a:latin typeface="黑体" pitchFamily="2" charset="-122"/>
                <a:ea typeface="黑体" pitchFamily="2" charset="-122"/>
              </a:rPr>
              <a:t>高分子链的柔顺性（</a:t>
            </a:r>
            <a:r>
              <a:rPr lang="en-US" altLang="zh-CN" b="1">
                <a:solidFill>
                  <a:srgbClr val="FF9900"/>
                </a:solidFill>
                <a:latin typeface="黑体" pitchFamily="2" charset="-122"/>
                <a:ea typeface="黑体" pitchFamily="2" charset="-122"/>
              </a:rPr>
              <a:t>Flexibility)</a:t>
            </a:r>
          </a:p>
          <a:p>
            <a:pPr>
              <a:buFontTx/>
              <a:buNone/>
            </a:pPr>
            <a:endParaRPr lang="en-US" altLang="zh-CN" b="1">
              <a:solidFill>
                <a:srgbClr val="FF9900"/>
              </a:solidFill>
              <a:latin typeface="黑体" pitchFamily="2" charset="-122"/>
              <a:ea typeface="黑体" pitchFamily="2" charset="-122"/>
            </a:endParaRPr>
          </a:p>
          <a:p>
            <a:pPr>
              <a:buClr>
                <a:schemeClr val="tx1"/>
              </a:buClr>
            </a:pPr>
            <a:r>
              <a:rPr lang="zh-CN" altLang="en-US" b="1">
                <a:solidFill>
                  <a:srgbClr val="FF3300"/>
                </a:solidFill>
              </a:rPr>
              <a:t>柔顺性：</a:t>
            </a:r>
            <a:r>
              <a:rPr lang="zh-CN" altLang="en-US" b="1"/>
              <a:t>高分子链能够改变其构象的性质。</a:t>
            </a:r>
          </a:p>
          <a:p>
            <a:pPr>
              <a:buClr>
                <a:schemeClr val="tx1"/>
              </a:buClr>
              <a:buFontTx/>
              <a:buNone/>
            </a:pPr>
            <a:endParaRPr lang="zh-CN" altLang="en-US"/>
          </a:p>
          <a:p>
            <a:pPr>
              <a:buClr>
                <a:schemeClr val="tx1"/>
              </a:buClr>
            </a:pPr>
            <a:r>
              <a:rPr lang="zh-CN" altLang="en-US" sz="2800" b="1"/>
              <a:t>静态柔顺性（平衡态柔性）：反式与旁式的位垒差是</a:t>
            </a:r>
            <a:r>
              <a:rPr lang="zh-CN" altLang="en-US" sz="2800" b="1">
                <a:solidFill>
                  <a:srgbClr val="FF3300"/>
                </a:solidFill>
              </a:rPr>
              <a:t>∆</a:t>
            </a:r>
            <a:r>
              <a:rPr lang="en-US" altLang="zh-CN" sz="2800" b="1">
                <a:solidFill>
                  <a:srgbClr val="FF3300"/>
                </a:solidFill>
              </a:rPr>
              <a:t>ε</a:t>
            </a:r>
            <a:r>
              <a:rPr lang="en-US" altLang="zh-CN" sz="2800" b="1"/>
              <a:t> </a:t>
            </a:r>
            <a:r>
              <a:rPr lang="zh-CN" altLang="en-US" sz="2800" b="1"/>
              <a:t>，热能</a:t>
            </a:r>
            <a:r>
              <a:rPr lang="en-US" altLang="zh-CN" sz="2800" b="1">
                <a:solidFill>
                  <a:srgbClr val="FF3300"/>
                </a:solidFill>
              </a:rPr>
              <a:t>kT</a:t>
            </a:r>
            <a:r>
              <a:rPr lang="zh-CN" altLang="en-US" sz="2800" b="1"/>
              <a:t>，</a:t>
            </a:r>
            <a:r>
              <a:rPr lang="zh-CN" altLang="en-US" sz="2800" b="1">
                <a:solidFill>
                  <a:srgbClr val="FF3300"/>
                </a:solidFill>
              </a:rPr>
              <a:t>∆</a:t>
            </a:r>
            <a:r>
              <a:rPr lang="en-US" altLang="zh-CN" sz="2800" b="1">
                <a:solidFill>
                  <a:srgbClr val="FF3300"/>
                </a:solidFill>
              </a:rPr>
              <a:t>ε/kT</a:t>
            </a:r>
            <a:r>
              <a:rPr lang="zh-CN" altLang="en-US" sz="2800" b="1"/>
              <a:t>决定了反式与旁式构象的比例。</a:t>
            </a:r>
          </a:p>
          <a:p>
            <a:pPr lvl="1">
              <a:buFontTx/>
              <a:buNone/>
            </a:pPr>
            <a:r>
              <a:rPr lang="zh-CN" altLang="en-US" b="1">
                <a:solidFill>
                  <a:srgbClr val="FF3300"/>
                </a:solidFill>
              </a:rPr>
              <a:t>∆</a:t>
            </a:r>
            <a:r>
              <a:rPr lang="en-US" altLang="zh-CN" b="1">
                <a:solidFill>
                  <a:srgbClr val="FF3300"/>
                </a:solidFill>
              </a:rPr>
              <a:t>ε/kT&lt;1</a:t>
            </a:r>
            <a:r>
              <a:rPr lang="en-US" altLang="zh-CN" b="1"/>
              <a:t>,</a:t>
            </a:r>
            <a:r>
              <a:rPr lang="zh-CN" altLang="en-US" b="1"/>
              <a:t>易克服位垒，反式与旁式构象机会差不多，无规排列，呈无规线团。</a:t>
            </a:r>
          </a:p>
          <a:p>
            <a:pPr lvl="1">
              <a:buFontTx/>
              <a:buNone/>
            </a:pPr>
            <a:r>
              <a:rPr lang="zh-CN" altLang="en-US" b="1">
                <a:solidFill>
                  <a:srgbClr val="FF3300"/>
                </a:solidFill>
              </a:rPr>
              <a:t>∆</a:t>
            </a:r>
            <a:r>
              <a:rPr lang="en-US" altLang="zh-CN" b="1">
                <a:solidFill>
                  <a:srgbClr val="FF3300"/>
                </a:solidFill>
              </a:rPr>
              <a:t>ε/kT&gt;1</a:t>
            </a:r>
            <a:r>
              <a:rPr lang="en-US" altLang="zh-CN" b="1"/>
              <a:t>, </a:t>
            </a:r>
            <a:r>
              <a:rPr lang="zh-CN" altLang="en-US" b="1"/>
              <a:t>反式构象优势，链的局部变刚性，但整个链还是柔性的，可以把高分子链看作是许多刚性</a:t>
            </a:r>
            <a:r>
              <a:rPr lang="zh-CN" altLang="en-US" b="1">
                <a:latin typeface="Arial"/>
              </a:rPr>
              <a:t>“</a:t>
            </a:r>
            <a:r>
              <a:rPr lang="zh-CN" altLang="en-US" b="1"/>
              <a:t>链段</a:t>
            </a:r>
            <a:r>
              <a:rPr lang="zh-CN" altLang="en-US" b="1">
                <a:latin typeface="Arial"/>
              </a:rPr>
              <a:t>”</a:t>
            </a:r>
            <a:r>
              <a:rPr lang="zh-CN" altLang="en-US" b="1"/>
              <a:t>组成的柔性链。</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Rectangle 4"/>
          <p:cNvSpPr>
            <a:spLocks noChangeArrowheads="1"/>
          </p:cNvSpPr>
          <p:nvPr/>
        </p:nvSpPr>
        <p:spPr bwMode="auto">
          <a:xfrm>
            <a:off x="539750" y="774700"/>
            <a:ext cx="8064500" cy="5453063"/>
          </a:xfrm>
          <a:prstGeom prst="rect">
            <a:avLst/>
          </a:prstGeom>
          <a:noFill/>
          <a:ln w="9525">
            <a:noFill/>
            <a:miter lim="800000"/>
            <a:headEnd/>
            <a:tailEnd/>
          </a:ln>
          <a:effectLst/>
        </p:spPr>
        <p:txBody>
          <a:bodyPr anchor="ctr">
            <a:spAutoFit/>
          </a:bodyPr>
          <a:lstStyle/>
          <a:p>
            <a:pPr indent="400050">
              <a:tabLst>
                <a:tab pos="457200" algn="l"/>
              </a:tabLst>
            </a:pPr>
            <a:r>
              <a:rPr lang="en-US" altLang="zh-CN" sz="3200" b="1">
                <a:solidFill>
                  <a:srgbClr val="003399"/>
                </a:solidFill>
              </a:rPr>
              <a:t>1.2  </a:t>
            </a:r>
            <a:r>
              <a:rPr lang="zh-CN" altLang="en-US" sz="3200" b="1">
                <a:solidFill>
                  <a:srgbClr val="003399"/>
                </a:solidFill>
              </a:rPr>
              <a:t>高聚物结构的主要特点：</a:t>
            </a:r>
          </a:p>
          <a:p>
            <a:pPr indent="400050">
              <a:tabLst>
                <a:tab pos="457200" algn="l"/>
              </a:tabLst>
            </a:pPr>
            <a:endParaRPr lang="zh-CN" altLang="en-US" sz="3200">
              <a:solidFill>
                <a:srgbClr val="003399"/>
              </a:solidFill>
            </a:endParaRPr>
          </a:p>
          <a:p>
            <a:pPr indent="400050">
              <a:tabLst>
                <a:tab pos="457200" algn="l"/>
              </a:tabLst>
            </a:pPr>
            <a:r>
              <a:rPr lang="zh-CN" altLang="en-US" sz="3200"/>
              <a:t>　　高聚物的结构是非常复杂的，与低分子相比有如下几个特点：</a:t>
            </a:r>
          </a:p>
          <a:p>
            <a:pPr indent="400050">
              <a:tabLst>
                <a:tab pos="457200" algn="l"/>
              </a:tabLst>
            </a:pPr>
            <a:endParaRPr lang="zh-CN" altLang="en-US" sz="3200"/>
          </a:p>
          <a:p>
            <a:pPr indent="400050">
              <a:tabLst>
                <a:tab pos="457200" algn="l"/>
              </a:tabLst>
            </a:pPr>
            <a:r>
              <a:rPr lang="zh-CN" altLang="en-US" sz="3200"/>
              <a:t>１）</a:t>
            </a:r>
            <a:r>
              <a:rPr lang="zh-CN" altLang="en-US" sz="3200" b="1">
                <a:solidFill>
                  <a:srgbClr val="FF3300"/>
                </a:solidFill>
              </a:rPr>
              <a:t>高分子链是由数目很大（</a:t>
            </a:r>
            <a:r>
              <a:rPr lang="en-US" altLang="zh-CN" sz="3200" b="1">
                <a:solidFill>
                  <a:srgbClr val="FF3300"/>
                </a:solidFill>
              </a:rPr>
              <a:t>10</a:t>
            </a:r>
            <a:r>
              <a:rPr lang="en-US" altLang="zh-CN" sz="3200" b="1" baseline="30000">
                <a:solidFill>
                  <a:srgbClr val="FF3300"/>
                </a:solidFill>
              </a:rPr>
              <a:t>3</a:t>
            </a:r>
            <a:r>
              <a:rPr lang="en-US" altLang="zh-CN" sz="3200" b="1">
                <a:solidFill>
                  <a:srgbClr val="FF3300"/>
                </a:solidFill>
              </a:rPr>
              <a:t>~10</a:t>
            </a:r>
            <a:r>
              <a:rPr lang="en-US" altLang="zh-CN" sz="3200" b="1" baseline="30000">
                <a:solidFill>
                  <a:srgbClr val="FF3300"/>
                </a:solidFill>
              </a:rPr>
              <a:t>5</a:t>
            </a:r>
            <a:r>
              <a:rPr lang="zh-CN" altLang="en-US" sz="3200" b="1">
                <a:solidFill>
                  <a:srgbClr val="FF3300"/>
                </a:solidFill>
              </a:rPr>
              <a:t>数量级）的结构单元所组成的。</a:t>
            </a:r>
            <a:r>
              <a:rPr lang="zh-CN" altLang="en-US" sz="3200"/>
              <a:t>每一个结构单元相当于一个小分子，这些结构单元可以是一种（均聚物），也可以是几种（共聚物），它们以共价键相连接，形成线形分子、支化分子、网状分子等。</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68313" y="333375"/>
            <a:ext cx="8353425" cy="6021388"/>
          </a:xfrm>
        </p:spPr>
        <p:txBody>
          <a:bodyPr/>
          <a:lstStyle/>
          <a:p>
            <a:r>
              <a:rPr lang="zh-CN" altLang="en-US" b="1">
                <a:solidFill>
                  <a:srgbClr val="FF3300"/>
                </a:solidFill>
              </a:rPr>
              <a:t>链段</a:t>
            </a:r>
            <a:r>
              <a:rPr lang="en-US" altLang="zh-CN" b="1">
                <a:solidFill>
                  <a:srgbClr val="FF3300"/>
                </a:solidFill>
              </a:rPr>
              <a:t>(segment)</a:t>
            </a:r>
            <a:r>
              <a:rPr lang="zh-CN" altLang="en-US" b="1">
                <a:solidFill>
                  <a:srgbClr val="FF3300"/>
                </a:solidFill>
              </a:rPr>
              <a:t>：</a:t>
            </a:r>
          </a:p>
          <a:p>
            <a:r>
              <a:rPr lang="zh-CN" altLang="en-US" sz="2800" b="1"/>
              <a:t>高分子链上两根键的运动失去联系的那一段链，它是高分子链上能够独立运动的小单元。</a:t>
            </a:r>
          </a:p>
          <a:p>
            <a:r>
              <a:rPr lang="zh-CN" altLang="en-US" sz="2800" b="1"/>
              <a:t>链段（刚性）长度</a:t>
            </a:r>
            <a:r>
              <a:rPr lang="en-US" altLang="zh-CN" sz="2800" b="1"/>
              <a:t>l</a:t>
            </a:r>
            <a:r>
              <a:rPr lang="en-US" altLang="zh-CN" sz="2800" b="1" baseline="-25000"/>
              <a:t>p</a:t>
            </a:r>
            <a:r>
              <a:rPr lang="en-US" altLang="zh-CN" sz="2800" b="1"/>
              <a:t>,</a:t>
            </a:r>
            <a:r>
              <a:rPr lang="zh-CN" altLang="en-US" sz="2800" b="1"/>
              <a:t>单键长度</a:t>
            </a:r>
            <a:r>
              <a:rPr lang="en-US" altLang="zh-CN" sz="2800" b="1"/>
              <a:t>l</a:t>
            </a:r>
          </a:p>
          <a:p>
            <a:endParaRPr lang="en-US" altLang="zh-CN" sz="2800" b="1"/>
          </a:p>
          <a:p>
            <a:endParaRPr lang="en-US" altLang="zh-CN"/>
          </a:p>
          <a:p>
            <a:r>
              <a:rPr lang="en-US" altLang="zh-CN" sz="2800" b="1"/>
              <a:t> </a:t>
            </a:r>
            <a:r>
              <a:rPr lang="en-US" altLang="zh-CN" sz="2800" b="1" i="1"/>
              <a:t>l</a:t>
            </a:r>
            <a:r>
              <a:rPr lang="en-US" altLang="zh-CN" sz="2800" b="1" i="1" baseline="-25000"/>
              <a:t>p</a:t>
            </a:r>
            <a:r>
              <a:rPr lang="zh-CN" altLang="en-US" sz="2800" b="1"/>
              <a:t>：持续长度</a:t>
            </a:r>
            <a:r>
              <a:rPr lang="en-US" altLang="zh-CN" sz="2800" b="1"/>
              <a:t>(persistence length)</a:t>
            </a:r>
          </a:p>
          <a:p>
            <a:endParaRPr lang="en-US" altLang="zh-CN" sz="2800" b="1"/>
          </a:p>
          <a:p>
            <a:endParaRPr lang="en-US" altLang="zh-CN"/>
          </a:p>
          <a:p>
            <a:endParaRPr lang="en-US" altLang="zh-CN"/>
          </a:p>
          <a:p>
            <a:r>
              <a:rPr lang="zh-CN" altLang="en-US" sz="2800" b="1"/>
              <a:t>当</a:t>
            </a:r>
            <a:r>
              <a:rPr lang="en-US" altLang="zh-CN" sz="2800" b="1" i="1"/>
              <a:t>l</a:t>
            </a:r>
            <a:r>
              <a:rPr lang="en-US" altLang="zh-CN" sz="2800" b="1" i="1" baseline="-25000"/>
              <a:t>p</a:t>
            </a:r>
            <a:r>
              <a:rPr lang="en-US" altLang="zh-CN" sz="2800" b="1" i="1"/>
              <a:t>=L=nl</a:t>
            </a:r>
            <a:r>
              <a:rPr lang="zh-CN" altLang="en-US" sz="2800" b="1"/>
              <a:t>时，高分子为刚性的棒状分子。</a:t>
            </a:r>
          </a:p>
        </p:txBody>
      </p:sp>
      <p:sp>
        <p:nvSpPr>
          <p:cNvPr id="54275" name="Rectangle 3"/>
          <p:cNvSpPr>
            <a:spLocks noChangeArrowheads="1"/>
          </p:cNvSpPr>
          <p:nvPr/>
        </p:nvSpPr>
        <p:spPr bwMode="auto">
          <a:xfrm>
            <a:off x="4090988" y="3214688"/>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54276" name="Object 4"/>
          <p:cNvGraphicFramePr>
            <a:graphicFrameLocks noChangeAspect="1"/>
          </p:cNvGraphicFramePr>
          <p:nvPr/>
        </p:nvGraphicFramePr>
        <p:xfrm>
          <a:off x="1258888" y="2420938"/>
          <a:ext cx="3240087" cy="1008062"/>
        </p:xfrm>
        <a:graphic>
          <a:graphicData uri="http://schemas.openxmlformats.org/presentationml/2006/ole">
            <p:oleObj spid="_x0000_s54276" r:id="rId3" imgW="965200" imgH="431800" progId="Equation.3">
              <p:embed/>
            </p:oleObj>
          </a:graphicData>
        </a:graphic>
      </p:graphicFrame>
      <p:sp>
        <p:nvSpPr>
          <p:cNvPr id="54277" name="Rectangle 5"/>
          <p:cNvSpPr>
            <a:spLocks noChangeArrowheads="1"/>
          </p:cNvSpPr>
          <p:nvPr/>
        </p:nvSpPr>
        <p:spPr bwMode="auto">
          <a:xfrm>
            <a:off x="3605213" y="3309938"/>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54278" name="Object 6"/>
          <p:cNvGraphicFramePr>
            <a:graphicFrameLocks noChangeAspect="1"/>
          </p:cNvGraphicFramePr>
          <p:nvPr/>
        </p:nvGraphicFramePr>
        <p:xfrm>
          <a:off x="1116013" y="4076700"/>
          <a:ext cx="5181600" cy="638175"/>
        </p:xfrm>
        <a:graphic>
          <a:graphicData uri="http://schemas.openxmlformats.org/presentationml/2006/ole">
            <p:oleObj spid="_x0000_s54278" r:id="rId4" imgW="1930400" imgH="241300" progId="Equation.3">
              <p:embed/>
            </p:oleObj>
          </a:graphicData>
        </a:graphic>
      </p:graphicFrame>
      <p:sp>
        <p:nvSpPr>
          <p:cNvPr id="54279" name="Rectangle 7"/>
          <p:cNvSpPr>
            <a:spLocks noChangeArrowheads="1"/>
          </p:cNvSpPr>
          <p:nvPr/>
        </p:nvSpPr>
        <p:spPr bwMode="auto">
          <a:xfrm>
            <a:off x="4062413" y="3233738"/>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54280" name="Object 8"/>
          <p:cNvGraphicFramePr>
            <a:graphicFrameLocks noChangeAspect="1"/>
          </p:cNvGraphicFramePr>
          <p:nvPr/>
        </p:nvGraphicFramePr>
        <p:xfrm>
          <a:off x="1116013" y="4797425"/>
          <a:ext cx="2286000" cy="876300"/>
        </p:xfrm>
        <a:graphic>
          <a:graphicData uri="http://schemas.openxmlformats.org/presentationml/2006/ole">
            <p:oleObj spid="_x0000_s54280" r:id="rId5" imgW="1016000" imgH="393700" progId="Equation.3">
              <p:embed/>
            </p:oleObj>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xfrm>
            <a:off x="827088" y="1557338"/>
            <a:ext cx="7777162" cy="3816350"/>
          </a:xfrm>
        </p:spPr>
        <p:txBody>
          <a:bodyPr/>
          <a:lstStyle/>
          <a:p>
            <a:pPr>
              <a:lnSpc>
                <a:spcPct val="90000"/>
              </a:lnSpc>
            </a:pPr>
            <a:r>
              <a:rPr lang="zh-CN" altLang="en-US" b="1"/>
              <a:t>由此可见，链的静态柔顺性还可用持续长度与整个链长之比</a:t>
            </a:r>
            <a:r>
              <a:rPr lang="zh-CN" altLang="en-US" b="1" i="1"/>
              <a:t> </a:t>
            </a:r>
            <a:r>
              <a:rPr lang="en-US" altLang="zh-CN" b="1" i="1"/>
              <a:t>x</a:t>
            </a:r>
            <a:r>
              <a:rPr lang="zh-CN" altLang="en-US" b="1"/>
              <a:t>来表示</a:t>
            </a:r>
          </a:p>
          <a:p>
            <a:pPr>
              <a:lnSpc>
                <a:spcPct val="90000"/>
              </a:lnSpc>
            </a:pPr>
            <a:endParaRPr lang="zh-CN" altLang="en-US" b="1"/>
          </a:p>
          <a:p>
            <a:pPr>
              <a:lnSpc>
                <a:spcPct val="90000"/>
              </a:lnSpc>
            </a:pPr>
            <a:endParaRPr lang="zh-CN" altLang="en-US" b="1"/>
          </a:p>
          <a:p>
            <a:pPr>
              <a:lnSpc>
                <a:spcPct val="90000"/>
              </a:lnSpc>
            </a:pPr>
            <a:endParaRPr lang="zh-CN" altLang="en-US" b="1"/>
          </a:p>
          <a:p>
            <a:pPr>
              <a:lnSpc>
                <a:spcPct val="90000"/>
              </a:lnSpc>
            </a:pPr>
            <a:endParaRPr lang="zh-CN" altLang="en-US" b="1"/>
          </a:p>
          <a:p>
            <a:pPr>
              <a:lnSpc>
                <a:spcPct val="90000"/>
              </a:lnSpc>
            </a:pPr>
            <a:r>
              <a:rPr lang="en-US" altLang="zh-CN" b="1" i="1"/>
              <a:t>x</a:t>
            </a:r>
            <a:r>
              <a:rPr lang="zh-CN" altLang="en-US" b="1"/>
              <a:t>很小时，链方具柔性。</a:t>
            </a:r>
            <a:endParaRPr lang="zh-CN" altLang="en-US" b="1" i="1"/>
          </a:p>
        </p:txBody>
      </p:sp>
      <p:sp>
        <p:nvSpPr>
          <p:cNvPr id="55299" name="Rectangle 3"/>
          <p:cNvSpPr>
            <a:spLocks noChangeArrowheads="1"/>
          </p:cNvSpPr>
          <p:nvPr/>
        </p:nvSpPr>
        <p:spPr bwMode="auto">
          <a:xfrm>
            <a:off x="3519488" y="3105150"/>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55300" name="Object 4"/>
          <p:cNvGraphicFramePr>
            <a:graphicFrameLocks noChangeAspect="1"/>
          </p:cNvGraphicFramePr>
          <p:nvPr/>
        </p:nvGraphicFramePr>
        <p:xfrm>
          <a:off x="1692275" y="2708275"/>
          <a:ext cx="6119813" cy="1800225"/>
        </p:xfrm>
        <a:graphic>
          <a:graphicData uri="http://schemas.openxmlformats.org/presentationml/2006/ole">
            <p:oleObj spid="_x0000_s55300" r:id="rId3" imgW="2108200" imgH="647700" progId="Equation.3">
              <p:embed/>
            </p:oleObj>
          </a:graphicData>
        </a:graphic>
      </p:graphicFrame>
      <p:sp>
        <p:nvSpPr>
          <p:cNvPr id="55301" name="Rectangle 5"/>
          <p:cNvSpPr>
            <a:spLocks noChangeArrowheads="1"/>
          </p:cNvSpPr>
          <p:nvPr/>
        </p:nvSpPr>
        <p:spPr bwMode="auto">
          <a:xfrm>
            <a:off x="4019550" y="3214688"/>
            <a:ext cx="9144000" cy="0"/>
          </a:xfrm>
          <a:prstGeom prst="rect">
            <a:avLst/>
          </a:prstGeom>
          <a:noFill/>
          <a:ln w="9525">
            <a:noFill/>
            <a:miter lim="800000"/>
            <a:headEnd/>
            <a:tailEnd/>
          </a:ln>
          <a:effectLst/>
        </p:spPr>
        <p:txBody>
          <a:bodyPr>
            <a:spAutoFit/>
          </a:bodyPr>
          <a:lstStyle/>
          <a:p>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0" name="Rectangle 4"/>
          <p:cNvSpPr>
            <a:spLocks noChangeArrowheads="1"/>
          </p:cNvSpPr>
          <p:nvPr/>
        </p:nvSpPr>
        <p:spPr bwMode="auto">
          <a:xfrm>
            <a:off x="684213" y="765175"/>
            <a:ext cx="7632700" cy="4965700"/>
          </a:xfrm>
          <a:prstGeom prst="rect">
            <a:avLst/>
          </a:prstGeom>
          <a:noFill/>
          <a:ln w="9525">
            <a:noFill/>
            <a:miter lim="800000"/>
            <a:headEnd/>
            <a:tailEnd/>
          </a:ln>
          <a:effectLst/>
        </p:spPr>
        <p:txBody>
          <a:bodyPr>
            <a:spAutoFit/>
          </a:bodyPr>
          <a:lstStyle/>
          <a:p>
            <a:r>
              <a:rPr lang="zh-CN" altLang="en-US" sz="3200" b="1">
                <a:solidFill>
                  <a:srgbClr val="FF3300"/>
                </a:solidFill>
              </a:rPr>
              <a:t>动态柔顺性：</a:t>
            </a:r>
          </a:p>
          <a:p>
            <a:r>
              <a:rPr lang="zh-CN" altLang="en-US" sz="3200" b="1"/>
              <a:t>在外界条件影响下由一种平衡态向另一种平衡态构象转变的难易程度。反式与旁式之间转变需要时间</a:t>
            </a:r>
            <a:r>
              <a:rPr lang="en-US" altLang="zh-CN" sz="3200" b="1" i="1"/>
              <a:t>τ</a:t>
            </a:r>
            <a:r>
              <a:rPr lang="en-US" altLang="zh-CN" sz="3200" i="1" baseline="-25000"/>
              <a:t>p</a:t>
            </a:r>
            <a:r>
              <a:rPr lang="en-US" altLang="zh-CN" sz="3200" b="1"/>
              <a:t>(</a:t>
            </a:r>
            <a:r>
              <a:rPr lang="zh-CN" altLang="en-US" sz="3200" b="1"/>
              <a:t>持续时间</a:t>
            </a:r>
            <a:r>
              <a:rPr lang="en-US" altLang="zh-CN" sz="3200" b="1"/>
              <a:t>)</a:t>
            </a:r>
            <a:r>
              <a:rPr lang="zh-CN" altLang="en-US" sz="3200" b="1"/>
              <a:t>。</a:t>
            </a:r>
          </a:p>
          <a:p>
            <a:endParaRPr lang="zh-CN" altLang="en-US" sz="3200" b="1"/>
          </a:p>
          <a:p>
            <a:endParaRPr lang="zh-CN" altLang="en-US" sz="3200" b="1"/>
          </a:p>
          <a:p>
            <a:endParaRPr lang="zh-CN" altLang="en-US" sz="3200" b="1"/>
          </a:p>
          <a:p>
            <a:endParaRPr lang="zh-CN" altLang="en-US" sz="3200" b="1"/>
          </a:p>
          <a:p>
            <a:r>
              <a:rPr lang="zh-CN" altLang="en-US" sz="3200" b="1"/>
              <a:t>外力作用时，要求高分子的运动频率</a:t>
            </a:r>
            <a:r>
              <a:rPr lang="en-US" altLang="zh-CN" sz="3200" b="1" i="1"/>
              <a:t>ω&lt;1/τ</a:t>
            </a:r>
            <a:r>
              <a:rPr lang="en-US" altLang="zh-CN" sz="3200" i="1" baseline="-25000"/>
              <a:t>p</a:t>
            </a:r>
            <a:r>
              <a:rPr lang="en-US" altLang="zh-CN" sz="3200" b="1"/>
              <a:t>,</a:t>
            </a:r>
            <a:r>
              <a:rPr lang="zh-CN" altLang="en-US" sz="3200" b="1"/>
              <a:t>说明高分子柔顺。</a:t>
            </a:r>
          </a:p>
        </p:txBody>
      </p:sp>
      <p:graphicFrame>
        <p:nvGraphicFramePr>
          <p:cNvPr id="157701" name="Object 5"/>
          <p:cNvGraphicFramePr>
            <a:graphicFrameLocks noChangeAspect="1"/>
          </p:cNvGraphicFramePr>
          <p:nvPr/>
        </p:nvGraphicFramePr>
        <p:xfrm>
          <a:off x="2411413" y="2997200"/>
          <a:ext cx="4248150" cy="1366838"/>
        </p:xfrm>
        <a:graphic>
          <a:graphicData uri="http://schemas.openxmlformats.org/presentationml/2006/ole">
            <p:oleObj spid="_x0000_s157701" r:id="rId3" imgW="1104900" imgH="431800" progId="Equation.3">
              <p:embed/>
            </p:oleObj>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22" name="Object 2"/>
          <p:cNvGraphicFramePr>
            <a:graphicFrameLocks noChangeAspect="1"/>
          </p:cNvGraphicFramePr>
          <p:nvPr/>
        </p:nvGraphicFramePr>
        <p:xfrm>
          <a:off x="827088" y="476250"/>
          <a:ext cx="7488237" cy="5472113"/>
        </p:xfrm>
        <a:graphic>
          <a:graphicData uri="http://schemas.openxmlformats.org/presentationml/2006/ole">
            <p:oleObj spid="_x0000_s56322" name="BMP 图象" r:id="rId3" imgW="1590897" imgH="1752381" progId="Paint.Picture">
              <p:embed/>
            </p:oleObj>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323850" y="620713"/>
            <a:ext cx="8370888" cy="5638800"/>
          </a:xfrm>
        </p:spPr>
        <p:txBody>
          <a:bodyPr/>
          <a:lstStyle/>
          <a:p>
            <a:pPr marL="609600" indent="-609600">
              <a:buFontTx/>
              <a:buNone/>
            </a:pPr>
            <a:r>
              <a:rPr lang="en-US" altLang="zh-CN" sz="3600" b="1">
                <a:solidFill>
                  <a:srgbClr val="FF9900"/>
                </a:solidFill>
              </a:rPr>
              <a:t>2.2.3</a:t>
            </a:r>
            <a:r>
              <a:rPr lang="zh-CN" altLang="en-US" sz="3600" b="1">
                <a:solidFill>
                  <a:srgbClr val="FF9900"/>
                </a:solidFill>
              </a:rPr>
              <a:t>影响高分子链柔性的因素</a:t>
            </a:r>
          </a:p>
          <a:p>
            <a:pPr marL="609600" indent="-609600">
              <a:buFontTx/>
              <a:buNone/>
            </a:pPr>
            <a:endParaRPr lang="zh-CN" altLang="en-US" sz="3600" b="1">
              <a:solidFill>
                <a:srgbClr val="FF9900"/>
              </a:solidFill>
            </a:endParaRPr>
          </a:p>
          <a:p>
            <a:pPr marL="609600" indent="-609600">
              <a:buClr>
                <a:schemeClr val="tx1"/>
              </a:buClr>
              <a:buFontTx/>
              <a:buNone/>
            </a:pPr>
            <a:r>
              <a:rPr lang="en-US" altLang="zh-CN" b="1">
                <a:solidFill>
                  <a:srgbClr val="FF3300"/>
                </a:solidFill>
              </a:rPr>
              <a:t>1</a:t>
            </a:r>
            <a:r>
              <a:rPr lang="zh-CN" altLang="en-US" b="1">
                <a:solidFill>
                  <a:srgbClr val="FF3300"/>
                </a:solidFill>
              </a:rPr>
              <a:t>、主链结构</a:t>
            </a:r>
          </a:p>
          <a:p>
            <a:pPr marL="609600" indent="-609600">
              <a:buClr>
                <a:schemeClr val="tx1"/>
              </a:buClr>
              <a:buFontTx/>
              <a:buNone/>
            </a:pPr>
            <a:r>
              <a:rPr lang="zh-CN" altLang="en-US"/>
              <a:t>与主链的键长键角有关</a:t>
            </a:r>
          </a:p>
          <a:p>
            <a:pPr marL="609600" indent="-609600">
              <a:buClr>
                <a:schemeClr val="tx1"/>
              </a:buClr>
              <a:buFontTx/>
              <a:buNone/>
            </a:pPr>
            <a:r>
              <a:rPr lang="zh-CN" altLang="en-US"/>
              <a:t>　</a:t>
            </a:r>
            <a:r>
              <a:rPr lang="en-US" altLang="zh-CN"/>
              <a:t>Si</a:t>
            </a:r>
            <a:r>
              <a:rPr lang="zh-CN" altLang="en-US"/>
              <a:t>－</a:t>
            </a:r>
            <a:r>
              <a:rPr lang="en-US" altLang="zh-CN"/>
              <a:t>O</a:t>
            </a:r>
            <a:r>
              <a:rPr lang="zh-CN" altLang="en-US"/>
              <a:t>－ </a:t>
            </a:r>
            <a:r>
              <a:rPr lang="en-US" altLang="zh-CN"/>
              <a:t>Si </a:t>
            </a:r>
            <a:r>
              <a:rPr lang="en-US" altLang="zh-CN">
                <a:solidFill>
                  <a:srgbClr val="FF3300"/>
                </a:solidFill>
              </a:rPr>
              <a:t>&gt;</a:t>
            </a:r>
            <a:r>
              <a:rPr lang="en-US" altLang="zh-CN"/>
              <a:t>C</a:t>
            </a:r>
            <a:r>
              <a:rPr lang="zh-CN" altLang="en-US"/>
              <a:t>－</a:t>
            </a:r>
            <a:r>
              <a:rPr lang="en-US" altLang="zh-CN"/>
              <a:t>O</a:t>
            </a:r>
            <a:r>
              <a:rPr lang="zh-CN" altLang="en-US"/>
              <a:t>－</a:t>
            </a:r>
            <a:r>
              <a:rPr lang="en-US" altLang="zh-CN"/>
              <a:t>C  </a:t>
            </a:r>
            <a:r>
              <a:rPr lang="en-US" altLang="zh-CN">
                <a:solidFill>
                  <a:srgbClr val="FF3300"/>
                </a:solidFill>
              </a:rPr>
              <a:t>&gt;</a:t>
            </a:r>
            <a:r>
              <a:rPr lang="zh-CN" altLang="en-US">
                <a:solidFill>
                  <a:srgbClr val="FF3300"/>
                </a:solidFill>
              </a:rPr>
              <a:t>　</a:t>
            </a:r>
            <a:r>
              <a:rPr lang="en-US" altLang="zh-CN"/>
              <a:t>C</a:t>
            </a:r>
            <a:r>
              <a:rPr lang="zh-CN" altLang="en-US"/>
              <a:t>－</a:t>
            </a:r>
            <a:r>
              <a:rPr lang="en-US" altLang="zh-CN"/>
              <a:t>C</a:t>
            </a:r>
            <a:r>
              <a:rPr lang="zh-CN" altLang="en-US"/>
              <a:t>－</a:t>
            </a:r>
            <a:r>
              <a:rPr lang="en-US" altLang="zh-CN"/>
              <a:t>C</a:t>
            </a:r>
          </a:p>
          <a:p>
            <a:pPr marL="609600" indent="-609600">
              <a:buClr>
                <a:schemeClr val="tx1"/>
              </a:buClr>
              <a:buFontTx/>
              <a:buNone/>
            </a:pPr>
            <a:r>
              <a:rPr lang="en-US" altLang="zh-CN"/>
              <a:t> </a:t>
            </a:r>
            <a:r>
              <a:rPr lang="zh-CN" altLang="en-US"/>
              <a:t>　</a:t>
            </a:r>
            <a:r>
              <a:rPr lang="en-US" altLang="zh-CN" sz="2000"/>
              <a:t>0.164nm (142</a:t>
            </a:r>
            <a:r>
              <a:rPr lang="en-US" altLang="zh-CN" sz="2000">
                <a:cs typeface="Times New Roman" pitchFamily="18" charset="0"/>
              </a:rPr>
              <a:t>°)</a:t>
            </a:r>
            <a:r>
              <a:rPr lang="en-US" altLang="zh-CN" sz="2000"/>
              <a:t>  0.143nm</a:t>
            </a:r>
            <a:r>
              <a:rPr lang="zh-CN" altLang="en-US" sz="2000"/>
              <a:t>（</a:t>
            </a:r>
            <a:r>
              <a:rPr lang="en-US" altLang="zh-CN" sz="2000"/>
              <a:t>108 </a:t>
            </a:r>
            <a:r>
              <a:rPr lang="en-US" altLang="zh-CN" sz="2000">
                <a:cs typeface="Times New Roman" pitchFamily="18" charset="0"/>
              </a:rPr>
              <a:t>°</a:t>
            </a:r>
            <a:r>
              <a:rPr lang="zh-CN" altLang="en-US" sz="2000"/>
              <a:t>） </a:t>
            </a:r>
            <a:r>
              <a:rPr lang="en-US" altLang="zh-CN" sz="2000"/>
              <a:t>0.154nm</a:t>
            </a:r>
            <a:r>
              <a:rPr lang="zh-CN" altLang="en-US" sz="2000"/>
              <a:t>（</a:t>
            </a:r>
            <a:r>
              <a:rPr lang="en-US" altLang="zh-CN" sz="2000"/>
              <a:t>109.5 </a:t>
            </a:r>
            <a:r>
              <a:rPr lang="en-US" altLang="zh-CN" sz="2000">
                <a:cs typeface="Times New Roman" pitchFamily="18" charset="0"/>
              </a:rPr>
              <a:t>°)</a:t>
            </a:r>
            <a:endParaRPr lang="en-US" altLang="zh-CN" sz="2000"/>
          </a:p>
          <a:p>
            <a:pPr marL="609600" indent="-609600">
              <a:buClr>
                <a:schemeClr val="tx1"/>
              </a:buClr>
              <a:buFontTx/>
              <a:buNone/>
            </a:pPr>
            <a:endParaRPr lang="en-US" altLang="zh-CN"/>
          </a:p>
          <a:p>
            <a:pPr marL="609600" indent="-609600">
              <a:buClr>
                <a:schemeClr val="tx1"/>
              </a:buClr>
              <a:buFontTx/>
              <a:buNone/>
            </a:pPr>
            <a:r>
              <a:rPr lang="zh-CN" altLang="en-US"/>
              <a:t>刚性→耐高温</a:t>
            </a:r>
          </a:p>
          <a:p>
            <a:pPr marL="609600" indent="-609600">
              <a:buClr>
                <a:schemeClr val="tx1"/>
              </a:buClr>
              <a:buFontTx/>
              <a:buNone/>
            </a:pPr>
            <a:r>
              <a:rPr lang="zh-CN" altLang="en-US"/>
              <a:t>柔性→易加工</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xfrm>
            <a:off x="468313" y="836613"/>
            <a:ext cx="8135937" cy="5184775"/>
          </a:xfrm>
        </p:spPr>
        <p:txBody>
          <a:bodyPr/>
          <a:lstStyle/>
          <a:p>
            <a:pPr>
              <a:buClr>
                <a:schemeClr val="tx1"/>
              </a:buClr>
            </a:pPr>
            <a:r>
              <a:rPr lang="zh-CN" altLang="en-US" b="1"/>
              <a:t>主链上含芳环的高分子由于芳环不能内旋转，导致柔顺性很差，可耐高温，是工程塑料。</a:t>
            </a:r>
          </a:p>
          <a:p>
            <a:pPr>
              <a:buClr>
                <a:schemeClr val="tx1"/>
              </a:buClr>
            </a:pPr>
            <a:r>
              <a:rPr lang="zh-CN" altLang="en-US" b="1"/>
              <a:t>有双键的高分子链，由于双键上原子或取代基少，使原子或基团间的斥力减弱，以致双键邻近的单键内旋转位垒减少，所以含双键的聚丁二烯作为橡胶使用，但有共轭双键时，由于</a:t>
            </a:r>
            <a:r>
              <a:rPr lang="en-US" altLang="zh-CN" b="1"/>
              <a:t>π </a:t>
            </a:r>
            <a:r>
              <a:rPr lang="zh-CN" altLang="en-US" b="1"/>
              <a:t>电子无轴对称性，分子链不能旋转，如聚乙炔，聚对苯是典型的刚性分子。</a:t>
            </a:r>
          </a:p>
          <a:p>
            <a:endParaRPr lang="en-US" altLang="zh-CN"/>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685800" y="457200"/>
            <a:ext cx="7772400" cy="5638800"/>
          </a:xfrm>
        </p:spPr>
        <p:txBody>
          <a:bodyPr/>
          <a:lstStyle/>
          <a:p>
            <a:pPr marL="0" indent="0">
              <a:buClr>
                <a:schemeClr val="tx1"/>
              </a:buClr>
              <a:buFontTx/>
              <a:buNone/>
            </a:pPr>
            <a:r>
              <a:rPr lang="en-US" altLang="zh-CN" b="1">
                <a:solidFill>
                  <a:srgbClr val="FF3300"/>
                </a:solidFill>
              </a:rPr>
              <a:t>2</a:t>
            </a:r>
            <a:r>
              <a:rPr lang="zh-CN" altLang="en-US" b="1">
                <a:solidFill>
                  <a:srgbClr val="FF3300"/>
                </a:solidFill>
              </a:rPr>
              <a:t>、侧基</a:t>
            </a:r>
          </a:p>
          <a:p>
            <a:pPr marL="0" indent="0">
              <a:buClr>
                <a:schemeClr val="tx1"/>
              </a:buClr>
              <a:buFontTx/>
              <a:buNone/>
            </a:pPr>
            <a:r>
              <a:rPr lang="zh-CN" altLang="en-US" b="1"/>
              <a:t>极性大→相互作用力大→单键内旋转困难→柔顺性差    </a:t>
            </a:r>
            <a:r>
              <a:rPr lang="en-US" altLang="zh-CN" b="1"/>
              <a:t>PAN&gt;PVC&gt;PP</a:t>
            </a:r>
          </a:p>
          <a:p>
            <a:pPr marL="0" indent="0">
              <a:buClr>
                <a:schemeClr val="tx1"/>
              </a:buClr>
              <a:buFontTx/>
              <a:buNone/>
            </a:pPr>
            <a:r>
              <a:rPr lang="zh-CN" altLang="en-US" b="1"/>
              <a:t>非极性取代基，体积大→空间位阻大→柔顺性差       </a:t>
            </a:r>
            <a:r>
              <a:rPr lang="en-US" altLang="zh-CN" b="1"/>
              <a:t>PS&gt;PP&gt;PE</a:t>
            </a:r>
          </a:p>
          <a:p>
            <a:pPr marL="0" indent="0">
              <a:buClr>
                <a:schemeClr val="tx1"/>
              </a:buClr>
              <a:buFontTx/>
              <a:buNone/>
            </a:pPr>
            <a:r>
              <a:rPr lang="zh-CN" altLang="en-US" b="1"/>
              <a:t>对称结构→主链间距大</a:t>
            </a:r>
            <a:r>
              <a:rPr lang="en-US" altLang="zh-CN" b="1"/>
              <a:t>, →</a:t>
            </a:r>
            <a:r>
              <a:rPr lang="zh-CN" altLang="en-US" b="1"/>
              <a:t>柔性增加   </a:t>
            </a:r>
            <a:r>
              <a:rPr lang="en-US" altLang="zh-CN" b="1"/>
              <a:t>PP&gt;PIB</a:t>
            </a:r>
          </a:p>
          <a:p>
            <a:pPr marL="0" indent="0">
              <a:buClr>
                <a:schemeClr val="tx1"/>
              </a:buClr>
              <a:buFontTx/>
              <a:buNone/>
            </a:pPr>
            <a:r>
              <a:rPr lang="zh-CN" altLang="en-US" b="1"/>
              <a:t>不对称结构→ 柔性下降</a:t>
            </a:r>
          </a:p>
          <a:p>
            <a:pPr marL="0" indent="0">
              <a:buClr>
                <a:schemeClr val="tx1"/>
              </a:buClr>
              <a:buFontTx/>
              <a:buNone/>
            </a:pPr>
            <a:r>
              <a:rPr lang="zh-CN" altLang="en-US" b="1"/>
              <a:t>取代基沿分子链排布的距离近→柔性差 </a:t>
            </a:r>
            <a:br>
              <a:rPr lang="zh-CN" altLang="en-US" b="1"/>
            </a:br>
            <a:r>
              <a:rPr lang="en-US" altLang="zh-CN" b="1"/>
              <a:t>PVC&gt;CPE</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323850" y="457200"/>
            <a:ext cx="8424863" cy="6067425"/>
          </a:xfrm>
        </p:spPr>
        <p:txBody>
          <a:bodyPr/>
          <a:lstStyle/>
          <a:p>
            <a:pPr marL="0" indent="0">
              <a:buFontTx/>
              <a:buNone/>
            </a:pPr>
            <a:r>
              <a:rPr lang="en-US" altLang="zh-CN" b="1">
                <a:solidFill>
                  <a:srgbClr val="FF3300"/>
                </a:solidFill>
              </a:rPr>
              <a:t>3.</a:t>
            </a:r>
            <a:r>
              <a:rPr lang="zh-CN" altLang="en-US" b="1">
                <a:solidFill>
                  <a:srgbClr val="FF3300"/>
                </a:solidFill>
              </a:rPr>
              <a:t>链的长短</a:t>
            </a:r>
          </a:p>
          <a:p>
            <a:pPr marL="0" indent="0">
              <a:buFontTx/>
              <a:buNone/>
            </a:pPr>
            <a:r>
              <a:rPr lang="zh-CN" altLang="en-US" sz="2800" b="1"/>
              <a:t>分子链短→内旋单键少→刚性</a:t>
            </a:r>
          </a:p>
          <a:p>
            <a:pPr marL="0" indent="0">
              <a:buFontTx/>
              <a:buNone/>
            </a:pPr>
            <a:r>
              <a:rPr lang="zh-CN" altLang="en-US" sz="2800" b="1"/>
              <a:t>小分子无高弹性就是这个原因</a:t>
            </a:r>
          </a:p>
          <a:p>
            <a:pPr marL="0" indent="0">
              <a:buFontTx/>
              <a:buNone/>
            </a:pPr>
            <a:r>
              <a:rPr lang="zh-CN" altLang="en-US" sz="2800" b="1"/>
              <a:t>         </a:t>
            </a:r>
            <a:r>
              <a:rPr lang="en-US" altLang="zh-CN" sz="2800" b="1"/>
              <a:t>C</a:t>
            </a:r>
            <a:r>
              <a:rPr lang="zh-CN" altLang="en-US" sz="2800" b="1"/>
              <a:t>原子数                     构象数</a:t>
            </a:r>
          </a:p>
          <a:p>
            <a:pPr marL="0" indent="0">
              <a:buFontTx/>
              <a:buNone/>
            </a:pPr>
            <a:r>
              <a:rPr lang="zh-CN" altLang="en-US" sz="2800" b="1"/>
              <a:t>             </a:t>
            </a:r>
            <a:r>
              <a:rPr lang="en-US" altLang="zh-CN" sz="2800" b="1"/>
              <a:t>3                             1</a:t>
            </a:r>
          </a:p>
          <a:p>
            <a:pPr marL="0" indent="0">
              <a:buFontTx/>
              <a:buNone/>
            </a:pPr>
            <a:r>
              <a:rPr lang="en-US" altLang="zh-CN" sz="2800" b="1"/>
              <a:t>             4                             3</a:t>
            </a:r>
          </a:p>
          <a:p>
            <a:pPr marL="0" indent="0">
              <a:buFontTx/>
              <a:buNone/>
            </a:pPr>
            <a:r>
              <a:rPr lang="en-US" altLang="zh-CN" sz="2800" b="1"/>
              <a:t>             5                             9</a:t>
            </a:r>
          </a:p>
          <a:p>
            <a:pPr marL="0" indent="0">
              <a:buFontTx/>
              <a:buNone/>
            </a:pPr>
            <a:r>
              <a:rPr lang="en-US" altLang="zh-CN" sz="2800" b="1"/>
              <a:t>             n                             3</a:t>
            </a:r>
            <a:r>
              <a:rPr lang="en-US" altLang="zh-CN" sz="2800" b="1" baseline="30000"/>
              <a:t>n-3</a:t>
            </a:r>
          </a:p>
          <a:p>
            <a:pPr marL="0" indent="0">
              <a:buFontTx/>
              <a:buNone/>
            </a:pPr>
            <a:r>
              <a:rPr lang="zh-CN" altLang="en-US" sz="2800" b="1"/>
              <a:t>分子量</a:t>
            </a:r>
            <a:r>
              <a:rPr lang="en-US" altLang="zh-CN" sz="2800" b="1">
                <a:solidFill>
                  <a:srgbClr val="FF3300"/>
                </a:solidFill>
              </a:rPr>
              <a:t>&gt;10</a:t>
            </a:r>
            <a:r>
              <a:rPr lang="en-US" altLang="zh-CN" sz="2800" b="1" baseline="30000">
                <a:solidFill>
                  <a:srgbClr val="FF3300"/>
                </a:solidFill>
              </a:rPr>
              <a:t>4</a:t>
            </a:r>
            <a:r>
              <a:rPr lang="en-US" altLang="zh-CN" sz="2800" b="1"/>
              <a:t>,</a:t>
            </a:r>
            <a:r>
              <a:rPr lang="zh-CN" altLang="en-US" sz="2800" b="1"/>
              <a:t>分子的构象数服从统计规律，分子量对柔顺性的影响不存在。</a:t>
            </a:r>
          </a:p>
          <a:p>
            <a:pPr marL="0" indent="0">
              <a:buFontTx/>
              <a:buNone/>
            </a:pPr>
            <a:r>
              <a:rPr lang="zh-CN" altLang="en-US" sz="2800" b="1"/>
              <a:t>总之，内旋转单键数目多，位阻小，构象数大，链段短→柔顺性好。</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body" idx="1"/>
          </p:nvPr>
        </p:nvSpPr>
        <p:spPr>
          <a:xfrm>
            <a:off x="684213" y="404813"/>
            <a:ext cx="7991475" cy="5832475"/>
          </a:xfrm>
        </p:spPr>
        <p:txBody>
          <a:bodyPr/>
          <a:lstStyle/>
          <a:p>
            <a:pPr marL="0" indent="0">
              <a:lnSpc>
                <a:spcPct val="90000"/>
              </a:lnSpc>
              <a:buFontTx/>
              <a:buNone/>
            </a:pPr>
            <a:r>
              <a:rPr lang="en-US" altLang="zh-CN" sz="2800" b="1">
                <a:solidFill>
                  <a:srgbClr val="FF3300"/>
                </a:solidFill>
              </a:rPr>
              <a:t>4.</a:t>
            </a:r>
            <a:r>
              <a:rPr lang="zh-CN" altLang="en-US" sz="2800" b="1">
                <a:solidFill>
                  <a:srgbClr val="FF3300"/>
                </a:solidFill>
              </a:rPr>
              <a:t>远程相互影响</a:t>
            </a:r>
          </a:p>
          <a:p>
            <a:pPr marL="0" indent="0">
              <a:lnSpc>
                <a:spcPct val="90000"/>
              </a:lnSpc>
              <a:buFontTx/>
              <a:buNone/>
            </a:pPr>
            <a:endParaRPr lang="zh-CN" altLang="en-US" sz="2800" b="1">
              <a:solidFill>
                <a:srgbClr val="FF3300"/>
              </a:solidFill>
            </a:endParaRPr>
          </a:p>
          <a:p>
            <a:pPr marL="0" indent="0">
              <a:lnSpc>
                <a:spcPct val="90000"/>
              </a:lnSpc>
              <a:buFontTx/>
              <a:buNone/>
            </a:pPr>
            <a:r>
              <a:rPr lang="zh-CN" altLang="en-US" sz="2800" b="1">
                <a:solidFill>
                  <a:srgbClr val="FF3300"/>
                </a:solidFill>
              </a:rPr>
              <a:t>晶体中的构象：</a:t>
            </a:r>
            <a:r>
              <a:rPr lang="zh-CN" altLang="en-US" sz="2800" b="1"/>
              <a:t>高分子进入晶格后，分子内和分子间作用决定构象。当构象能非常低，分子间的弱相互作用才显著影响分子链的构象。</a:t>
            </a:r>
          </a:p>
          <a:p>
            <a:pPr marL="0" indent="0">
              <a:lnSpc>
                <a:spcPct val="90000"/>
              </a:lnSpc>
              <a:buFontTx/>
              <a:buNone/>
            </a:pPr>
            <a:r>
              <a:rPr lang="zh-CN" altLang="en-US" sz="2800" b="1"/>
              <a:t>　　溶液中由于溶剂化作用，使构象发生变化，如诱导旁式效应。</a:t>
            </a:r>
          </a:p>
          <a:p>
            <a:pPr marL="0" indent="0">
              <a:lnSpc>
                <a:spcPct val="90000"/>
              </a:lnSpc>
              <a:buFontTx/>
              <a:buNone/>
            </a:pPr>
            <a:r>
              <a:rPr lang="zh-CN" altLang="en-US" sz="2800" b="1"/>
              <a:t>　　实验表明高分子链尺寸随分子量的增加而快速增加</a:t>
            </a:r>
            <a:endParaRPr lang="zh-CN" altLang="en-US" sz="2800" b="1" i="1"/>
          </a:p>
        </p:txBody>
      </p:sp>
      <p:sp>
        <p:nvSpPr>
          <p:cNvPr id="61443" name="Rectangle 3"/>
          <p:cNvSpPr>
            <a:spLocks noChangeArrowheads="1"/>
          </p:cNvSpPr>
          <p:nvPr/>
        </p:nvSpPr>
        <p:spPr bwMode="auto">
          <a:xfrm>
            <a:off x="3395663" y="3148013"/>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61444" name="Object 4"/>
          <p:cNvGraphicFramePr>
            <a:graphicFrameLocks noChangeAspect="1"/>
          </p:cNvGraphicFramePr>
          <p:nvPr/>
        </p:nvGraphicFramePr>
        <p:xfrm>
          <a:off x="1187450" y="4508500"/>
          <a:ext cx="6999288" cy="1460500"/>
        </p:xfrm>
        <a:graphic>
          <a:graphicData uri="http://schemas.openxmlformats.org/presentationml/2006/ole">
            <p:oleObj spid="_x0000_s61444" name="公式" r:id="rId3" imgW="2997000" imgH="622080" progId="Equation.3">
              <p:embed/>
            </p:oleObj>
          </a:graphicData>
        </a:graphic>
      </p:graphicFrame>
      <p:sp>
        <p:nvSpPr>
          <p:cNvPr id="61445" name="Rectangle 5"/>
          <p:cNvSpPr>
            <a:spLocks noChangeArrowheads="1"/>
          </p:cNvSpPr>
          <p:nvPr/>
        </p:nvSpPr>
        <p:spPr bwMode="auto">
          <a:xfrm>
            <a:off x="4471988" y="3314700"/>
            <a:ext cx="9144000" cy="0"/>
          </a:xfrm>
          <a:prstGeom prst="rect">
            <a:avLst/>
          </a:prstGeom>
          <a:noFill/>
          <a:ln w="9525">
            <a:noFill/>
            <a:miter lim="800000"/>
            <a:headEnd/>
            <a:tailEnd/>
          </a:ln>
          <a:effectLst/>
        </p:spPr>
        <p:txBody>
          <a:bodyPr>
            <a:spAutoFit/>
          </a:bodyPr>
          <a:lstStyle/>
          <a:p>
            <a:endParaRPr lang="zh-CN" altLang="en-US"/>
          </a:p>
        </p:txBody>
      </p:sp>
      <p:sp>
        <p:nvSpPr>
          <p:cNvPr id="61446" name="Rectangle 6"/>
          <p:cNvSpPr>
            <a:spLocks noChangeArrowheads="1"/>
          </p:cNvSpPr>
          <p:nvPr/>
        </p:nvSpPr>
        <p:spPr bwMode="auto">
          <a:xfrm>
            <a:off x="4471988" y="3314700"/>
            <a:ext cx="9144000" cy="0"/>
          </a:xfrm>
          <a:prstGeom prst="rect">
            <a:avLst/>
          </a:prstGeom>
          <a:noFill/>
          <a:ln w="9525">
            <a:noFill/>
            <a:miter lim="800000"/>
            <a:headEnd/>
            <a:tailEnd/>
          </a:ln>
          <a:effectLst/>
        </p:spPr>
        <p:txBody>
          <a:bodyPr>
            <a:spAutoFit/>
          </a:bodyPr>
          <a:lstStyle/>
          <a:p>
            <a:endParaRPr lang="zh-CN" alt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4"/>
          <p:cNvSpPr>
            <a:spLocks noChangeArrowheads="1"/>
          </p:cNvSpPr>
          <p:nvPr/>
        </p:nvSpPr>
        <p:spPr bwMode="auto">
          <a:xfrm>
            <a:off x="468313" y="1557338"/>
            <a:ext cx="8280400" cy="3824287"/>
          </a:xfrm>
          <a:prstGeom prst="rect">
            <a:avLst/>
          </a:prstGeom>
          <a:noFill/>
          <a:ln w="9525">
            <a:noFill/>
            <a:miter lim="800000"/>
            <a:headEnd/>
            <a:tailEnd/>
          </a:ln>
          <a:effectLst/>
        </p:spPr>
        <p:txBody>
          <a:bodyPr>
            <a:spAutoFit/>
          </a:bodyPr>
          <a:lstStyle/>
          <a:p>
            <a:r>
              <a:rPr lang="zh-CN" altLang="en-US" sz="3200">
                <a:latin typeface="Arial" charset="0"/>
              </a:rPr>
              <a:t>　</a:t>
            </a:r>
            <a:r>
              <a:rPr lang="zh-CN" altLang="en-US" sz="3200" b="1">
                <a:latin typeface="Arial" charset="0"/>
              </a:rPr>
              <a:t>　沿柔性链相距较远的原子，由于主链单键内旋转而接近到小于范德华半径时产生德斥力使高分子链在三维方向发生扩张。</a:t>
            </a:r>
          </a:p>
          <a:p>
            <a:r>
              <a:rPr lang="zh-CN" altLang="en-US" sz="3200" b="1">
                <a:latin typeface="Arial" charset="0"/>
              </a:rPr>
              <a:t>与柔顺性有关的定量方法，分子链的尺寸</a:t>
            </a:r>
            <a:r>
              <a:rPr lang="en-US" altLang="zh-CN" sz="3200" b="1">
                <a:latin typeface="Arial" charset="0"/>
              </a:rPr>
              <a:t>:</a:t>
            </a:r>
          </a:p>
          <a:p>
            <a:pPr lvl="1"/>
            <a:r>
              <a:rPr lang="zh-CN" altLang="en-US" sz="3200" b="1">
                <a:latin typeface="Arial" charset="0"/>
              </a:rPr>
              <a:t>　　</a:t>
            </a:r>
          </a:p>
          <a:p>
            <a:pPr lvl="1"/>
            <a:r>
              <a:rPr lang="zh-CN" altLang="en-US" sz="3200" b="1">
                <a:latin typeface="Arial" charset="0"/>
              </a:rPr>
              <a:t>　</a:t>
            </a:r>
            <a:r>
              <a:rPr lang="zh-CN" altLang="en-US" sz="3200" b="1">
                <a:solidFill>
                  <a:srgbClr val="FF3300"/>
                </a:solidFill>
                <a:latin typeface="Arial" charset="0"/>
              </a:rPr>
              <a:t>均方末端距</a:t>
            </a:r>
            <a:r>
              <a:rPr lang="en-US" altLang="zh-CN" sz="3200" b="1">
                <a:solidFill>
                  <a:srgbClr val="FF3300"/>
                </a:solidFill>
                <a:latin typeface="Arial" charset="0"/>
              </a:rPr>
              <a:t>(end to end distance)  h</a:t>
            </a:r>
            <a:r>
              <a:rPr lang="en-US" altLang="zh-CN" sz="3200" b="1" baseline="30000">
                <a:solidFill>
                  <a:srgbClr val="FF3300"/>
                </a:solidFill>
                <a:latin typeface="Arial" charset="0"/>
              </a:rPr>
              <a:t>2</a:t>
            </a:r>
          </a:p>
          <a:p>
            <a:pPr lvl="1"/>
            <a:endParaRPr lang="en-US" altLang="zh-CN" sz="3200" b="1" baseline="30000">
              <a:solidFill>
                <a:srgbClr val="FF3300"/>
              </a:solidFill>
              <a:latin typeface="Arial" charset="0"/>
            </a:endParaRPr>
          </a:p>
          <a:p>
            <a:pPr lvl="1"/>
            <a:r>
              <a:rPr lang="zh-CN" altLang="en-US" sz="3200" b="1">
                <a:solidFill>
                  <a:srgbClr val="FF3300"/>
                </a:solidFill>
                <a:latin typeface="Arial" charset="0"/>
              </a:rPr>
              <a:t>　均方旋转半径</a:t>
            </a:r>
            <a:r>
              <a:rPr lang="en-US" altLang="zh-CN" sz="3200" b="1">
                <a:solidFill>
                  <a:srgbClr val="FF3300"/>
                </a:solidFill>
                <a:latin typeface="Arial" charset="0"/>
              </a:rPr>
              <a:t>(radius of gyration)  </a:t>
            </a:r>
            <a:r>
              <a:rPr lang="en-US" altLang="zh-CN" sz="3200" b="1" i="1">
                <a:solidFill>
                  <a:srgbClr val="FF3300"/>
                </a:solidFill>
                <a:latin typeface="Arial" charset="0"/>
              </a:rPr>
              <a:t>S</a:t>
            </a:r>
            <a:r>
              <a:rPr lang="en-US" altLang="zh-CN" sz="3200" b="1" i="1" baseline="30000">
                <a:solidFill>
                  <a:srgbClr val="FF3300"/>
                </a:solidFill>
                <a:latin typeface="Arial" charset="0"/>
              </a:rPr>
              <a:t>2</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2" name="Rectangle 4"/>
          <p:cNvSpPr>
            <a:spLocks noChangeArrowheads="1"/>
          </p:cNvSpPr>
          <p:nvPr/>
        </p:nvSpPr>
        <p:spPr bwMode="auto">
          <a:xfrm>
            <a:off x="539750" y="1709738"/>
            <a:ext cx="8112125" cy="3016250"/>
          </a:xfrm>
          <a:prstGeom prst="rect">
            <a:avLst/>
          </a:prstGeom>
          <a:noFill/>
          <a:ln w="9525">
            <a:noFill/>
            <a:miter lim="800000"/>
            <a:headEnd/>
            <a:tailEnd/>
          </a:ln>
          <a:effectLst/>
        </p:spPr>
        <p:txBody>
          <a:bodyPr anchor="ctr">
            <a:spAutoFit/>
          </a:bodyPr>
          <a:lstStyle/>
          <a:p>
            <a:pPr indent="400050">
              <a:tabLst>
                <a:tab pos="457200" algn="l"/>
              </a:tabLst>
            </a:pPr>
            <a:r>
              <a:rPr lang="zh-CN" altLang="en-US" sz="3200"/>
              <a:t>２）</a:t>
            </a:r>
            <a:r>
              <a:rPr lang="zh-CN" altLang="en-US" sz="3200" b="1">
                <a:solidFill>
                  <a:srgbClr val="FF3300"/>
                </a:solidFill>
              </a:rPr>
              <a:t>一般高分子的主链都有一定的内旋转自由度，可以使主链弯曲而具有柔性。</a:t>
            </a:r>
            <a:r>
              <a:rPr lang="zh-CN" altLang="en-US" sz="3200"/>
              <a:t>并由于分子的热运动，主链的形状可以不断改变。如果化学键不能作内旋转，或者结构单元有强烈的相互作用，则形成刚性链而具有一定的形状。</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466" name="Object 2"/>
          <p:cNvGraphicFramePr>
            <a:graphicFrameLocks noChangeAspect="1"/>
          </p:cNvGraphicFramePr>
          <p:nvPr/>
        </p:nvGraphicFramePr>
        <p:xfrm>
          <a:off x="827088" y="620713"/>
          <a:ext cx="7632700" cy="5616575"/>
        </p:xfrm>
        <a:graphic>
          <a:graphicData uri="http://schemas.openxmlformats.org/presentationml/2006/ole">
            <p:oleObj spid="_x0000_s62466" name="BMP 图象" r:id="rId3" imgW="3095238" imgH="2085714" progId="Paint.Picture">
              <p:embed/>
            </p:oleObj>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xfrm>
            <a:off x="468313" y="476250"/>
            <a:ext cx="8077200" cy="5638800"/>
          </a:xfrm>
        </p:spPr>
        <p:txBody>
          <a:bodyPr/>
          <a:lstStyle/>
          <a:p>
            <a:pPr marL="0" indent="0">
              <a:buFontTx/>
              <a:buNone/>
            </a:pPr>
            <a:r>
              <a:rPr lang="en-US" altLang="zh-CN" b="1">
                <a:solidFill>
                  <a:srgbClr val="FF9900"/>
                </a:solidFill>
              </a:rPr>
              <a:t>2.2.4 </a:t>
            </a:r>
            <a:r>
              <a:rPr lang="zh-CN" altLang="en-US" b="1">
                <a:solidFill>
                  <a:srgbClr val="FF9900"/>
                </a:solidFill>
              </a:rPr>
              <a:t>末端距的几何计算</a:t>
            </a:r>
          </a:p>
          <a:p>
            <a:pPr marL="0" indent="0">
              <a:buFontTx/>
              <a:buNone/>
            </a:pPr>
            <a:endParaRPr lang="zh-CN" altLang="en-US" b="1">
              <a:solidFill>
                <a:srgbClr val="FF9900"/>
              </a:solidFill>
            </a:endParaRPr>
          </a:p>
          <a:p>
            <a:pPr marL="0" indent="0">
              <a:buFontTx/>
              <a:buNone/>
            </a:pPr>
            <a:r>
              <a:rPr lang="zh-CN" altLang="en-US" sz="2800" b="1"/>
              <a:t>高分子由于分子的热运动，其末端距在不停的变化，不同时间，不同分子</a:t>
            </a:r>
            <a:r>
              <a:rPr lang="en-US" altLang="zh-CN" sz="2800" b="1" i="1"/>
              <a:t>h</a:t>
            </a:r>
            <a:r>
              <a:rPr lang="zh-CN" altLang="en-US" sz="2800" b="1"/>
              <a:t>不同，因此只有求其平均值。</a:t>
            </a:r>
          </a:p>
          <a:p>
            <a:pPr marL="0" indent="0">
              <a:buFontTx/>
              <a:buNone/>
            </a:pPr>
            <a:r>
              <a:rPr lang="zh-CN" altLang="en-US" sz="2800" b="1">
                <a:solidFill>
                  <a:srgbClr val="FF3300"/>
                </a:solidFill>
              </a:rPr>
              <a:t>自由结合链模型</a:t>
            </a:r>
            <a:r>
              <a:rPr lang="en-US" altLang="zh-CN" sz="2800" b="1">
                <a:solidFill>
                  <a:srgbClr val="FF3300"/>
                </a:solidFill>
              </a:rPr>
              <a:t>(freely jointed chain)</a:t>
            </a:r>
          </a:p>
          <a:p>
            <a:pPr marL="0" indent="0">
              <a:buFontTx/>
              <a:buNone/>
            </a:pPr>
            <a:r>
              <a:rPr lang="zh-CN" altLang="en-US" sz="2800" b="1"/>
              <a:t>假设：</a:t>
            </a:r>
          </a:p>
          <a:p>
            <a:pPr marL="0" indent="0">
              <a:buFontTx/>
              <a:buNone/>
            </a:pPr>
            <a:r>
              <a:rPr lang="en-US" altLang="zh-CN" sz="2800" b="1"/>
              <a:t>(1)</a:t>
            </a:r>
            <a:r>
              <a:rPr lang="zh-CN" altLang="en-US" sz="2800" b="1"/>
              <a:t>不占有体积的化学键自由结合，可分为</a:t>
            </a:r>
          </a:p>
          <a:p>
            <a:pPr marL="0" indent="0">
              <a:buFontTx/>
              <a:buNone/>
            </a:pPr>
            <a:r>
              <a:rPr lang="zh-CN" altLang="en-US" sz="2800" b="1"/>
              <a:t>　　</a:t>
            </a:r>
            <a:r>
              <a:rPr lang="en-US" altLang="zh-CN" sz="2800" b="1" i="1"/>
              <a:t>n</a:t>
            </a:r>
            <a:r>
              <a:rPr lang="zh-CN" altLang="en-US" sz="2800" b="1"/>
              <a:t>个键，每段长为</a:t>
            </a:r>
            <a:r>
              <a:rPr lang="en-US" altLang="zh-CN" sz="2800" b="1" i="1"/>
              <a:t>l</a:t>
            </a:r>
            <a:r>
              <a:rPr lang="zh-CN" altLang="en-US" sz="2800" b="1" i="1"/>
              <a:t>。</a:t>
            </a:r>
          </a:p>
          <a:p>
            <a:pPr marL="0" indent="0">
              <a:buFontTx/>
              <a:buNone/>
            </a:pPr>
            <a:r>
              <a:rPr lang="en-US" altLang="zh-CN" sz="2800" b="1"/>
              <a:t>(2)</a:t>
            </a:r>
            <a:r>
              <a:rPr lang="zh-CN" altLang="en-US" sz="2800" b="1"/>
              <a:t>内旋无键角和位垒限制</a:t>
            </a:r>
          </a:p>
          <a:p>
            <a:pPr marL="0" indent="0">
              <a:buFontTx/>
              <a:buNone/>
            </a:pPr>
            <a:r>
              <a:rPr lang="en-US" altLang="zh-CN" sz="2800" b="1"/>
              <a:t>(3)</a:t>
            </a:r>
            <a:r>
              <a:rPr lang="zh-CN" altLang="en-US" sz="2800" b="1"/>
              <a:t>键在任何方向的几率相同</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6980" name="Object 4"/>
          <p:cNvGraphicFramePr>
            <a:graphicFrameLocks noChangeAspect="1"/>
          </p:cNvGraphicFramePr>
          <p:nvPr/>
        </p:nvGraphicFramePr>
        <p:xfrm>
          <a:off x="1619250" y="1052513"/>
          <a:ext cx="5761038" cy="4321175"/>
        </p:xfrm>
        <a:graphic>
          <a:graphicData uri="http://schemas.openxmlformats.org/presentationml/2006/ole">
            <p:oleObj spid="_x0000_s126980" name="CS ChemDraw Drawing" r:id="rId3" imgW="3520440" imgH="2133000" progId="ChemDraw.Document.6.0">
              <p:embed/>
            </p:oleObj>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395288" y="1628775"/>
            <a:ext cx="8281987" cy="3646488"/>
          </a:xfrm>
        </p:spPr>
        <p:txBody>
          <a:bodyPr/>
          <a:lstStyle/>
          <a:p>
            <a:r>
              <a:rPr lang="zh-CN" altLang="en-US"/>
              <a:t>直线时，            ，具有柔性的高分子长链完全采取这种排列的几率很小。</a:t>
            </a:r>
          </a:p>
          <a:p>
            <a:r>
              <a:rPr lang="zh-CN" altLang="en-US"/>
              <a:t>从几何学来考虑，末端距为各键长的矢量加和。</a:t>
            </a:r>
          </a:p>
          <a:p>
            <a:endParaRPr lang="zh-CN" altLang="en-US"/>
          </a:p>
          <a:p>
            <a:endParaRPr lang="zh-CN" altLang="en-US"/>
          </a:p>
          <a:p>
            <a:endParaRPr lang="en-US" altLang="zh-CN"/>
          </a:p>
        </p:txBody>
      </p:sp>
      <p:sp>
        <p:nvSpPr>
          <p:cNvPr id="64515" name="Rectangle 3"/>
          <p:cNvSpPr>
            <a:spLocks noChangeArrowheads="1"/>
          </p:cNvSpPr>
          <p:nvPr/>
        </p:nvSpPr>
        <p:spPr bwMode="auto">
          <a:xfrm>
            <a:off x="4262438" y="3328988"/>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64516" name="Object 4"/>
          <p:cNvGraphicFramePr>
            <a:graphicFrameLocks noChangeAspect="1"/>
          </p:cNvGraphicFramePr>
          <p:nvPr/>
        </p:nvGraphicFramePr>
        <p:xfrm>
          <a:off x="2411413" y="1557338"/>
          <a:ext cx="1676400" cy="541337"/>
        </p:xfrm>
        <a:graphic>
          <a:graphicData uri="http://schemas.openxmlformats.org/presentationml/2006/ole">
            <p:oleObj spid="_x0000_s64516" r:id="rId3" imgW="622030" imgH="203112" progId="Equation.3">
              <p:embed/>
            </p:oleObj>
          </a:graphicData>
        </a:graphic>
      </p:graphicFrame>
      <p:sp>
        <p:nvSpPr>
          <p:cNvPr id="64517" name="Rectangle 5"/>
          <p:cNvSpPr>
            <a:spLocks noChangeArrowheads="1"/>
          </p:cNvSpPr>
          <p:nvPr/>
        </p:nvSpPr>
        <p:spPr bwMode="auto">
          <a:xfrm>
            <a:off x="3567113" y="3214688"/>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64518" name="Object 6"/>
          <p:cNvGraphicFramePr>
            <a:graphicFrameLocks noChangeAspect="1"/>
          </p:cNvGraphicFramePr>
          <p:nvPr/>
        </p:nvGraphicFramePr>
        <p:xfrm>
          <a:off x="1476375" y="3933825"/>
          <a:ext cx="5976938" cy="1584325"/>
        </p:xfrm>
        <a:graphic>
          <a:graphicData uri="http://schemas.openxmlformats.org/presentationml/2006/ole">
            <p:oleObj spid="_x0000_s64518" r:id="rId4" imgW="2006600" imgH="431800" progId="Equation.3">
              <p:embed/>
            </p:oleObj>
          </a:graphicData>
        </a:graphic>
      </p:graphicFrame>
      <p:sp>
        <p:nvSpPr>
          <p:cNvPr id="64519" name="Rectangle 7"/>
          <p:cNvSpPr>
            <a:spLocks noChangeArrowheads="1"/>
          </p:cNvSpPr>
          <p:nvPr/>
        </p:nvSpPr>
        <p:spPr bwMode="auto">
          <a:xfrm>
            <a:off x="2933700" y="3162300"/>
            <a:ext cx="9144000" cy="0"/>
          </a:xfrm>
          <a:prstGeom prst="rect">
            <a:avLst/>
          </a:prstGeom>
          <a:noFill/>
          <a:ln w="9525">
            <a:noFill/>
            <a:miter lim="800000"/>
            <a:headEnd/>
            <a:tailEnd/>
          </a:ln>
          <a:effectLst/>
        </p:spPr>
        <p:txBody>
          <a:bodyPr>
            <a:spAutoFit/>
          </a:bodyPr>
          <a:lstStyle/>
          <a:p>
            <a:endParaRPr lang="zh-CN" altLang="en-US"/>
          </a:p>
        </p:txBody>
      </p:sp>
      <p:sp>
        <p:nvSpPr>
          <p:cNvPr id="64521" name="Rectangle 9"/>
          <p:cNvSpPr>
            <a:spLocks noChangeArrowheads="1"/>
          </p:cNvSpPr>
          <p:nvPr/>
        </p:nvSpPr>
        <p:spPr bwMode="auto">
          <a:xfrm>
            <a:off x="4205288" y="3205163"/>
            <a:ext cx="9144000" cy="0"/>
          </a:xfrm>
          <a:prstGeom prst="rect">
            <a:avLst/>
          </a:prstGeom>
          <a:noFill/>
          <a:ln w="9525">
            <a:noFill/>
            <a:miter lim="800000"/>
            <a:headEnd/>
            <a:tailEnd/>
          </a:ln>
          <a:effectLst/>
        </p:spPr>
        <p:txBody>
          <a:bodyPr>
            <a:spAutoFit/>
          </a:bodyPr>
          <a:lstStyle/>
          <a:p>
            <a:endParaRPr lang="zh-CN" alt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4"/>
          <p:cNvSpPr>
            <a:spLocks noChangeArrowheads="1"/>
          </p:cNvSpPr>
          <p:nvPr/>
        </p:nvSpPr>
        <p:spPr bwMode="auto">
          <a:xfrm>
            <a:off x="755650" y="1576388"/>
            <a:ext cx="4264025" cy="579437"/>
          </a:xfrm>
          <a:prstGeom prst="rect">
            <a:avLst/>
          </a:prstGeom>
          <a:noFill/>
          <a:ln w="9525">
            <a:noFill/>
            <a:miter lim="800000"/>
            <a:headEnd/>
            <a:tailEnd/>
          </a:ln>
          <a:effectLst/>
        </p:spPr>
        <p:txBody>
          <a:bodyPr wrap="none">
            <a:spAutoFit/>
          </a:bodyPr>
          <a:lstStyle/>
          <a:p>
            <a:r>
              <a:rPr lang="zh-CN" altLang="en-US" sz="3200" b="1"/>
              <a:t>对各种不同形态的链：</a:t>
            </a:r>
          </a:p>
        </p:txBody>
      </p:sp>
      <p:graphicFrame>
        <p:nvGraphicFramePr>
          <p:cNvPr id="159749" name="Object 5"/>
          <p:cNvGraphicFramePr>
            <a:graphicFrameLocks noChangeAspect="1"/>
          </p:cNvGraphicFramePr>
          <p:nvPr/>
        </p:nvGraphicFramePr>
        <p:xfrm>
          <a:off x="755650" y="2492375"/>
          <a:ext cx="7777163" cy="1674813"/>
        </p:xfrm>
        <a:graphic>
          <a:graphicData uri="http://schemas.openxmlformats.org/presentationml/2006/ole">
            <p:oleObj spid="_x0000_s159749" name="公式" r:id="rId3" imgW="3530520" imgH="596880" progId="Equation.3">
              <p:embed/>
            </p:oleObj>
          </a:graphicData>
        </a:graphic>
      </p:graphicFrame>
      <p:graphicFrame>
        <p:nvGraphicFramePr>
          <p:cNvPr id="159750" name="Object 6"/>
          <p:cNvGraphicFramePr>
            <a:graphicFrameLocks noChangeAspect="1"/>
          </p:cNvGraphicFramePr>
          <p:nvPr/>
        </p:nvGraphicFramePr>
        <p:xfrm>
          <a:off x="1403350" y="4076700"/>
          <a:ext cx="2014538" cy="1241425"/>
        </p:xfrm>
        <a:graphic>
          <a:graphicData uri="http://schemas.openxmlformats.org/presentationml/2006/ole">
            <p:oleObj spid="_x0000_s159750" name="公式" r:id="rId4" imgW="749160" imgH="457200" progId="Equation.3">
              <p:embed/>
            </p:oleObj>
          </a:graphicData>
        </a:graphic>
      </p:graphicFrame>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685800" y="457200"/>
            <a:ext cx="7772400" cy="5638800"/>
          </a:xfrm>
        </p:spPr>
        <p:txBody>
          <a:bodyPr/>
          <a:lstStyle/>
          <a:p>
            <a:pPr>
              <a:buFontTx/>
              <a:buNone/>
            </a:pPr>
            <a:r>
              <a:rPr lang="zh-CN" altLang="en-US" b="1">
                <a:solidFill>
                  <a:srgbClr val="FF3300"/>
                </a:solidFill>
              </a:rPr>
              <a:t>均方末端距</a:t>
            </a:r>
          </a:p>
          <a:p>
            <a:endParaRPr lang="en-US" altLang="zh-CN"/>
          </a:p>
        </p:txBody>
      </p:sp>
      <p:sp>
        <p:nvSpPr>
          <p:cNvPr id="65539" name="Rectangle 3"/>
          <p:cNvSpPr>
            <a:spLocks noChangeArrowheads="1"/>
          </p:cNvSpPr>
          <p:nvPr/>
        </p:nvSpPr>
        <p:spPr bwMode="auto">
          <a:xfrm>
            <a:off x="4062413" y="3195638"/>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65540" name="Object 4"/>
          <p:cNvGraphicFramePr>
            <a:graphicFrameLocks noChangeAspect="1"/>
          </p:cNvGraphicFramePr>
          <p:nvPr/>
        </p:nvGraphicFramePr>
        <p:xfrm>
          <a:off x="827088" y="1125538"/>
          <a:ext cx="2819400" cy="1079500"/>
        </p:xfrm>
        <a:graphic>
          <a:graphicData uri="http://schemas.openxmlformats.org/presentationml/2006/ole">
            <p:oleObj spid="_x0000_s65540" r:id="rId3" imgW="1016000" imgH="469900" progId="Equation.3">
              <p:embed/>
            </p:oleObj>
          </a:graphicData>
        </a:graphic>
      </p:graphicFrame>
      <p:sp>
        <p:nvSpPr>
          <p:cNvPr id="65541" name="Rectangle 5"/>
          <p:cNvSpPr>
            <a:spLocks noChangeArrowheads="1"/>
          </p:cNvSpPr>
          <p:nvPr/>
        </p:nvSpPr>
        <p:spPr bwMode="auto">
          <a:xfrm>
            <a:off x="3676650" y="2605088"/>
            <a:ext cx="9144000" cy="0"/>
          </a:xfrm>
          <a:prstGeom prst="rect">
            <a:avLst/>
          </a:prstGeom>
          <a:noFill/>
          <a:ln w="9525">
            <a:noFill/>
            <a:miter lim="800000"/>
            <a:headEnd/>
            <a:tailEnd/>
          </a:ln>
          <a:effectLst/>
        </p:spPr>
        <p:txBody>
          <a:bodyPr>
            <a:spAutoFit/>
          </a:bodyPr>
          <a:lstStyle/>
          <a:p>
            <a:endParaRPr lang="zh-CN" altLang="en-US"/>
          </a:p>
        </p:txBody>
      </p:sp>
      <p:sp>
        <p:nvSpPr>
          <p:cNvPr id="65542" name="Rectangle 6"/>
          <p:cNvSpPr>
            <a:spLocks noChangeArrowheads="1"/>
          </p:cNvSpPr>
          <p:nvPr/>
        </p:nvSpPr>
        <p:spPr bwMode="auto">
          <a:xfrm>
            <a:off x="2052638" y="2605088"/>
            <a:ext cx="9144000" cy="0"/>
          </a:xfrm>
          <a:prstGeom prst="rect">
            <a:avLst/>
          </a:prstGeom>
          <a:noFill/>
          <a:ln w="9525">
            <a:noFill/>
            <a:miter lim="800000"/>
            <a:headEnd/>
            <a:tailEnd/>
          </a:ln>
          <a:effectLst/>
        </p:spPr>
        <p:txBody>
          <a:bodyPr>
            <a:spAutoFit/>
          </a:bodyPr>
          <a:lstStyle/>
          <a:p>
            <a:endParaRPr lang="zh-CN" altLang="en-US"/>
          </a:p>
        </p:txBody>
      </p:sp>
      <p:sp>
        <p:nvSpPr>
          <p:cNvPr id="65543" name="Rectangle 7"/>
          <p:cNvSpPr>
            <a:spLocks noChangeArrowheads="1"/>
          </p:cNvSpPr>
          <p:nvPr/>
        </p:nvSpPr>
        <p:spPr bwMode="auto">
          <a:xfrm>
            <a:off x="3181350" y="2490788"/>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65544" name="Object 8"/>
          <p:cNvGraphicFramePr>
            <a:graphicFrameLocks noChangeAspect="1"/>
          </p:cNvGraphicFramePr>
          <p:nvPr/>
        </p:nvGraphicFramePr>
        <p:xfrm>
          <a:off x="1619250" y="2205038"/>
          <a:ext cx="6481763" cy="4103687"/>
        </p:xfrm>
        <a:graphic>
          <a:graphicData uri="http://schemas.openxmlformats.org/presentationml/2006/ole">
            <p:oleObj spid="_x0000_s65544" r:id="rId4" imgW="2781300" imgH="1879600" progId="Equation.3">
              <p:embed/>
            </p:oleObj>
          </a:graphicData>
        </a:graphic>
      </p:graphicFrame>
      <p:sp>
        <p:nvSpPr>
          <p:cNvPr id="65545" name="Rectangle 9"/>
          <p:cNvSpPr>
            <a:spLocks noChangeArrowheads="1"/>
          </p:cNvSpPr>
          <p:nvPr/>
        </p:nvSpPr>
        <p:spPr bwMode="auto">
          <a:xfrm>
            <a:off x="3181350" y="2490788"/>
            <a:ext cx="9144000" cy="0"/>
          </a:xfrm>
          <a:prstGeom prst="rect">
            <a:avLst/>
          </a:prstGeom>
          <a:noFill/>
          <a:ln w="9525">
            <a:noFill/>
            <a:miter lim="800000"/>
            <a:headEnd/>
            <a:tailEnd/>
          </a:ln>
          <a:effectLst/>
        </p:spPr>
        <p:txBody>
          <a:bodyPr>
            <a:spAutoFit/>
          </a:bodyPr>
          <a:lstStyle/>
          <a:p>
            <a:endParaRPr lang="zh-CN" altLang="en-US"/>
          </a:p>
        </p:txBody>
      </p:sp>
      <p:sp>
        <p:nvSpPr>
          <p:cNvPr id="65546" name="Rectangle 10"/>
          <p:cNvSpPr>
            <a:spLocks noChangeArrowheads="1"/>
          </p:cNvSpPr>
          <p:nvPr/>
        </p:nvSpPr>
        <p:spPr bwMode="auto">
          <a:xfrm>
            <a:off x="3395663" y="3290888"/>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65547" name="Object 11"/>
          <p:cNvGraphicFramePr>
            <a:graphicFrameLocks noChangeAspect="1"/>
          </p:cNvGraphicFramePr>
          <p:nvPr/>
        </p:nvGraphicFramePr>
        <p:xfrm>
          <a:off x="2916238" y="404813"/>
          <a:ext cx="5715000" cy="671512"/>
        </p:xfrm>
        <a:graphic>
          <a:graphicData uri="http://schemas.openxmlformats.org/presentationml/2006/ole">
            <p:oleObj spid="_x0000_s65547" r:id="rId5" imgW="2349500" imgH="279400" progId="Equation.3">
              <p:embed/>
            </p:oleObj>
          </a:graphicData>
        </a:graphic>
      </p:graphicFrame>
      <p:graphicFrame>
        <p:nvGraphicFramePr>
          <p:cNvPr id="65548" name="Object 12"/>
          <p:cNvGraphicFramePr>
            <a:graphicFrameLocks noChangeAspect="1"/>
          </p:cNvGraphicFramePr>
          <p:nvPr/>
        </p:nvGraphicFramePr>
        <p:xfrm>
          <a:off x="3395663" y="3290888"/>
          <a:ext cx="914400" cy="219075"/>
        </p:xfrm>
        <a:graphic>
          <a:graphicData uri="http://schemas.openxmlformats.org/presentationml/2006/ole">
            <p:oleObj spid="_x0000_s65548" r:id="rId6" imgW="391303" imgH="739129" progId="Equation.3">
              <p:embed/>
            </p:oleObj>
          </a:graphicData>
        </a:graphic>
      </p:graphicFrame>
      <p:sp>
        <p:nvSpPr>
          <p:cNvPr id="65549" name="Rectangle 13"/>
          <p:cNvSpPr>
            <a:spLocks noChangeArrowheads="1"/>
          </p:cNvSpPr>
          <p:nvPr/>
        </p:nvSpPr>
        <p:spPr bwMode="auto">
          <a:xfrm>
            <a:off x="3543300" y="3276600"/>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65550" name="Object 14"/>
          <p:cNvGraphicFramePr>
            <a:graphicFrameLocks noChangeAspect="1"/>
          </p:cNvGraphicFramePr>
          <p:nvPr/>
        </p:nvGraphicFramePr>
        <p:xfrm>
          <a:off x="3924300" y="1125538"/>
          <a:ext cx="4398963" cy="814387"/>
        </p:xfrm>
        <a:graphic>
          <a:graphicData uri="http://schemas.openxmlformats.org/presentationml/2006/ole">
            <p:oleObj spid="_x0000_s65550" r:id="rId7" imgW="2057400" imgH="304800" progId="Equation.3">
              <p:embed/>
            </p:oleObj>
          </a:graphicData>
        </a:graphic>
      </p:graphicFrame>
      <p:sp>
        <p:nvSpPr>
          <p:cNvPr id="65551" name="Rectangle 15"/>
          <p:cNvSpPr>
            <a:spLocks noChangeArrowheads="1"/>
          </p:cNvSpPr>
          <p:nvPr/>
        </p:nvSpPr>
        <p:spPr bwMode="auto">
          <a:xfrm>
            <a:off x="4252913" y="3290888"/>
            <a:ext cx="9144000" cy="0"/>
          </a:xfrm>
          <a:prstGeom prst="rect">
            <a:avLst/>
          </a:prstGeom>
          <a:noFill/>
          <a:ln w="9525">
            <a:noFill/>
            <a:miter lim="800000"/>
            <a:headEnd/>
            <a:tailEnd/>
          </a:ln>
          <a:effectLst/>
        </p:spPr>
        <p:txBody>
          <a:bodyPr>
            <a:spAutoFit/>
          </a:bodyPr>
          <a:lstStyle/>
          <a:p>
            <a:endParaRPr lang="zh-CN" alt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0772" name="Object 4"/>
          <p:cNvGraphicFramePr>
            <a:graphicFrameLocks noChangeAspect="1"/>
          </p:cNvGraphicFramePr>
          <p:nvPr/>
        </p:nvGraphicFramePr>
        <p:xfrm>
          <a:off x="900113" y="836613"/>
          <a:ext cx="7632700" cy="4032250"/>
        </p:xfrm>
        <a:graphic>
          <a:graphicData uri="http://schemas.openxmlformats.org/presentationml/2006/ole">
            <p:oleObj spid="_x0000_s160772" r:id="rId3" imgW="634725" imgH="279279" progId="Equation.3">
              <p:embed/>
            </p:oleObj>
          </a:graphicData>
        </a:graphic>
      </p:graphicFrame>
      <p:sp>
        <p:nvSpPr>
          <p:cNvPr id="160773" name="Text Box 5"/>
          <p:cNvSpPr txBox="1">
            <a:spLocks noChangeArrowheads="1"/>
          </p:cNvSpPr>
          <p:nvPr/>
        </p:nvSpPr>
        <p:spPr bwMode="auto">
          <a:xfrm>
            <a:off x="2411413" y="5084763"/>
            <a:ext cx="4459287" cy="946150"/>
          </a:xfrm>
          <a:prstGeom prst="rect">
            <a:avLst/>
          </a:prstGeom>
          <a:noFill/>
          <a:ln w="9525">
            <a:noFill/>
            <a:miter lim="800000"/>
            <a:headEnd/>
            <a:tailEnd/>
          </a:ln>
          <a:effectLst/>
        </p:spPr>
        <p:txBody>
          <a:bodyPr wrap="none">
            <a:spAutoFit/>
          </a:bodyPr>
          <a:lstStyle/>
          <a:p>
            <a:pPr algn="ctr"/>
            <a:r>
              <a:rPr lang="zh-CN" altLang="en-US" sz="2800" b="1">
                <a:solidFill>
                  <a:srgbClr val="FF3300"/>
                </a:solidFill>
              </a:rPr>
              <a:t>自由连接链的均方末端距</a:t>
            </a:r>
          </a:p>
          <a:p>
            <a:pPr algn="ctr"/>
            <a:r>
              <a:rPr lang="en-US" altLang="zh-CN" sz="2800" b="1">
                <a:solidFill>
                  <a:srgbClr val="FF3300"/>
                </a:solidFill>
              </a:rPr>
              <a:t>(freely jointed chain)</a:t>
            </a:r>
            <a:endParaRPr lang="en-US" altLang="zh-CN" sz="2800" b="1"/>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685800" y="533400"/>
            <a:ext cx="7772400" cy="5562600"/>
          </a:xfrm>
        </p:spPr>
        <p:txBody>
          <a:bodyPr/>
          <a:lstStyle/>
          <a:p>
            <a:r>
              <a:rPr lang="zh-CN" altLang="en-US" b="1"/>
              <a:t>自由结合链是极端理想化的模型</a:t>
            </a:r>
          </a:p>
          <a:p>
            <a:r>
              <a:rPr lang="zh-CN" altLang="en-US" b="1"/>
              <a:t>实际上共价键是有方向性的。在饱和直链烷烃中，键角为</a:t>
            </a:r>
            <a:r>
              <a:rPr lang="en-US" altLang="zh-CN" b="1"/>
              <a:t>109</a:t>
            </a:r>
            <a:r>
              <a:rPr lang="en-US" altLang="zh-CN" b="1">
                <a:cs typeface="Times New Roman" pitchFamily="18" charset="0"/>
              </a:rPr>
              <a:t>°28</a:t>
            </a:r>
            <a:r>
              <a:rPr lang="en-US" altLang="zh-CN" b="1">
                <a:latin typeface="Arial"/>
                <a:cs typeface="Times New Roman" pitchFamily="18" charset="0"/>
              </a:rPr>
              <a:t>’</a:t>
            </a:r>
            <a:r>
              <a:rPr lang="zh-CN" altLang="en-US" b="1"/>
              <a:t>。</a:t>
            </a:r>
          </a:p>
          <a:p>
            <a:r>
              <a:rPr lang="zh-CN" altLang="en-US" b="1"/>
              <a:t>因此需要建立较接近实际的自由旋转链模型：</a:t>
            </a:r>
          </a:p>
          <a:p>
            <a:r>
              <a:rPr lang="zh-CN" altLang="en-US" b="1"/>
              <a:t>基本假设：</a:t>
            </a:r>
          </a:p>
          <a:p>
            <a:pPr lvl="1">
              <a:buFontTx/>
              <a:buNone/>
            </a:pPr>
            <a:r>
              <a:rPr lang="zh-CN" altLang="en-US" b="1"/>
              <a:t>（１）原子和化学键不占体积</a:t>
            </a:r>
          </a:p>
          <a:p>
            <a:pPr lvl="1">
              <a:buFontTx/>
              <a:buNone/>
            </a:pPr>
            <a:r>
              <a:rPr lang="zh-CN" altLang="en-US" b="1"/>
              <a:t>（２）键长，键角满足几何关系</a:t>
            </a:r>
          </a:p>
          <a:p>
            <a:pPr lvl="1">
              <a:buFontTx/>
              <a:buNone/>
            </a:pPr>
            <a:r>
              <a:rPr lang="zh-CN" altLang="en-US" b="1"/>
              <a:t>（３）满足</a:t>
            </a:r>
            <a:r>
              <a:rPr lang="en-US" altLang="zh-CN" b="1">
                <a:cs typeface="Times New Roman" pitchFamily="18" charset="0"/>
              </a:rPr>
              <a:t>σ</a:t>
            </a:r>
            <a:r>
              <a:rPr lang="zh-CN" altLang="en-US" b="1"/>
              <a:t>键自由旋转（无位垒）</a:t>
            </a:r>
          </a:p>
          <a:p>
            <a:pPr lvl="1">
              <a:buFontTx/>
              <a:buNone/>
            </a:pPr>
            <a:r>
              <a:rPr lang="zh-CN" altLang="en-US" b="1"/>
              <a:t>（４）相邻单键内旋转互不相关</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a:xfrm>
            <a:off x="395288" y="620713"/>
            <a:ext cx="8353425" cy="5638800"/>
          </a:xfrm>
        </p:spPr>
        <p:txBody>
          <a:bodyPr/>
          <a:lstStyle/>
          <a:p>
            <a:r>
              <a:rPr lang="zh-CN" altLang="en-US" b="1">
                <a:solidFill>
                  <a:srgbClr val="FF3300"/>
                </a:solidFill>
              </a:rPr>
              <a:t>自由旋转链模型</a:t>
            </a:r>
            <a:r>
              <a:rPr lang="en-US" altLang="zh-CN" b="1">
                <a:solidFill>
                  <a:srgbClr val="FF3300"/>
                </a:solidFill>
              </a:rPr>
              <a:t>(freely rotating chain model)</a:t>
            </a:r>
          </a:p>
          <a:p>
            <a:r>
              <a:rPr lang="zh-CN" altLang="en-US" b="1"/>
              <a:t>旋转无空间阻碍时，均方末端距：</a:t>
            </a:r>
          </a:p>
          <a:p>
            <a:endParaRPr lang="zh-CN" altLang="en-US" b="1"/>
          </a:p>
          <a:p>
            <a:endParaRPr lang="zh-CN" altLang="en-US" b="1"/>
          </a:p>
          <a:p>
            <a:endParaRPr lang="zh-CN" altLang="en-US" b="1"/>
          </a:p>
          <a:p>
            <a:r>
              <a:rPr lang="zh-CN" altLang="en-US" b="1"/>
              <a:t>两个矢量的点积为它们的模与夹角的余弦的乘积：</a:t>
            </a:r>
          </a:p>
        </p:txBody>
      </p:sp>
      <p:sp>
        <p:nvSpPr>
          <p:cNvPr id="67587" name="Rectangle 3"/>
          <p:cNvSpPr>
            <a:spLocks noChangeArrowheads="1"/>
          </p:cNvSpPr>
          <p:nvPr/>
        </p:nvSpPr>
        <p:spPr bwMode="auto">
          <a:xfrm>
            <a:off x="4062413" y="319563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67588" name="Object 4"/>
          <p:cNvGraphicFramePr>
            <a:graphicFrameLocks noChangeAspect="1"/>
          </p:cNvGraphicFramePr>
          <p:nvPr/>
        </p:nvGraphicFramePr>
        <p:xfrm>
          <a:off x="2124075" y="2420938"/>
          <a:ext cx="4032250" cy="1512887"/>
        </p:xfrm>
        <a:graphic>
          <a:graphicData uri="http://schemas.openxmlformats.org/presentationml/2006/ole">
            <p:oleObj spid="_x0000_s67588" name="公式" r:id="rId3" imgW="965160" imgH="482400" progId="Equation.3">
              <p:embed/>
            </p:oleObj>
          </a:graphicData>
        </a:graphic>
      </p:graphicFrame>
      <p:sp>
        <p:nvSpPr>
          <p:cNvPr id="67589" name="Rectangle 5"/>
          <p:cNvSpPr>
            <a:spLocks noChangeArrowheads="1"/>
          </p:cNvSpPr>
          <p:nvPr/>
        </p:nvSpPr>
        <p:spPr bwMode="auto">
          <a:xfrm>
            <a:off x="4024313" y="3262313"/>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67590" name="Object 6"/>
          <p:cNvGraphicFramePr>
            <a:graphicFrameLocks noChangeAspect="1"/>
          </p:cNvGraphicFramePr>
          <p:nvPr/>
        </p:nvGraphicFramePr>
        <p:xfrm>
          <a:off x="2339975" y="4724400"/>
          <a:ext cx="4176713" cy="1152525"/>
        </p:xfrm>
        <a:graphic>
          <a:graphicData uri="http://schemas.openxmlformats.org/presentationml/2006/ole">
            <p:oleObj spid="_x0000_s67590" name="公式" r:id="rId4" imgW="1231560" imgH="368280" progId="Equation.3">
              <p:embed/>
            </p:oleObj>
          </a:graphicData>
        </a:graphic>
      </p:graphicFrame>
      <p:sp>
        <p:nvSpPr>
          <p:cNvPr id="67591" name="Rectangle 7"/>
          <p:cNvSpPr>
            <a:spLocks noChangeArrowheads="1"/>
          </p:cNvSpPr>
          <p:nvPr/>
        </p:nvSpPr>
        <p:spPr bwMode="auto">
          <a:xfrm>
            <a:off x="4281488" y="330041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610" name="Object 2"/>
          <p:cNvGraphicFramePr>
            <a:graphicFrameLocks noChangeAspect="1"/>
          </p:cNvGraphicFramePr>
          <p:nvPr>
            <p:ph type="body" sz="half" idx="1"/>
          </p:nvPr>
        </p:nvGraphicFramePr>
        <p:xfrm>
          <a:off x="395288" y="1268413"/>
          <a:ext cx="3455987" cy="4465637"/>
        </p:xfrm>
        <a:graphic>
          <a:graphicData uri="http://schemas.openxmlformats.org/presentationml/2006/ole">
            <p:oleObj spid="_x0000_s68610" name="CS ChemDraw Drawing" r:id="rId3" imgW="2518560" imgH="2072520" progId="ChemDraw.Document.6.0">
              <p:embed/>
            </p:oleObj>
          </a:graphicData>
        </a:graphic>
      </p:graphicFrame>
      <p:sp>
        <p:nvSpPr>
          <p:cNvPr id="68611" name="Rectangle 3"/>
          <p:cNvSpPr>
            <a:spLocks noGrp="1" noChangeArrowheads="1"/>
          </p:cNvSpPr>
          <p:nvPr>
            <p:ph type="body" sz="half" idx="2"/>
          </p:nvPr>
        </p:nvSpPr>
        <p:spPr>
          <a:xfrm>
            <a:off x="4648200" y="304800"/>
            <a:ext cx="3810000" cy="5791200"/>
          </a:xfrm>
        </p:spPr>
        <p:txBody>
          <a:bodyPr/>
          <a:lstStyle/>
          <a:p>
            <a:pPr algn="just"/>
            <a:r>
              <a:rPr lang="en-US" altLang="zh-CN"/>
              <a:t>	</a:t>
            </a:r>
          </a:p>
          <a:p>
            <a:endParaRPr lang="en-US" altLang="zh-CN"/>
          </a:p>
        </p:txBody>
      </p:sp>
      <p:sp>
        <p:nvSpPr>
          <p:cNvPr id="68612" name="Rectangle 4"/>
          <p:cNvSpPr>
            <a:spLocks noChangeArrowheads="1"/>
          </p:cNvSpPr>
          <p:nvPr/>
        </p:nvSpPr>
        <p:spPr bwMode="auto">
          <a:xfrm>
            <a:off x="4281488" y="330041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68613" name="Object 5"/>
          <p:cNvGraphicFramePr>
            <a:graphicFrameLocks noChangeAspect="1"/>
          </p:cNvGraphicFramePr>
          <p:nvPr/>
        </p:nvGraphicFramePr>
        <p:xfrm>
          <a:off x="4716463" y="476250"/>
          <a:ext cx="1447800" cy="639763"/>
        </p:xfrm>
        <a:graphic>
          <a:graphicData uri="http://schemas.openxmlformats.org/presentationml/2006/ole">
            <p:oleObj spid="_x0000_s68613" r:id="rId4" imgW="583947" imgH="253890" progId="Equation.3">
              <p:embed/>
            </p:oleObj>
          </a:graphicData>
        </a:graphic>
      </p:graphicFrame>
      <p:sp>
        <p:nvSpPr>
          <p:cNvPr id="68614" name="Rectangle 6"/>
          <p:cNvSpPr>
            <a:spLocks noChangeArrowheads="1"/>
          </p:cNvSpPr>
          <p:nvPr/>
        </p:nvSpPr>
        <p:spPr bwMode="auto">
          <a:xfrm>
            <a:off x="4095750" y="330041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68615" name="Object 7"/>
          <p:cNvGraphicFramePr>
            <a:graphicFrameLocks noChangeAspect="1"/>
          </p:cNvGraphicFramePr>
          <p:nvPr/>
        </p:nvGraphicFramePr>
        <p:xfrm>
          <a:off x="4716463" y="1196975"/>
          <a:ext cx="2438400" cy="658813"/>
        </p:xfrm>
        <a:graphic>
          <a:graphicData uri="http://schemas.openxmlformats.org/presentationml/2006/ole">
            <p:oleObj spid="_x0000_s68615" r:id="rId5" imgW="952087" imgH="253890" progId="Equation.3">
              <p:embed/>
            </p:oleObj>
          </a:graphicData>
        </a:graphic>
      </p:graphicFrame>
      <p:sp>
        <p:nvSpPr>
          <p:cNvPr id="68616" name="Rectangle 8"/>
          <p:cNvSpPr>
            <a:spLocks noChangeArrowheads="1"/>
          </p:cNvSpPr>
          <p:nvPr/>
        </p:nvSpPr>
        <p:spPr bwMode="auto">
          <a:xfrm>
            <a:off x="0" y="2957513"/>
            <a:ext cx="9144000" cy="639762"/>
          </a:xfrm>
          <a:prstGeom prst="rect">
            <a:avLst/>
          </a:prstGeom>
          <a:noFill/>
          <a:ln w="9525">
            <a:noFill/>
            <a:miter lim="800000"/>
            <a:headEnd/>
            <a:tailEnd/>
          </a:ln>
          <a:effectLst/>
        </p:spPr>
        <p:txBody>
          <a:bodyPr>
            <a:spAutoFit/>
          </a:bodyPr>
          <a:lstStyle/>
          <a:p>
            <a:pPr algn="just">
              <a:tabLst>
                <a:tab pos="457200" algn="l"/>
              </a:tabLst>
            </a:pPr>
            <a:r>
              <a:rPr kumimoji="1" lang="en-US" altLang="zh-CN" sz="1200">
                <a:latin typeface="Times New Roman" pitchFamily="18" charset="0"/>
              </a:rPr>
              <a:t>	</a:t>
            </a:r>
            <a:endParaRPr kumimoji="1" lang="en-US" altLang="zh-CN" sz="1000">
              <a:latin typeface="Times New Roman" pitchFamily="18" charset="0"/>
            </a:endParaRPr>
          </a:p>
          <a:p>
            <a:pPr eaLnBrk="0" hangingPunct="0">
              <a:tabLst>
                <a:tab pos="457200" algn="l"/>
              </a:tabLst>
            </a:pPr>
            <a:endParaRPr kumimoji="1" lang="en-US" altLang="zh-CN" sz="2400">
              <a:latin typeface="Times New Roman" pitchFamily="18" charset="0"/>
            </a:endParaRPr>
          </a:p>
        </p:txBody>
      </p:sp>
      <p:graphicFrame>
        <p:nvGraphicFramePr>
          <p:cNvPr id="68617" name="Object 9"/>
          <p:cNvGraphicFramePr>
            <a:graphicFrameLocks noChangeAspect="1"/>
          </p:cNvGraphicFramePr>
          <p:nvPr/>
        </p:nvGraphicFramePr>
        <p:xfrm>
          <a:off x="4716463" y="2133600"/>
          <a:ext cx="4191000" cy="688975"/>
        </p:xfrm>
        <a:graphic>
          <a:graphicData uri="http://schemas.openxmlformats.org/presentationml/2006/ole">
            <p:oleObj spid="_x0000_s68617" r:id="rId6" imgW="1803400" imgH="292100" progId="Equation.3">
              <p:embed/>
            </p:oleObj>
          </a:graphicData>
        </a:graphic>
      </p:graphicFrame>
      <p:graphicFrame>
        <p:nvGraphicFramePr>
          <p:cNvPr id="68618" name="Object 10"/>
          <p:cNvGraphicFramePr>
            <a:graphicFrameLocks noChangeAspect="1"/>
          </p:cNvGraphicFramePr>
          <p:nvPr/>
        </p:nvGraphicFramePr>
        <p:xfrm>
          <a:off x="5364163" y="2924175"/>
          <a:ext cx="274637" cy="685800"/>
        </p:xfrm>
        <a:graphic>
          <a:graphicData uri="http://schemas.openxmlformats.org/presentationml/2006/ole">
            <p:oleObj spid="_x0000_s68618" r:id="rId7" imgW="76101" imgH="190252" progId="Equation.3">
              <p:embed/>
            </p:oleObj>
          </a:graphicData>
        </a:graphic>
      </p:graphicFrame>
      <p:graphicFrame>
        <p:nvGraphicFramePr>
          <p:cNvPr id="68619" name="Object 11"/>
          <p:cNvGraphicFramePr>
            <a:graphicFrameLocks noChangeAspect="1"/>
          </p:cNvGraphicFramePr>
          <p:nvPr/>
        </p:nvGraphicFramePr>
        <p:xfrm>
          <a:off x="4787900" y="4868863"/>
          <a:ext cx="2971800" cy="760412"/>
        </p:xfrm>
        <a:graphic>
          <a:graphicData uri="http://schemas.openxmlformats.org/presentationml/2006/ole">
            <p:oleObj spid="_x0000_s68619" r:id="rId8" imgW="1155700" imgH="292100" progId="Equation.3">
              <p:embed/>
            </p:oleObj>
          </a:graphicData>
        </a:graphic>
      </p:graphicFrame>
      <p:graphicFrame>
        <p:nvGraphicFramePr>
          <p:cNvPr id="68620" name="Object 12"/>
          <p:cNvGraphicFramePr>
            <a:graphicFrameLocks noChangeAspect="1"/>
          </p:cNvGraphicFramePr>
          <p:nvPr/>
        </p:nvGraphicFramePr>
        <p:xfrm>
          <a:off x="4787900" y="3789363"/>
          <a:ext cx="2971800" cy="785812"/>
        </p:xfrm>
        <a:graphic>
          <a:graphicData uri="http://schemas.openxmlformats.org/presentationml/2006/ole">
            <p:oleObj spid="_x0000_s68620" r:id="rId9" imgW="1155199" imgH="304668" progId="Equation.3">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6" name="Rectangle 4"/>
          <p:cNvSpPr>
            <a:spLocks noChangeArrowheads="1"/>
          </p:cNvSpPr>
          <p:nvPr/>
        </p:nvSpPr>
        <p:spPr bwMode="auto">
          <a:xfrm>
            <a:off x="827088" y="1439863"/>
            <a:ext cx="7416800" cy="3503612"/>
          </a:xfrm>
          <a:prstGeom prst="rect">
            <a:avLst/>
          </a:prstGeom>
          <a:noFill/>
          <a:ln w="9525">
            <a:noFill/>
            <a:miter lim="800000"/>
            <a:headEnd/>
            <a:tailEnd/>
          </a:ln>
          <a:effectLst/>
        </p:spPr>
        <p:txBody>
          <a:bodyPr anchor="ctr">
            <a:spAutoFit/>
          </a:bodyPr>
          <a:lstStyle/>
          <a:p>
            <a:pPr indent="400050">
              <a:tabLst>
                <a:tab pos="457200" algn="l"/>
              </a:tabLst>
            </a:pPr>
            <a:r>
              <a:rPr lang="zh-CN" altLang="en-US" sz="3200"/>
              <a:t>３）</a:t>
            </a:r>
            <a:r>
              <a:rPr lang="zh-CN" altLang="en-US" sz="3200" b="1">
                <a:solidFill>
                  <a:srgbClr val="FF3300"/>
                </a:solidFill>
              </a:rPr>
              <a:t>高分子结构的不均一性是一个显著的特点。高聚物的子量中具有统计平均的意义。</a:t>
            </a:r>
            <a:r>
              <a:rPr lang="zh-CN" altLang="en-US" sz="3200"/>
              <a:t>即使是相同条件下的反应产物，各个分子的分子量、单体单元的键合顺序、空间构型的规整性、支化度、交联度以及共聚物的组成及序列结构等都存在着差异。</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685800" y="685800"/>
            <a:ext cx="7772400" cy="5410200"/>
          </a:xfrm>
        </p:spPr>
        <p:txBody>
          <a:bodyPr/>
          <a:lstStyle/>
          <a:p>
            <a:endParaRPr lang="en-US" altLang="zh-CN"/>
          </a:p>
          <a:p>
            <a:endParaRPr lang="en-US" altLang="zh-CN"/>
          </a:p>
          <a:p>
            <a:endParaRPr lang="en-US" altLang="zh-CN"/>
          </a:p>
          <a:p>
            <a:endParaRPr lang="en-US" altLang="zh-CN"/>
          </a:p>
          <a:p>
            <a:endParaRPr lang="en-US" altLang="zh-CN"/>
          </a:p>
          <a:p>
            <a:r>
              <a:rPr lang="zh-CN" altLang="en-US" b="1"/>
              <a:t>根据无穷级数</a:t>
            </a:r>
          </a:p>
        </p:txBody>
      </p:sp>
      <p:sp>
        <p:nvSpPr>
          <p:cNvPr id="69635" name="Rectangle 3"/>
          <p:cNvSpPr>
            <a:spLocks noChangeArrowheads="1"/>
          </p:cNvSpPr>
          <p:nvPr/>
        </p:nvSpPr>
        <p:spPr bwMode="auto">
          <a:xfrm>
            <a:off x="3186113" y="283368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69636" name="Object 4"/>
          <p:cNvGraphicFramePr>
            <a:graphicFrameLocks noChangeAspect="1"/>
          </p:cNvGraphicFramePr>
          <p:nvPr/>
        </p:nvGraphicFramePr>
        <p:xfrm>
          <a:off x="900113" y="549275"/>
          <a:ext cx="7239000" cy="3109913"/>
        </p:xfrm>
        <a:graphic>
          <a:graphicData uri="http://schemas.openxmlformats.org/presentationml/2006/ole">
            <p:oleObj spid="_x0000_s69636" r:id="rId3" imgW="2768600" imgH="1193800" progId="Equation.3">
              <p:embed/>
            </p:oleObj>
          </a:graphicData>
        </a:graphic>
      </p:graphicFrame>
      <p:sp>
        <p:nvSpPr>
          <p:cNvPr id="69637" name="Rectangle 5"/>
          <p:cNvSpPr>
            <a:spLocks noChangeArrowheads="1"/>
          </p:cNvSpPr>
          <p:nvPr/>
        </p:nvSpPr>
        <p:spPr bwMode="auto">
          <a:xfrm>
            <a:off x="3810000" y="271938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sp>
        <p:nvSpPr>
          <p:cNvPr id="69638" name="Rectangle 6"/>
          <p:cNvSpPr>
            <a:spLocks noChangeArrowheads="1"/>
          </p:cNvSpPr>
          <p:nvPr/>
        </p:nvSpPr>
        <p:spPr bwMode="auto">
          <a:xfrm>
            <a:off x="3509963" y="3219450"/>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69639" name="Object 7"/>
          <p:cNvGraphicFramePr>
            <a:graphicFrameLocks noChangeAspect="1"/>
          </p:cNvGraphicFramePr>
          <p:nvPr/>
        </p:nvGraphicFramePr>
        <p:xfrm>
          <a:off x="1116013" y="4221163"/>
          <a:ext cx="6934200" cy="1366837"/>
        </p:xfrm>
        <a:graphic>
          <a:graphicData uri="http://schemas.openxmlformats.org/presentationml/2006/ole">
            <p:oleObj spid="_x0000_s69639" r:id="rId4" imgW="2120900" imgH="419100" progId="Equation.3">
              <p:embed/>
            </p:oleObj>
          </a:graphicData>
        </a:graphic>
      </p:graphicFrame>
      <p:sp>
        <p:nvSpPr>
          <p:cNvPr id="69640" name="Text Box 8"/>
          <p:cNvSpPr txBox="1">
            <a:spLocks noChangeArrowheads="1"/>
          </p:cNvSpPr>
          <p:nvPr/>
        </p:nvSpPr>
        <p:spPr bwMode="auto">
          <a:xfrm>
            <a:off x="1187450" y="5516563"/>
            <a:ext cx="1657350" cy="519112"/>
          </a:xfrm>
          <a:prstGeom prst="rect">
            <a:avLst/>
          </a:prstGeom>
          <a:noFill/>
          <a:ln w="9525">
            <a:noFill/>
            <a:miter lim="800000"/>
            <a:headEnd/>
            <a:tailEnd/>
          </a:ln>
          <a:effectLst/>
        </p:spPr>
        <p:txBody>
          <a:bodyPr>
            <a:spAutoFit/>
          </a:bodyPr>
          <a:lstStyle/>
          <a:p>
            <a:pPr>
              <a:spcBef>
                <a:spcPct val="50000"/>
              </a:spcBef>
            </a:pPr>
            <a:r>
              <a:rPr kumimoji="1" lang="en-US" altLang="zh-CN" sz="2800" b="1">
                <a:latin typeface="Times New Roman" pitchFamily="18" charset="0"/>
              </a:rPr>
              <a:t>(1&gt;</a:t>
            </a:r>
            <a:r>
              <a:rPr kumimoji="1" lang="en-US" altLang="zh-CN" sz="2800" b="1">
                <a:latin typeface="Times New Roman" pitchFamily="18" charset="0"/>
                <a:cs typeface="Times New Roman" pitchFamily="18" charset="0"/>
              </a:rPr>
              <a:t>|x |&gt;0)</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1795463" y="3162300"/>
            <a:ext cx="9144000" cy="0"/>
          </a:xfrm>
          <a:prstGeom prst="rect">
            <a:avLst/>
          </a:prstGeom>
          <a:noFill/>
          <a:ln w="9525">
            <a:noFill/>
            <a:miter lim="800000"/>
            <a:headEnd/>
            <a:tailEnd/>
          </a:ln>
          <a:effectLst/>
        </p:spPr>
        <p:txBody>
          <a:bodyPr>
            <a:spAutoFit/>
          </a:bodyPr>
          <a:lstStyle/>
          <a:p>
            <a:endParaRPr lang="zh-CN" altLang="en-US"/>
          </a:p>
        </p:txBody>
      </p:sp>
      <p:sp>
        <p:nvSpPr>
          <p:cNvPr id="70659" name="Rectangle 3"/>
          <p:cNvSpPr>
            <a:spLocks noChangeArrowheads="1"/>
          </p:cNvSpPr>
          <p:nvPr/>
        </p:nvSpPr>
        <p:spPr bwMode="auto">
          <a:xfrm>
            <a:off x="2500313" y="2019300"/>
            <a:ext cx="9144000" cy="0"/>
          </a:xfrm>
          <a:prstGeom prst="rect">
            <a:avLst/>
          </a:prstGeom>
          <a:noFill/>
          <a:ln w="9525">
            <a:noFill/>
            <a:miter lim="800000"/>
            <a:headEnd/>
            <a:tailEnd/>
          </a:ln>
          <a:effectLst/>
        </p:spPr>
        <p:txBody>
          <a:bodyPr>
            <a:spAutoFit/>
          </a:bodyPr>
          <a:lstStyle/>
          <a:p>
            <a:endParaRPr lang="zh-CN" altLang="en-US"/>
          </a:p>
        </p:txBody>
      </p:sp>
      <p:graphicFrame>
        <p:nvGraphicFramePr>
          <p:cNvPr id="70660" name="Object 4"/>
          <p:cNvGraphicFramePr>
            <a:graphicFrameLocks noChangeAspect="1"/>
          </p:cNvGraphicFramePr>
          <p:nvPr/>
        </p:nvGraphicFramePr>
        <p:xfrm>
          <a:off x="468313" y="549275"/>
          <a:ext cx="8207375" cy="5903913"/>
        </p:xfrm>
        <a:graphic>
          <a:graphicData uri="http://schemas.openxmlformats.org/presentationml/2006/ole">
            <p:oleObj spid="_x0000_s70660" r:id="rId3" imgW="4140200" imgH="2819400" progId="Equation.3">
              <p:embed/>
            </p:oleObj>
          </a:graphicData>
        </a:graphic>
      </p:graphicFrame>
      <p:sp>
        <p:nvSpPr>
          <p:cNvPr id="70661" name="Text Box 5"/>
          <p:cNvSpPr txBox="1">
            <a:spLocks noChangeArrowheads="1"/>
          </p:cNvSpPr>
          <p:nvPr/>
        </p:nvSpPr>
        <p:spPr bwMode="auto">
          <a:xfrm>
            <a:off x="6516688" y="5229225"/>
            <a:ext cx="2133600" cy="1187450"/>
          </a:xfrm>
          <a:prstGeom prst="rect">
            <a:avLst/>
          </a:prstGeom>
          <a:noFill/>
          <a:ln w="9525">
            <a:noFill/>
            <a:miter lim="800000"/>
            <a:headEnd/>
            <a:tailEnd/>
          </a:ln>
          <a:effectLst/>
        </p:spPr>
        <p:txBody>
          <a:bodyPr>
            <a:spAutoFit/>
          </a:bodyPr>
          <a:lstStyle/>
          <a:p>
            <a:pPr>
              <a:spcBef>
                <a:spcPct val="50000"/>
              </a:spcBef>
            </a:pPr>
            <a:r>
              <a:rPr kumimoji="1" lang="en-US" altLang="zh-CN" sz="2400" b="1">
                <a:solidFill>
                  <a:srgbClr val="FF3300"/>
                </a:solidFill>
                <a:latin typeface="Times New Roman" pitchFamily="18" charset="0"/>
              </a:rPr>
              <a:t>N</a:t>
            </a:r>
            <a:r>
              <a:rPr kumimoji="1" lang="zh-CN" altLang="en-US" sz="2400" b="1">
                <a:solidFill>
                  <a:srgbClr val="FF3300"/>
                </a:solidFill>
                <a:latin typeface="Times New Roman" pitchFamily="18" charset="0"/>
              </a:rPr>
              <a:t>很大，第二项比第一项小很多，忽略</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6" name="Text Box 4"/>
          <p:cNvSpPr txBox="1">
            <a:spLocks noChangeArrowheads="1"/>
          </p:cNvSpPr>
          <p:nvPr/>
        </p:nvSpPr>
        <p:spPr bwMode="auto">
          <a:xfrm>
            <a:off x="1979613" y="1916113"/>
            <a:ext cx="5708650" cy="2540000"/>
          </a:xfrm>
          <a:prstGeom prst="rect">
            <a:avLst/>
          </a:prstGeom>
          <a:solidFill>
            <a:srgbClr val="FFFF00"/>
          </a:solidFill>
          <a:ln w="9525">
            <a:solidFill>
              <a:srgbClr val="FFFF00"/>
            </a:solidFill>
            <a:miter lim="800000"/>
            <a:headEnd/>
            <a:tailEnd/>
          </a:ln>
          <a:effectLst/>
        </p:spPr>
        <p:txBody>
          <a:bodyPr>
            <a:spAutoFit/>
          </a:bodyPr>
          <a:lstStyle/>
          <a:p>
            <a:r>
              <a:rPr lang="en-US" altLang="zh-CN" i="1"/>
              <a:t>                                     </a:t>
            </a:r>
            <a:r>
              <a:rPr lang="en-US" altLang="zh-CN" sz="4000" b="1" i="1">
                <a:solidFill>
                  <a:srgbClr val="FF3300"/>
                </a:solidFill>
              </a:rPr>
              <a:t>1+cos</a:t>
            </a:r>
            <a:r>
              <a:rPr lang="en-US" altLang="zh-CN" sz="4000" b="1" i="1">
                <a:solidFill>
                  <a:srgbClr val="FF3300"/>
                </a:solidFill>
                <a:sym typeface="Symbol" pitchFamily="18" charset="2"/>
              </a:rPr>
              <a:t></a:t>
            </a:r>
          </a:p>
          <a:p>
            <a:r>
              <a:rPr lang="en-US" altLang="zh-CN" sz="4000" b="1" i="1">
                <a:solidFill>
                  <a:srgbClr val="FF3300"/>
                </a:solidFill>
              </a:rPr>
              <a:t>h</a:t>
            </a:r>
            <a:r>
              <a:rPr lang="en-US" altLang="zh-CN" sz="4000" b="1" i="1" baseline="30000">
                <a:solidFill>
                  <a:srgbClr val="FF3300"/>
                </a:solidFill>
              </a:rPr>
              <a:t>2</a:t>
            </a:r>
            <a:r>
              <a:rPr lang="en-US" altLang="zh-CN" sz="4000" b="1" i="1" baseline="-25000">
                <a:solidFill>
                  <a:srgbClr val="FF3300"/>
                </a:solidFill>
              </a:rPr>
              <a:t>f,r</a:t>
            </a:r>
            <a:r>
              <a:rPr lang="en-US" altLang="zh-CN" sz="4000" b="1" i="1">
                <a:solidFill>
                  <a:srgbClr val="FF3300"/>
                </a:solidFill>
              </a:rPr>
              <a:t> = nl</a:t>
            </a:r>
            <a:r>
              <a:rPr lang="en-US" altLang="zh-CN" sz="4000" b="1" i="1" baseline="30000">
                <a:solidFill>
                  <a:srgbClr val="FF3300"/>
                </a:solidFill>
              </a:rPr>
              <a:t>2</a:t>
            </a:r>
          </a:p>
          <a:p>
            <a:r>
              <a:rPr lang="en-US" altLang="zh-CN" i="1">
                <a:solidFill>
                  <a:srgbClr val="FF3300"/>
                </a:solidFill>
              </a:rPr>
              <a:t>                                      </a:t>
            </a:r>
            <a:r>
              <a:rPr lang="en-US" altLang="zh-CN" sz="4000" b="1" i="1">
                <a:solidFill>
                  <a:srgbClr val="FF3300"/>
                </a:solidFill>
              </a:rPr>
              <a:t>1-cos</a:t>
            </a:r>
            <a:r>
              <a:rPr lang="en-US" altLang="zh-CN" sz="4000" b="1" i="1">
                <a:solidFill>
                  <a:srgbClr val="FF3300"/>
                </a:solidFill>
                <a:sym typeface="Symbol" pitchFamily="18" charset="2"/>
              </a:rPr>
              <a:t></a:t>
            </a:r>
          </a:p>
          <a:p>
            <a:endParaRPr lang="en-US" altLang="zh-CN" sz="4000">
              <a:solidFill>
                <a:srgbClr val="FF3300"/>
              </a:solidFill>
            </a:endParaRPr>
          </a:p>
        </p:txBody>
      </p:sp>
      <p:sp>
        <p:nvSpPr>
          <p:cNvPr id="161797" name="Line 5"/>
          <p:cNvSpPr>
            <a:spLocks noChangeShapeType="1"/>
          </p:cNvSpPr>
          <p:nvPr/>
        </p:nvSpPr>
        <p:spPr bwMode="auto">
          <a:xfrm>
            <a:off x="4787900" y="2924175"/>
            <a:ext cx="2592388" cy="0"/>
          </a:xfrm>
          <a:prstGeom prst="line">
            <a:avLst/>
          </a:prstGeom>
          <a:noFill/>
          <a:ln w="28575">
            <a:solidFill>
              <a:srgbClr val="FF3300"/>
            </a:solidFill>
            <a:round/>
            <a:headEnd/>
            <a:tailEnd/>
          </a:ln>
          <a:effectLst/>
        </p:spPr>
        <p:txBody>
          <a:bodyPr/>
          <a:lstStyle/>
          <a:p>
            <a:endParaRPr lang="zh-CN" altLang="en-US"/>
          </a:p>
        </p:txBody>
      </p:sp>
      <p:sp>
        <p:nvSpPr>
          <p:cNvPr id="161798" name="Text Box 6"/>
          <p:cNvSpPr txBox="1">
            <a:spLocks noChangeArrowheads="1"/>
          </p:cNvSpPr>
          <p:nvPr/>
        </p:nvSpPr>
        <p:spPr bwMode="auto">
          <a:xfrm>
            <a:off x="1908175" y="4868863"/>
            <a:ext cx="6007100" cy="1458912"/>
          </a:xfrm>
          <a:prstGeom prst="rect">
            <a:avLst/>
          </a:prstGeom>
          <a:noFill/>
          <a:ln w="9525">
            <a:noFill/>
            <a:miter lim="800000"/>
            <a:headEnd/>
            <a:tailEnd/>
          </a:ln>
          <a:effectLst/>
        </p:spPr>
        <p:txBody>
          <a:bodyPr wrap="none">
            <a:spAutoFit/>
          </a:bodyPr>
          <a:lstStyle/>
          <a:p>
            <a:pPr algn="ctr">
              <a:spcBef>
                <a:spcPct val="20000"/>
              </a:spcBef>
            </a:pPr>
            <a:r>
              <a:rPr lang="zh-CN" altLang="en-US" sz="2800" b="1">
                <a:solidFill>
                  <a:srgbClr val="FF3300"/>
                </a:solidFill>
              </a:rPr>
              <a:t>自由旋转链模型</a:t>
            </a:r>
          </a:p>
          <a:p>
            <a:pPr algn="ctr">
              <a:spcBef>
                <a:spcPct val="20000"/>
              </a:spcBef>
            </a:pPr>
            <a:r>
              <a:rPr lang="en-US" altLang="zh-CN" sz="2800" b="1">
                <a:solidFill>
                  <a:srgbClr val="FF3300"/>
                </a:solidFill>
              </a:rPr>
              <a:t>(freely rotating chain model)</a:t>
            </a:r>
          </a:p>
          <a:p>
            <a:pPr algn="ctr"/>
            <a:endParaRPr lang="en-US" altLang="zh-CN" sz="2800"/>
          </a:p>
        </p:txBody>
      </p:sp>
      <p:sp>
        <p:nvSpPr>
          <p:cNvPr id="161799" name="Line 7"/>
          <p:cNvSpPr>
            <a:spLocks noChangeShapeType="1"/>
          </p:cNvSpPr>
          <p:nvPr/>
        </p:nvSpPr>
        <p:spPr bwMode="auto">
          <a:xfrm>
            <a:off x="2124075" y="2492375"/>
            <a:ext cx="576263" cy="0"/>
          </a:xfrm>
          <a:prstGeom prst="line">
            <a:avLst/>
          </a:prstGeom>
          <a:noFill/>
          <a:ln w="28575">
            <a:solidFill>
              <a:srgbClr val="FF3300"/>
            </a:solidFill>
            <a:round/>
            <a:headEnd/>
            <a:tailEnd/>
          </a:ln>
          <a:effectLst/>
        </p:spPr>
        <p:txBody>
          <a:bodyPr/>
          <a:lstStyle/>
          <a:p>
            <a:endParaRPr lang="zh-CN" alt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a:xfrm>
            <a:off x="684213" y="1125538"/>
            <a:ext cx="5327650" cy="815975"/>
          </a:xfrm>
        </p:spPr>
        <p:txBody>
          <a:bodyPr/>
          <a:lstStyle/>
          <a:p>
            <a:pPr>
              <a:buFontTx/>
              <a:buNone/>
            </a:pPr>
            <a:r>
              <a:rPr lang="zh-CN" altLang="en-US"/>
              <a:t>由于</a:t>
            </a:r>
            <a:r>
              <a:rPr lang="en-US" altLang="zh-CN"/>
              <a:t>C-C</a:t>
            </a:r>
            <a:r>
              <a:rPr lang="zh-CN" altLang="en-US"/>
              <a:t>键角为</a:t>
            </a:r>
            <a:r>
              <a:rPr lang="en-US" altLang="zh-CN"/>
              <a:t>109</a:t>
            </a:r>
            <a:r>
              <a:rPr lang="en-US" altLang="zh-CN">
                <a:cs typeface="Times New Roman" pitchFamily="18" charset="0"/>
              </a:rPr>
              <a:t>°28</a:t>
            </a:r>
            <a:r>
              <a:rPr lang="en-US" altLang="zh-CN">
                <a:latin typeface="Arial"/>
                <a:cs typeface="Times New Roman" pitchFamily="18" charset="0"/>
              </a:rPr>
              <a:t>’</a:t>
            </a:r>
            <a:endParaRPr lang="en-US" altLang="zh-CN">
              <a:cs typeface="Times New Roman" pitchFamily="18" charset="0"/>
            </a:endParaRPr>
          </a:p>
        </p:txBody>
      </p:sp>
      <p:sp>
        <p:nvSpPr>
          <p:cNvPr id="71683" name="Rectangle 3"/>
          <p:cNvSpPr>
            <a:spLocks noChangeArrowheads="1"/>
          </p:cNvSpPr>
          <p:nvPr/>
        </p:nvSpPr>
        <p:spPr bwMode="auto">
          <a:xfrm>
            <a:off x="3729038" y="306228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71684" name="Object 4"/>
          <p:cNvGraphicFramePr>
            <a:graphicFrameLocks noChangeAspect="1"/>
          </p:cNvGraphicFramePr>
          <p:nvPr/>
        </p:nvGraphicFramePr>
        <p:xfrm>
          <a:off x="827088" y="1989138"/>
          <a:ext cx="4495800" cy="1955800"/>
        </p:xfrm>
        <a:graphic>
          <a:graphicData uri="http://schemas.openxmlformats.org/presentationml/2006/ole">
            <p:oleObj spid="_x0000_s71684" r:id="rId3" imgW="1689100" imgH="736600" progId="Equation.3">
              <p:embed/>
            </p:oleObj>
          </a:graphicData>
        </a:graphic>
      </p:graphicFrame>
      <p:sp>
        <p:nvSpPr>
          <p:cNvPr id="71685" name="Text Box 5"/>
          <p:cNvSpPr txBox="1">
            <a:spLocks noChangeArrowheads="1"/>
          </p:cNvSpPr>
          <p:nvPr/>
        </p:nvSpPr>
        <p:spPr bwMode="auto">
          <a:xfrm>
            <a:off x="755650" y="4365625"/>
            <a:ext cx="7772400" cy="1066800"/>
          </a:xfrm>
          <a:prstGeom prst="rect">
            <a:avLst/>
          </a:prstGeom>
          <a:noFill/>
          <a:ln w="9525">
            <a:noFill/>
            <a:miter lim="800000"/>
            <a:headEnd/>
            <a:tailEnd/>
          </a:ln>
          <a:effectLst/>
        </p:spPr>
        <p:txBody>
          <a:bodyPr>
            <a:spAutoFit/>
          </a:bodyPr>
          <a:lstStyle/>
          <a:p>
            <a:pPr>
              <a:spcBef>
                <a:spcPct val="20000"/>
              </a:spcBef>
            </a:pPr>
            <a:r>
              <a:rPr kumimoji="1" lang="zh-CN" altLang="en-US" sz="3200" b="1">
                <a:solidFill>
                  <a:srgbClr val="FF3300"/>
                </a:solidFill>
                <a:latin typeface="Times New Roman" pitchFamily="18" charset="0"/>
              </a:rPr>
              <a:t>均方末端距比自由连接链约大一倍（键角的方向性导致链刚性）</a:t>
            </a:r>
            <a:endParaRPr kumimoji="1" lang="zh-CN" altLang="en-US" sz="2400">
              <a:solidFill>
                <a:srgbClr val="FF3300"/>
              </a:solidFill>
              <a:latin typeface="Times New Roman" pitchFamily="18"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xfrm>
            <a:off x="685800" y="1052513"/>
            <a:ext cx="7772400" cy="5043487"/>
          </a:xfrm>
        </p:spPr>
        <p:txBody>
          <a:bodyPr/>
          <a:lstStyle/>
          <a:p>
            <a:pPr>
              <a:buFontTx/>
              <a:buNone/>
            </a:pPr>
            <a:r>
              <a:rPr lang="zh-CN" altLang="en-US" b="1">
                <a:solidFill>
                  <a:srgbClr val="FF3300"/>
                </a:solidFill>
              </a:rPr>
              <a:t>受阻内旋转：</a:t>
            </a:r>
            <a:r>
              <a:rPr lang="zh-CN" altLang="en-US" b="1"/>
              <a:t>旋转不是自由的，内旋转的</a:t>
            </a:r>
          </a:p>
          <a:p>
            <a:pPr>
              <a:buFontTx/>
              <a:buNone/>
            </a:pPr>
            <a:r>
              <a:rPr lang="zh-CN" altLang="en-US" b="1"/>
              <a:t>位能函数</a:t>
            </a:r>
            <a:r>
              <a:rPr lang="en-US" altLang="zh-CN" b="1" i="1"/>
              <a:t>u(</a:t>
            </a:r>
            <a:r>
              <a:rPr lang="en-US" altLang="zh-CN" b="1" i="1">
                <a:latin typeface="宋体" pitchFamily="2" charset="-122"/>
              </a:rPr>
              <a:t>φ</a:t>
            </a:r>
            <a:r>
              <a:rPr lang="en-US" altLang="zh-CN" b="1" i="1"/>
              <a:t> )</a:t>
            </a:r>
            <a:r>
              <a:rPr lang="en-US" altLang="zh-CN" b="1"/>
              <a:t> </a:t>
            </a:r>
            <a:r>
              <a:rPr lang="zh-CN" altLang="en-US" b="1"/>
              <a:t>与内旋转角度</a:t>
            </a:r>
            <a:r>
              <a:rPr lang="en-US" altLang="zh-CN" b="1" i="1">
                <a:latin typeface="宋体" pitchFamily="2" charset="-122"/>
              </a:rPr>
              <a:t>φ</a:t>
            </a:r>
            <a:r>
              <a:rPr lang="en-US" altLang="zh-CN" b="1"/>
              <a:t> </a:t>
            </a:r>
            <a:r>
              <a:rPr lang="zh-CN" altLang="en-US" b="1"/>
              <a:t>有关，</a:t>
            </a:r>
          </a:p>
          <a:p>
            <a:pPr>
              <a:buFontTx/>
              <a:buNone/>
            </a:pPr>
            <a:r>
              <a:rPr lang="zh-CN" altLang="en-US" b="1"/>
              <a:t>不为常数。</a:t>
            </a:r>
          </a:p>
          <a:p>
            <a:pPr>
              <a:buFontTx/>
              <a:buNone/>
            </a:pPr>
            <a:r>
              <a:rPr lang="zh-CN" altLang="en-US" b="1"/>
              <a:t>其均方末端距为：</a:t>
            </a:r>
            <a:endParaRPr lang="zh-CN" altLang="en-US"/>
          </a:p>
        </p:txBody>
      </p:sp>
      <p:sp>
        <p:nvSpPr>
          <p:cNvPr id="72707" name="Rectangle 3"/>
          <p:cNvSpPr>
            <a:spLocks noChangeArrowheads="1"/>
          </p:cNvSpPr>
          <p:nvPr/>
        </p:nvSpPr>
        <p:spPr bwMode="auto">
          <a:xfrm>
            <a:off x="3709988" y="320040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72708" name="Object 4"/>
          <p:cNvGraphicFramePr>
            <a:graphicFrameLocks noChangeAspect="1"/>
          </p:cNvGraphicFramePr>
          <p:nvPr/>
        </p:nvGraphicFramePr>
        <p:xfrm>
          <a:off x="1547813" y="3933825"/>
          <a:ext cx="5832475" cy="1655763"/>
        </p:xfrm>
        <a:graphic>
          <a:graphicData uri="http://schemas.openxmlformats.org/presentationml/2006/ole">
            <p:oleObj spid="_x0000_s72708" r:id="rId3" imgW="1727200" imgH="457200" progId="Equation.3">
              <p:embed/>
            </p:oleObj>
          </a:graphicData>
        </a:graphic>
      </p:graphicFrame>
      <p:sp>
        <p:nvSpPr>
          <p:cNvPr id="72709" name="Rectangle 5"/>
          <p:cNvSpPr>
            <a:spLocks noChangeArrowheads="1"/>
          </p:cNvSpPr>
          <p:nvPr/>
        </p:nvSpPr>
        <p:spPr bwMode="auto">
          <a:xfrm>
            <a:off x="3605213" y="310991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sp>
        <p:nvSpPr>
          <p:cNvPr id="72710" name="Rectangle 6"/>
          <p:cNvSpPr>
            <a:spLocks noChangeArrowheads="1"/>
          </p:cNvSpPr>
          <p:nvPr/>
        </p:nvSpPr>
        <p:spPr bwMode="auto">
          <a:xfrm>
            <a:off x="3605213" y="310991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a:xfrm>
            <a:off x="685800" y="381000"/>
            <a:ext cx="7772400" cy="5715000"/>
          </a:xfrm>
        </p:spPr>
        <p:txBody>
          <a:bodyPr/>
          <a:lstStyle/>
          <a:p>
            <a:pPr>
              <a:buFontTx/>
              <a:buNone/>
            </a:pPr>
            <a:r>
              <a:rPr lang="zh-CN" altLang="en-US" sz="2800" b="1"/>
              <a:t>对于自由旋转：</a:t>
            </a:r>
          </a:p>
          <a:p>
            <a:pPr>
              <a:buFontTx/>
              <a:buNone/>
            </a:pPr>
            <a:r>
              <a:rPr lang="en-US" altLang="zh-CN" sz="2800" b="1" i="1"/>
              <a:t>u(</a:t>
            </a:r>
            <a:r>
              <a:rPr lang="en-US" altLang="zh-CN" sz="2800" b="1" i="1">
                <a:latin typeface="宋体" pitchFamily="2" charset="-122"/>
              </a:rPr>
              <a:t>φ</a:t>
            </a:r>
            <a:r>
              <a:rPr lang="en-US" altLang="zh-CN" sz="2800" b="1" i="1"/>
              <a:t> )</a:t>
            </a:r>
            <a:r>
              <a:rPr lang="zh-CN" altLang="en-US" sz="2800" b="1"/>
              <a:t>由于有远程作用的影响，很难知道</a:t>
            </a:r>
          </a:p>
          <a:p>
            <a:pPr>
              <a:buFontTx/>
              <a:buNone/>
            </a:pPr>
            <a:r>
              <a:rPr lang="zh-CN" altLang="en-US" sz="2800" b="1"/>
              <a:t>由于</a:t>
            </a:r>
            <a:r>
              <a:rPr lang="en-US" altLang="zh-CN" sz="2800" b="1"/>
              <a:t>:</a:t>
            </a:r>
          </a:p>
          <a:p>
            <a:pPr>
              <a:buFontTx/>
              <a:buNone/>
            </a:pPr>
            <a:endParaRPr lang="en-US" altLang="zh-CN" sz="2800" b="1"/>
          </a:p>
          <a:p>
            <a:pPr>
              <a:buFontTx/>
              <a:buNone/>
            </a:pPr>
            <a:endParaRPr lang="en-US" altLang="zh-CN" sz="2800" b="1"/>
          </a:p>
          <a:p>
            <a:pPr>
              <a:buFontTx/>
              <a:buNone/>
            </a:pPr>
            <a:r>
              <a:rPr lang="zh-CN" altLang="en-US" sz="2800" b="1"/>
              <a:t>所以受阻内旋转的均方末端距大于自由内旋转。由于这个公式是在假定内旋转位能函数是偶函数基础上求得，仅适用于带有对称取代的高分子链，对于不对称取代，如</a:t>
            </a:r>
            <a:r>
              <a:rPr lang="en-US" altLang="zh-CN" sz="2800" b="1"/>
              <a:t>PP</a:t>
            </a:r>
            <a:r>
              <a:rPr lang="zh-CN" altLang="en-US" sz="2800" b="1"/>
              <a:t>，</a:t>
            </a:r>
            <a:r>
              <a:rPr lang="en-US" altLang="zh-CN" sz="2800" b="1"/>
              <a:t>PS</a:t>
            </a:r>
            <a:r>
              <a:rPr lang="zh-CN" altLang="en-US" sz="2800" b="1"/>
              <a:t>，</a:t>
            </a:r>
            <a:r>
              <a:rPr lang="en-US" altLang="zh-CN" sz="2800" b="1"/>
              <a:t>PMMA</a:t>
            </a:r>
            <a:r>
              <a:rPr lang="zh-CN" altLang="en-US" sz="2800" b="1"/>
              <a:t>等，其内旋转位能函数已不是偶函数，计算末端距时，还要考虑高分子构型。</a:t>
            </a:r>
            <a:endParaRPr lang="zh-CN" altLang="en-US" sz="2800" b="1" i="1"/>
          </a:p>
        </p:txBody>
      </p:sp>
      <p:graphicFrame>
        <p:nvGraphicFramePr>
          <p:cNvPr id="73731" name="Object 3"/>
          <p:cNvGraphicFramePr>
            <a:graphicFrameLocks noChangeAspect="1"/>
          </p:cNvGraphicFramePr>
          <p:nvPr/>
        </p:nvGraphicFramePr>
        <p:xfrm>
          <a:off x="3962400" y="304800"/>
          <a:ext cx="1600200" cy="655638"/>
        </p:xfrm>
        <a:graphic>
          <a:graphicData uri="http://schemas.openxmlformats.org/presentationml/2006/ole">
            <p:oleObj spid="_x0000_s73731" r:id="rId3" imgW="583947" imgH="241195" progId="Equation.3">
              <p:embed/>
            </p:oleObj>
          </a:graphicData>
        </a:graphic>
      </p:graphicFrame>
      <p:sp>
        <p:nvSpPr>
          <p:cNvPr id="73732" name="Rectangle 4"/>
          <p:cNvSpPr>
            <a:spLocks noChangeArrowheads="1"/>
          </p:cNvSpPr>
          <p:nvPr/>
        </p:nvSpPr>
        <p:spPr bwMode="auto">
          <a:xfrm>
            <a:off x="4186238" y="3154363"/>
            <a:ext cx="9144000" cy="45720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73733" name="Object 5"/>
          <p:cNvGraphicFramePr>
            <a:graphicFrameLocks noChangeAspect="1"/>
          </p:cNvGraphicFramePr>
          <p:nvPr/>
        </p:nvGraphicFramePr>
        <p:xfrm>
          <a:off x="3779838" y="1628775"/>
          <a:ext cx="1981200" cy="1174750"/>
        </p:xfrm>
        <a:graphic>
          <a:graphicData uri="http://schemas.openxmlformats.org/presentationml/2006/ole">
            <p:oleObj spid="_x0000_s73733" r:id="rId4" imgW="774364" imgH="457002" progId="Equation.3">
              <p:embed/>
            </p:oleObj>
          </a:graphicData>
        </a:graphic>
      </p:graphicFrame>
      <p:graphicFrame>
        <p:nvGraphicFramePr>
          <p:cNvPr id="73734" name="Object 6"/>
          <p:cNvGraphicFramePr>
            <a:graphicFrameLocks noChangeAspect="1"/>
          </p:cNvGraphicFramePr>
          <p:nvPr/>
        </p:nvGraphicFramePr>
        <p:xfrm>
          <a:off x="4186238" y="3200400"/>
          <a:ext cx="114300" cy="219075"/>
        </p:xfrm>
        <a:graphic>
          <a:graphicData uri="http://schemas.openxmlformats.org/presentationml/2006/ole">
            <p:oleObj spid="_x0000_s73734" r:id="rId5" imgW="114151" imgH="215619" progId="Equation.3">
              <p:embed/>
            </p:oleObj>
          </a:graphicData>
        </a:graphic>
      </p:graphicFrame>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xfrm>
            <a:off x="684213" y="1412875"/>
            <a:ext cx="7991475" cy="4895850"/>
          </a:xfrm>
        </p:spPr>
        <p:txBody>
          <a:bodyPr/>
          <a:lstStyle/>
          <a:p>
            <a:pPr>
              <a:buFontTx/>
              <a:buNone/>
            </a:pPr>
            <a:r>
              <a:rPr lang="en-US" altLang="zh-CN" b="1">
                <a:solidFill>
                  <a:srgbClr val="FF9900"/>
                </a:solidFill>
              </a:rPr>
              <a:t>2.2.5</a:t>
            </a:r>
            <a:r>
              <a:rPr lang="zh-CN" altLang="en-US" b="1">
                <a:solidFill>
                  <a:srgbClr val="FF9900"/>
                </a:solidFill>
              </a:rPr>
              <a:t>均方末端距的统计计算</a:t>
            </a:r>
          </a:p>
          <a:p>
            <a:pPr>
              <a:buClr>
                <a:schemeClr val="tx1"/>
              </a:buClr>
            </a:pPr>
            <a:endParaRPr lang="zh-CN" altLang="en-US" b="1"/>
          </a:p>
          <a:p>
            <a:pPr>
              <a:buClr>
                <a:schemeClr val="tx1"/>
              </a:buClr>
            </a:pPr>
            <a:r>
              <a:rPr lang="zh-CN" altLang="en-US" sz="2800" b="1"/>
              <a:t>假设：</a:t>
            </a:r>
          </a:p>
          <a:p>
            <a:pPr lvl="1">
              <a:buFontTx/>
              <a:buNone/>
            </a:pPr>
            <a:r>
              <a:rPr lang="en-US" altLang="zh-CN" b="1"/>
              <a:t>(1)</a:t>
            </a:r>
            <a:r>
              <a:rPr lang="zh-CN" altLang="en-US" b="1"/>
              <a:t>高分子可以分为</a:t>
            </a:r>
            <a:r>
              <a:rPr lang="en-US" altLang="zh-CN" b="1"/>
              <a:t>n</a:t>
            </a:r>
            <a:r>
              <a:rPr lang="zh-CN" altLang="en-US" b="1"/>
              <a:t>个统计单元</a:t>
            </a:r>
          </a:p>
          <a:p>
            <a:pPr lvl="1">
              <a:buFontTx/>
              <a:buNone/>
            </a:pPr>
            <a:r>
              <a:rPr lang="en-US" altLang="zh-CN" b="1"/>
              <a:t>(2)</a:t>
            </a:r>
            <a:r>
              <a:rPr lang="zh-CN" altLang="en-US" b="1"/>
              <a:t>每个统计单元可看作长度为</a:t>
            </a:r>
            <a:r>
              <a:rPr lang="en-US" altLang="zh-CN" b="1"/>
              <a:t>L</a:t>
            </a:r>
            <a:r>
              <a:rPr lang="zh-CN" altLang="en-US" b="1"/>
              <a:t>的刚性棒</a:t>
            </a:r>
          </a:p>
          <a:p>
            <a:pPr lvl="1">
              <a:buFontTx/>
              <a:buNone/>
            </a:pPr>
            <a:r>
              <a:rPr lang="en-US" altLang="zh-CN" b="1"/>
              <a:t>(3)</a:t>
            </a:r>
            <a:r>
              <a:rPr lang="zh-CN" altLang="en-US" b="1"/>
              <a:t>单元间自由链接</a:t>
            </a:r>
          </a:p>
          <a:p>
            <a:pPr lvl="1">
              <a:buFontTx/>
              <a:buNone/>
            </a:pPr>
            <a:r>
              <a:rPr lang="en-US" altLang="zh-CN" b="1"/>
              <a:t>(4)</a:t>
            </a:r>
            <a:r>
              <a:rPr lang="zh-CN" altLang="en-US" b="1"/>
              <a:t>高分子链不占体积</a:t>
            </a:r>
          </a:p>
          <a:p>
            <a:pPr lvl="1"/>
            <a:endParaRPr lang="en-US" altLang="zh-CN" b="1"/>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0" name="Rectangle 4"/>
          <p:cNvSpPr>
            <a:spLocks noChangeArrowheads="1"/>
          </p:cNvSpPr>
          <p:nvPr/>
        </p:nvSpPr>
        <p:spPr bwMode="auto">
          <a:xfrm>
            <a:off x="684213" y="600075"/>
            <a:ext cx="7991475" cy="2528888"/>
          </a:xfrm>
          <a:prstGeom prst="rect">
            <a:avLst/>
          </a:prstGeom>
          <a:noFill/>
          <a:ln w="9525">
            <a:noFill/>
            <a:miter lim="800000"/>
            <a:headEnd/>
            <a:tailEnd/>
          </a:ln>
          <a:effectLst/>
        </p:spPr>
        <p:txBody>
          <a:bodyPr anchor="ctr">
            <a:spAutoFit/>
          </a:bodyPr>
          <a:lstStyle/>
          <a:p>
            <a:r>
              <a:rPr lang="en-US" altLang="zh-CN" sz="3200" b="1"/>
              <a:t>1827</a:t>
            </a:r>
            <a:r>
              <a:rPr lang="zh-CN" altLang="en-US" sz="3200" b="1"/>
              <a:t>年英国植物学家布朗（</a:t>
            </a:r>
            <a:r>
              <a:rPr lang="en-US" altLang="zh-CN" sz="3200" b="1"/>
              <a:t>Brown</a:t>
            </a:r>
            <a:r>
              <a:rPr lang="zh-CN" altLang="en-US" sz="3200" b="1"/>
              <a:t>）用</a:t>
            </a:r>
          </a:p>
          <a:p>
            <a:r>
              <a:rPr lang="zh-CN" altLang="en-US" sz="3200" b="1"/>
              <a:t>显微镜观察到悬浮在水中的花粉颗粒，不</a:t>
            </a:r>
          </a:p>
          <a:p>
            <a:r>
              <a:rPr lang="zh-CN" altLang="en-US" sz="3200" b="1"/>
              <a:t>停地作着混乱的无定向运动，即所谓布朗运</a:t>
            </a:r>
          </a:p>
          <a:p>
            <a:r>
              <a:rPr lang="zh-CN" altLang="en-US" sz="3200" b="1"/>
              <a:t>动。我们把这一条无规行走的途径描述下来，就得到一条如下的曲线：</a:t>
            </a:r>
          </a:p>
        </p:txBody>
      </p:sp>
      <p:sp>
        <p:nvSpPr>
          <p:cNvPr id="162823" name="Freeform 7"/>
          <p:cNvSpPr>
            <a:spLocks/>
          </p:cNvSpPr>
          <p:nvPr/>
        </p:nvSpPr>
        <p:spPr bwMode="auto">
          <a:xfrm>
            <a:off x="2916238" y="3357563"/>
            <a:ext cx="3095625" cy="2519362"/>
          </a:xfrm>
          <a:custGeom>
            <a:avLst/>
            <a:gdLst/>
            <a:ahLst/>
            <a:cxnLst>
              <a:cxn ang="0">
                <a:pos x="0" y="680"/>
              </a:cxn>
              <a:cxn ang="0">
                <a:pos x="499" y="499"/>
              </a:cxn>
              <a:cxn ang="0">
                <a:pos x="544" y="635"/>
              </a:cxn>
              <a:cxn ang="0">
                <a:pos x="363" y="725"/>
              </a:cxn>
              <a:cxn ang="0">
                <a:pos x="90" y="272"/>
              </a:cxn>
              <a:cxn ang="0">
                <a:pos x="725" y="136"/>
              </a:cxn>
              <a:cxn ang="0">
                <a:pos x="544" y="363"/>
              </a:cxn>
              <a:cxn ang="0">
                <a:pos x="1723" y="363"/>
              </a:cxn>
              <a:cxn ang="0">
                <a:pos x="1723" y="0"/>
              </a:cxn>
              <a:cxn ang="0">
                <a:pos x="1179" y="181"/>
              </a:cxn>
              <a:cxn ang="0">
                <a:pos x="1859" y="136"/>
              </a:cxn>
              <a:cxn ang="0">
                <a:pos x="1859" y="725"/>
              </a:cxn>
              <a:cxn ang="0">
                <a:pos x="952" y="725"/>
              </a:cxn>
              <a:cxn ang="0">
                <a:pos x="1315" y="998"/>
              </a:cxn>
              <a:cxn ang="0">
                <a:pos x="1950" y="998"/>
              </a:cxn>
              <a:cxn ang="0">
                <a:pos x="1950" y="1360"/>
              </a:cxn>
              <a:cxn ang="0">
                <a:pos x="1406" y="1360"/>
              </a:cxn>
              <a:cxn ang="0">
                <a:pos x="1134" y="1043"/>
              </a:cxn>
              <a:cxn ang="0">
                <a:pos x="1633" y="1134"/>
              </a:cxn>
              <a:cxn ang="0">
                <a:pos x="1088" y="1451"/>
              </a:cxn>
              <a:cxn ang="0">
                <a:pos x="862" y="1179"/>
              </a:cxn>
              <a:cxn ang="0">
                <a:pos x="45" y="1179"/>
              </a:cxn>
              <a:cxn ang="0">
                <a:pos x="408" y="1587"/>
              </a:cxn>
              <a:cxn ang="0">
                <a:pos x="408" y="1088"/>
              </a:cxn>
              <a:cxn ang="0">
                <a:pos x="907" y="1043"/>
              </a:cxn>
            </a:cxnLst>
            <a:rect l="0" t="0" r="r" b="b"/>
            <a:pathLst>
              <a:path w="1950" h="1587">
                <a:moveTo>
                  <a:pt x="0" y="680"/>
                </a:moveTo>
                <a:lnTo>
                  <a:pt x="499" y="499"/>
                </a:lnTo>
                <a:lnTo>
                  <a:pt x="544" y="635"/>
                </a:lnTo>
                <a:lnTo>
                  <a:pt x="363" y="725"/>
                </a:lnTo>
                <a:lnTo>
                  <a:pt x="90" y="272"/>
                </a:lnTo>
                <a:lnTo>
                  <a:pt x="725" y="136"/>
                </a:lnTo>
                <a:lnTo>
                  <a:pt x="544" y="363"/>
                </a:lnTo>
                <a:lnTo>
                  <a:pt x="1723" y="363"/>
                </a:lnTo>
                <a:lnTo>
                  <a:pt x="1723" y="0"/>
                </a:lnTo>
                <a:lnTo>
                  <a:pt x="1179" y="181"/>
                </a:lnTo>
                <a:lnTo>
                  <a:pt x="1859" y="136"/>
                </a:lnTo>
                <a:lnTo>
                  <a:pt x="1859" y="725"/>
                </a:lnTo>
                <a:lnTo>
                  <a:pt x="952" y="725"/>
                </a:lnTo>
                <a:lnTo>
                  <a:pt x="1315" y="998"/>
                </a:lnTo>
                <a:lnTo>
                  <a:pt x="1950" y="998"/>
                </a:lnTo>
                <a:lnTo>
                  <a:pt x="1950" y="1360"/>
                </a:lnTo>
                <a:lnTo>
                  <a:pt x="1406" y="1360"/>
                </a:lnTo>
                <a:lnTo>
                  <a:pt x="1134" y="1043"/>
                </a:lnTo>
                <a:lnTo>
                  <a:pt x="1633" y="1134"/>
                </a:lnTo>
                <a:lnTo>
                  <a:pt x="1088" y="1451"/>
                </a:lnTo>
                <a:lnTo>
                  <a:pt x="862" y="1179"/>
                </a:lnTo>
                <a:lnTo>
                  <a:pt x="45" y="1179"/>
                </a:lnTo>
                <a:lnTo>
                  <a:pt x="408" y="1587"/>
                </a:lnTo>
                <a:lnTo>
                  <a:pt x="408" y="1088"/>
                </a:lnTo>
                <a:lnTo>
                  <a:pt x="907" y="1043"/>
                </a:lnTo>
              </a:path>
            </a:pathLst>
          </a:custGeom>
          <a:noFill/>
          <a:ln w="38100" cmpd="sng">
            <a:solidFill>
              <a:srgbClr val="000000"/>
            </a:solidFill>
            <a:round/>
            <a:headEnd type="triangle" w="med" len="med"/>
            <a:tailEnd type="triangle" w="med" len="med"/>
          </a:ln>
          <a:effectLst/>
        </p:spPr>
        <p:txBody>
          <a:bodyPr/>
          <a:lstStyle/>
          <a:p>
            <a:endParaRPr lang="zh-CN" altLang="en-US"/>
          </a:p>
        </p:txBody>
      </p:sp>
      <p:sp>
        <p:nvSpPr>
          <p:cNvPr id="162824" name="Line 8"/>
          <p:cNvSpPr>
            <a:spLocks noChangeShapeType="1"/>
          </p:cNvSpPr>
          <p:nvPr/>
        </p:nvSpPr>
        <p:spPr bwMode="auto">
          <a:xfrm>
            <a:off x="3059113" y="4508500"/>
            <a:ext cx="1152525" cy="433388"/>
          </a:xfrm>
          <a:prstGeom prst="line">
            <a:avLst/>
          </a:prstGeom>
          <a:noFill/>
          <a:ln w="9525">
            <a:solidFill>
              <a:srgbClr val="FF3300"/>
            </a:solidFill>
            <a:round/>
            <a:headEnd type="triangle" w="med" len="med"/>
            <a:tailEnd type="triangle" w="med" len="med"/>
          </a:ln>
          <a:effectLst/>
        </p:spPr>
        <p:txBody>
          <a:bodyPr/>
          <a:lstStyle/>
          <a:p>
            <a:endParaRPr lang="zh-CN" altLang="en-US"/>
          </a:p>
        </p:txBody>
      </p:sp>
      <p:sp>
        <p:nvSpPr>
          <p:cNvPr id="162825" name="AutoShape 9"/>
          <p:cNvSpPr>
            <a:spLocks/>
          </p:cNvSpPr>
          <p:nvPr/>
        </p:nvSpPr>
        <p:spPr bwMode="auto">
          <a:xfrm>
            <a:off x="6227763" y="4941888"/>
            <a:ext cx="215900" cy="503237"/>
          </a:xfrm>
          <a:prstGeom prst="rightBrace">
            <a:avLst>
              <a:gd name="adj1" fmla="val 19424"/>
              <a:gd name="adj2" fmla="val 50000"/>
            </a:avLst>
          </a:prstGeom>
          <a:noFill/>
          <a:ln w="28575">
            <a:solidFill>
              <a:srgbClr val="FF3300"/>
            </a:solidFill>
            <a:round/>
            <a:headEnd/>
            <a:tailEnd/>
          </a:ln>
          <a:effectLst/>
        </p:spPr>
        <p:txBody>
          <a:bodyPr wrap="none" anchor="ctr"/>
          <a:lstStyle/>
          <a:p>
            <a:endParaRPr lang="zh-CN" altLang="en-US"/>
          </a:p>
        </p:txBody>
      </p:sp>
      <p:sp>
        <p:nvSpPr>
          <p:cNvPr id="162826" name="Text Box 10"/>
          <p:cNvSpPr txBox="1">
            <a:spLocks noChangeArrowheads="1"/>
          </p:cNvSpPr>
          <p:nvPr/>
        </p:nvSpPr>
        <p:spPr bwMode="auto">
          <a:xfrm>
            <a:off x="2411413" y="4221163"/>
            <a:ext cx="436562" cy="946150"/>
          </a:xfrm>
          <a:prstGeom prst="rect">
            <a:avLst/>
          </a:prstGeom>
          <a:noFill/>
          <a:ln w="9525">
            <a:noFill/>
            <a:miter lim="800000"/>
            <a:headEnd/>
            <a:tailEnd/>
          </a:ln>
          <a:effectLst/>
        </p:spPr>
        <p:txBody>
          <a:bodyPr>
            <a:spAutoFit/>
          </a:bodyPr>
          <a:lstStyle/>
          <a:p>
            <a:r>
              <a:rPr lang="en-US" altLang="zh-CN" sz="2800" b="1"/>
              <a:t>A </a:t>
            </a:r>
          </a:p>
        </p:txBody>
      </p:sp>
      <p:sp>
        <p:nvSpPr>
          <p:cNvPr id="162827" name="Text Box 11"/>
          <p:cNvSpPr txBox="1">
            <a:spLocks noChangeArrowheads="1"/>
          </p:cNvSpPr>
          <p:nvPr/>
        </p:nvSpPr>
        <p:spPr bwMode="auto">
          <a:xfrm>
            <a:off x="4140200" y="4581525"/>
            <a:ext cx="455613" cy="519113"/>
          </a:xfrm>
          <a:prstGeom prst="rect">
            <a:avLst/>
          </a:prstGeom>
          <a:noFill/>
          <a:ln w="9525">
            <a:noFill/>
            <a:miter lim="800000"/>
            <a:headEnd/>
            <a:tailEnd/>
          </a:ln>
          <a:effectLst/>
        </p:spPr>
        <p:txBody>
          <a:bodyPr wrap="none">
            <a:spAutoFit/>
          </a:bodyPr>
          <a:lstStyle/>
          <a:p>
            <a:r>
              <a:rPr lang="en-US" altLang="zh-CN" sz="2800" b="1"/>
              <a:t>B</a:t>
            </a:r>
          </a:p>
        </p:txBody>
      </p:sp>
      <p:sp>
        <p:nvSpPr>
          <p:cNvPr id="162828" name="Text Box 12"/>
          <p:cNvSpPr txBox="1">
            <a:spLocks noChangeArrowheads="1"/>
          </p:cNvSpPr>
          <p:nvPr/>
        </p:nvSpPr>
        <p:spPr bwMode="auto">
          <a:xfrm>
            <a:off x="3203575" y="4581525"/>
            <a:ext cx="455613" cy="519113"/>
          </a:xfrm>
          <a:prstGeom prst="rect">
            <a:avLst/>
          </a:prstGeom>
          <a:noFill/>
          <a:ln w="9525">
            <a:noFill/>
            <a:miter lim="800000"/>
            <a:headEnd/>
            <a:tailEnd/>
          </a:ln>
          <a:effectLst/>
        </p:spPr>
        <p:txBody>
          <a:bodyPr wrap="none">
            <a:spAutoFit/>
          </a:bodyPr>
          <a:lstStyle/>
          <a:p>
            <a:r>
              <a:rPr lang="en-US" altLang="zh-CN" sz="2800" b="1"/>
              <a:t>X</a:t>
            </a:r>
          </a:p>
        </p:txBody>
      </p:sp>
      <p:sp>
        <p:nvSpPr>
          <p:cNvPr id="162829" name="Text Box 13"/>
          <p:cNvSpPr txBox="1">
            <a:spLocks noChangeArrowheads="1"/>
          </p:cNvSpPr>
          <p:nvPr/>
        </p:nvSpPr>
        <p:spPr bwMode="auto">
          <a:xfrm>
            <a:off x="6516688" y="4941888"/>
            <a:ext cx="673100" cy="519112"/>
          </a:xfrm>
          <a:prstGeom prst="rect">
            <a:avLst/>
          </a:prstGeom>
          <a:noFill/>
          <a:ln w="9525">
            <a:noFill/>
            <a:miter lim="800000"/>
            <a:headEnd/>
            <a:tailEnd/>
          </a:ln>
          <a:effectLst/>
        </p:spPr>
        <p:txBody>
          <a:bodyPr wrap="none">
            <a:spAutoFit/>
          </a:bodyPr>
          <a:lstStyle/>
          <a:p>
            <a:r>
              <a:rPr lang="en-US" altLang="zh-CN" sz="2800" b="1"/>
              <a:t>∆X</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4" name="Rectangle 4"/>
          <p:cNvSpPr>
            <a:spLocks noChangeArrowheads="1"/>
          </p:cNvSpPr>
          <p:nvPr/>
        </p:nvSpPr>
        <p:spPr bwMode="auto">
          <a:xfrm>
            <a:off x="611188" y="900113"/>
            <a:ext cx="8042275" cy="5089525"/>
          </a:xfrm>
          <a:prstGeom prst="rect">
            <a:avLst/>
          </a:prstGeom>
          <a:noFill/>
          <a:ln w="9525">
            <a:noFill/>
            <a:miter lim="800000"/>
            <a:headEnd/>
            <a:tailEnd/>
          </a:ln>
          <a:effectLst/>
        </p:spPr>
        <p:txBody>
          <a:bodyPr anchor="ctr">
            <a:spAutoFit/>
          </a:bodyPr>
          <a:lstStyle/>
          <a:p>
            <a:r>
              <a:rPr lang="zh-CN" altLang="en-US" sz="3200" b="1"/>
              <a:t>这就是说，一个小颗粒从</a:t>
            </a:r>
            <a:r>
              <a:rPr lang="en-US" altLang="zh-CN" sz="3200" b="1"/>
              <a:t>A</a:t>
            </a:r>
            <a:r>
              <a:rPr lang="zh-CN" altLang="en-US" sz="3200" b="1"/>
              <a:t>点出发，经过反</a:t>
            </a:r>
          </a:p>
          <a:p>
            <a:r>
              <a:rPr lang="zh-CN" altLang="en-US" sz="3200" b="1"/>
              <a:t>复的曲折，每次运动的距离</a:t>
            </a:r>
            <a:r>
              <a:rPr lang="zh-CN" altLang="en-US" sz="3200" b="1">
                <a:sym typeface="Symbol" pitchFamily="18" charset="2"/>
              </a:rPr>
              <a:t></a:t>
            </a:r>
            <a:r>
              <a:rPr lang="en-US" altLang="zh-CN" sz="3200" b="1"/>
              <a:t>X</a:t>
            </a:r>
            <a:r>
              <a:rPr lang="zh-CN" altLang="en-US" sz="3200" b="1">
                <a:sym typeface="Symbol" pitchFamily="18" charset="2"/>
              </a:rPr>
              <a:t>，经过转折了</a:t>
            </a:r>
            <a:r>
              <a:rPr lang="en-US" altLang="zh-CN" sz="3200" b="1">
                <a:sym typeface="Symbol" pitchFamily="18" charset="2"/>
              </a:rPr>
              <a:t>Z</a:t>
            </a:r>
            <a:r>
              <a:rPr lang="zh-CN" altLang="en-US" sz="3200" b="1">
                <a:sym typeface="Symbol" pitchFamily="18" charset="2"/>
              </a:rPr>
              <a:t>次之后，从</a:t>
            </a:r>
            <a:r>
              <a:rPr lang="en-US" altLang="zh-CN" sz="3200" b="1">
                <a:sym typeface="Symbol" pitchFamily="18" charset="2"/>
              </a:rPr>
              <a:t>A</a:t>
            </a:r>
            <a:r>
              <a:rPr lang="zh-CN" altLang="en-US" sz="3200" b="1">
                <a:sym typeface="Symbol" pitchFamily="18" charset="2"/>
              </a:rPr>
              <a:t>点到达</a:t>
            </a:r>
            <a:r>
              <a:rPr lang="en-US" altLang="zh-CN" sz="3200" b="1">
                <a:sym typeface="Symbol" pitchFamily="18" charset="2"/>
              </a:rPr>
              <a:t>B</a:t>
            </a:r>
            <a:r>
              <a:rPr lang="zh-CN" altLang="en-US" sz="3200" b="1">
                <a:sym typeface="Symbol" pitchFamily="18" charset="2"/>
              </a:rPr>
              <a:t>点。</a:t>
            </a:r>
            <a:r>
              <a:rPr lang="en-US" altLang="zh-CN" sz="3200" b="1">
                <a:sym typeface="Symbol" pitchFamily="18" charset="2"/>
              </a:rPr>
              <a:t>A</a:t>
            </a:r>
            <a:r>
              <a:rPr lang="zh-CN" altLang="en-US" sz="3200" b="1">
                <a:sym typeface="Symbol" pitchFamily="18" charset="2"/>
              </a:rPr>
              <a:t>与</a:t>
            </a:r>
            <a:r>
              <a:rPr lang="en-US" altLang="zh-CN" sz="3200" b="1">
                <a:sym typeface="Symbol" pitchFamily="18" charset="2"/>
              </a:rPr>
              <a:t>B</a:t>
            </a:r>
            <a:r>
              <a:rPr lang="zh-CN" altLang="en-US" sz="3200" b="1">
                <a:sym typeface="Symbol" pitchFamily="18" charset="2"/>
              </a:rPr>
              <a:t>之间的距离为：</a:t>
            </a:r>
            <a:r>
              <a:rPr lang="zh-CN" altLang="en-US" sz="3200">
                <a:sym typeface="Symbol" pitchFamily="18" charset="2"/>
              </a:rPr>
              <a:t> </a:t>
            </a:r>
          </a:p>
          <a:p>
            <a:r>
              <a:rPr lang="zh-CN" altLang="en-US" sz="3200">
                <a:sym typeface="Symbol" pitchFamily="18" charset="2"/>
              </a:rPr>
              <a:t>              </a:t>
            </a:r>
            <a:r>
              <a:rPr lang="en-US" altLang="zh-CN" sz="3600" b="1">
                <a:solidFill>
                  <a:srgbClr val="FF3300"/>
                </a:solidFill>
              </a:rPr>
              <a:t>X</a:t>
            </a:r>
            <a:r>
              <a:rPr lang="en-US" altLang="zh-CN" sz="3600" b="1" baseline="30000">
                <a:solidFill>
                  <a:srgbClr val="FF3300"/>
                </a:solidFill>
                <a:sym typeface="Symbol" pitchFamily="18" charset="2"/>
              </a:rPr>
              <a:t>2</a:t>
            </a:r>
            <a:r>
              <a:rPr lang="zh-CN" altLang="en-US" sz="3600" b="1">
                <a:solidFill>
                  <a:srgbClr val="FF3300"/>
                </a:solidFill>
                <a:sym typeface="Symbol" pitchFamily="18" charset="2"/>
              </a:rPr>
              <a:t>＝</a:t>
            </a:r>
            <a:r>
              <a:rPr lang="en-US" altLang="zh-CN" sz="3600" b="1">
                <a:solidFill>
                  <a:srgbClr val="FF3300"/>
                </a:solidFill>
                <a:sym typeface="Symbol" pitchFamily="18" charset="2"/>
              </a:rPr>
              <a:t>Z </a:t>
            </a:r>
            <a:r>
              <a:rPr lang="en-US" altLang="zh-CN" sz="3600" b="1">
                <a:solidFill>
                  <a:srgbClr val="FF3300"/>
                </a:solidFill>
              </a:rPr>
              <a:t> </a:t>
            </a:r>
            <a:r>
              <a:rPr lang="en-US" altLang="zh-CN" sz="3600" b="1">
                <a:solidFill>
                  <a:srgbClr val="FF3300"/>
                </a:solidFill>
                <a:sym typeface="Symbol" pitchFamily="18" charset="2"/>
              </a:rPr>
              <a:t></a:t>
            </a:r>
            <a:r>
              <a:rPr lang="en-US" altLang="zh-CN" sz="3600" b="1">
                <a:solidFill>
                  <a:srgbClr val="FF3300"/>
                </a:solidFill>
              </a:rPr>
              <a:t>X</a:t>
            </a:r>
            <a:r>
              <a:rPr lang="en-US" altLang="zh-CN" sz="3600" b="1" baseline="30000">
                <a:solidFill>
                  <a:srgbClr val="FF3300"/>
                </a:solidFill>
                <a:sym typeface="Symbol" pitchFamily="18" charset="2"/>
              </a:rPr>
              <a:t>2</a:t>
            </a:r>
          </a:p>
          <a:p>
            <a:pPr algn="ctr"/>
            <a:endParaRPr lang="en-US" altLang="zh-CN" sz="3600" b="1">
              <a:solidFill>
                <a:srgbClr val="FF3300"/>
              </a:solidFill>
              <a:sym typeface="Symbol" pitchFamily="18" charset="2"/>
            </a:endParaRPr>
          </a:p>
          <a:p>
            <a:r>
              <a:rPr lang="en-US" altLang="zh-CN" sz="3200" b="1">
                <a:sym typeface="Symbol" pitchFamily="18" charset="2"/>
              </a:rPr>
              <a:t>1934</a:t>
            </a:r>
            <a:r>
              <a:rPr lang="zh-CN" altLang="en-US" sz="3200" b="1">
                <a:sym typeface="Symbol" pitchFamily="18" charset="2"/>
              </a:rPr>
              <a:t>年，</a:t>
            </a:r>
            <a:r>
              <a:rPr lang="en-US" altLang="zh-CN" sz="3200" b="1">
                <a:sym typeface="Symbol" pitchFamily="18" charset="2"/>
              </a:rPr>
              <a:t>Kuhn</a:t>
            </a:r>
            <a:r>
              <a:rPr lang="zh-CN" altLang="en-US" sz="3200" b="1">
                <a:sym typeface="Symbol" pitchFamily="18" charset="2"/>
              </a:rPr>
              <a:t>发现这和无规的高分子链</a:t>
            </a:r>
          </a:p>
          <a:p>
            <a:r>
              <a:rPr lang="zh-CN" altLang="en-US" sz="3200" b="1">
                <a:sym typeface="Symbol" pitchFamily="18" charset="2"/>
              </a:rPr>
              <a:t>的构象有相似之处。因此，他借无规行走的统计概念来描述高分子统计线团，即把这一公式直接应用于高分子链的构象统计</a:t>
            </a:r>
            <a:r>
              <a:rPr lang="en-US" altLang="zh-CN" sz="3200" b="1">
                <a:sym typeface="Symbol" pitchFamily="18" charset="2"/>
              </a:rPr>
              <a:t>.</a:t>
            </a:r>
            <a:r>
              <a:rPr lang="en-US" altLang="zh-CN" sz="3200">
                <a:sym typeface="Symbol" pitchFamily="18" charset="2"/>
              </a:rPr>
              <a:t> </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8" name="Rectangle 4"/>
          <p:cNvSpPr>
            <a:spLocks noChangeArrowheads="1"/>
          </p:cNvSpPr>
          <p:nvPr/>
        </p:nvSpPr>
        <p:spPr bwMode="auto">
          <a:xfrm>
            <a:off x="417513" y="620713"/>
            <a:ext cx="8186737" cy="5453062"/>
          </a:xfrm>
          <a:prstGeom prst="rect">
            <a:avLst/>
          </a:prstGeom>
          <a:noFill/>
          <a:ln w="9525">
            <a:noFill/>
            <a:miter lim="800000"/>
            <a:headEnd/>
            <a:tailEnd/>
          </a:ln>
          <a:effectLst/>
        </p:spPr>
        <p:txBody>
          <a:bodyPr anchor="ctr">
            <a:spAutoFit/>
          </a:bodyPr>
          <a:lstStyle/>
          <a:p>
            <a:r>
              <a:rPr lang="zh-CN" altLang="en-US" sz="3200"/>
              <a:t>这样我们可以令</a:t>
            </a:r>
            <a:r>
              <a:rPr lang="en-US" altLang="zh-CN" sz="3200">
                <a:solidFill>
                  <a:srgbClr val="FF3300"/>
                </a:solidFill>
              </a:rPr>
              <a:t>A</a:t>
            </a:r>
            <a:r>
              <a:rPr lang="en-US" altLang="zh-CN" sz="3200" baseline="-25000">
                <a:solidFill>
                  <a:srgbClr val="FF3300"/>
                </a:solidFill>
              </a:rPr>
              <a:t>m</a:t>
            </a:r>
            <a:r>
              <a:rPr lang="zh-CN" altLang="en-US" sz="3200"/>
              <a:t>代表统计单元或者链段的长度，</a:t>
            </a:r>
            <a:r>
              <a:rPr lang="en-US" altLang="zh-CN" sz="3200">
                <a:solidFill>
                  <a:srgbClr val="FF3300"/>
                </a:solidFill>
              </a:rPr>
              <a:t>Z</a:t>
            </a:r>
            <a:r>
              <a:rPr lang="zh-CN" altLang="en-US" sz="3200"/>
              <a:t>代表组成高分子链的链段数目，则无规卷曲的高分子链的均方末端距</a:t>
            </a:r>
            <a:r>
              <a:rPr lang="zh-CN" altLang="en-US" sz="3200">
                <a:sym typeface="Symbol" pitchFamily="18" charset="2"/>
              </a:rPr>
              <a:t></a:t>
            </a:r>
            <a:r>
              <a:rPr lang="en-US" altLang="zh-CN" sz="3200" i="1">
                <a:solidFill>
                  <a:srgbClr val="FF3300"/>
                </a:solidFill>
              </a:rPr>
              <a:t>h</a:t>
            </a:r>
            <a:r>
              <a:rPr lang="en-US" altLang="zh-CN" sz="3200" i="1" baseline="30000">
                <a:solidFill>
                  <a:srgbClr val="FF3300"/>
                </a:solidFill>
                <a:sym typeface="Symbol" pitchFamily="18" charset="2"/>
              </a:rPr>
              <a:t>2</a:t>
            </a:r>
            <a:r>
              <a:rPr lang="en-US" altLang="zh-CN" sz="3200">
                <a:sym typeface="Symbol" pitchFamily="18" charset="2"/>
              </a:rPr>
              <a:t>:   </a:t>
            </a:r>
          </a:p>
          <a:p>
            <a:endParaRPr lang="en-US" altLang="zh-CN" sz="3200">
              <a:sym typeface="Symbol" pitchFamily="18" charset="2"/>
            </a:endParaRPr>
          </a:p>
          <a:p>
            <a:r>
              <a:rPr lang="en-US" altLang="zh-CN" sz="3200">
                <a:sym typeface="Symbol" pitchFamily="18" charset="2"/>
              </a:rPr>
              <a:t>             </a:t>
            </a:r>
            <a:r>
              <a:rPr lang="en-US" altLang="zh-CN" sz="3200">
                <a:solidFill>
                  <a:srgbClr val="FF3300"/>
                </a:solidFill>
                <a:sym typeface="Symbol" pitchFamily="18" charset="2"/>
              </a:rPr>
              <a:t></a:t>
            </a:r>
            <a:r>
              <a:rPr lang="en-US" altLang="zh-CN" sz="3200" i="1">
                <a:solidFill>
                  <a:srgbClr val="FF3300"/>
                </a:solidFill>
              </a:rPr>
              <a:t>h</a:t>
            </a:r>
            <a:r>
              <a:rPr lang="en-US" altLang="zh-CN" sz="3200" i="1" baseline="30000">
                <a:solidFill>
                  <a:srgbClr val="FF3300"/>
                </a:solidFill>
                <a:sym typeface="Symbol" pitchFamily="18" charset="2"/>
              </a:rPr>
              <a:t>2</a:t>
            </a:r>
            <a:r>
              <a:rPr lang="en-US" altLang="zh-CN" sz="3200" i="1">
                <a:solidFill>
                  <a:srgbClr val="FF3300"/>
                </a:solidFill>
                <a:sym typeface="Symbol" pitchFamily="18" charset="2"/>
              </a:rPr>
              <a:t> =Z A</a:t>
            </a:r>
            <a:r>
              <a:rPr lang="en-US" altLang="zh-CN" sz="3200" i="1" baseline="-25000">
                <a:solidFill>
                  <a:srgbClr val="FF3300"/>
                </a:solidFill>
                <a:sym typeface="Symbol" pitchFamily="18" charset="2"/>
              </a:rPr>
              <a:t>m</a:t>
            </a:r>
            <a:r>
              <a:rPr lang="en-US" altLang="zh-CN" sz="3200" i="1" baseline="30000">
                <a:solidFill>
                  <a:srgbClr val="FF3300"/>
                </a:solidFill>
                <a:sym typeface="Symbol" pitchFamily="18" charset="2"/>
              </a:rPr>
              <a:t>2</a:t>
            </a:r>
            <a:r>
              <a:rPr lang="en-US" altLang="zh-CN" sz="3200">
                <a:sym typeface="Symbol" pitchFamily="18" charset="2"/>
              </a:rPr>
              <a:t>     </a:t>
            </a:r>
          </a:p>
          <a:p>
            <a:r>
              <a:rPr lang="zh-CN" altLang="en-US" sz="3200">
                <a:sym typeface="Symbol" pitchFamily="18" charset="2"/>
              </a:rPr>
              <a:t>　　</a:t>
            </a:r>
          </a:p>
          <a:p>
            <a:r>
              <a:rPr lang="en-US" altLang="zh-CN" sz="3200" i="1">
                <a:solidFill>
                  <a:srgbClr val="FF3300"/>
                </a:solidFill>
                <a:sym typeface="Symbol" pitchFamily="18" charset="2"/>
              </a:rPr>
              <a:t>Z.A</a:t>
            </a:r>
            <a:r>
              <a:rPr lang="en-US" altLang="zh-CN" sz="3200" i="1" baseline="-25000">
                <a:solidFill>
                  <a:srgbClr val="FF3300"/>
                </a:solidFill>
                <a:sym typeface="Symbol" pitchFamily="18" charset="2"/>
              </a:rPr>
              <a:t>m</a:t>
            </a:r>
            <a:r>
              <a:rPr lang="en-US" altLang="zh-CN" sz="3200" i="1">
                <a:sym typeface="Symbol" pitchFamily="18" charset="2"/>
              </a:rPr>
              <a:t> </a:t>
            </a:r>
            <a:r>
              <a:rPr lang="zh-CN" altLang="en-US" sz="3200">
                <a:sym typeface="Symbol" pitchFamily="18" charset="2"/>
              </a:rPr>
              <a:t>正好等于最大链长，以</a:t>
            </a:r>
            <a:r>
              <a:rPr lang="en-US" altLang="zh-CN" sz="3200" i="1">
                <a:solidFill>
                  <a:srgbClr val="FF3300"/>
                </a:solidFill>
                <a:sym typeface="Symbol" pitchFamily="18" charset="2"/>
              </a:rPr>
              <a:t>L</a:t>
            </a:r>
            <a:r>
              <a:rPr lang="en-US" altLang="zh-CN" sz="3200" i="1" baseline="-25000">
                <a:solidFill>
                  <a:srgbClr val="FF3300"/>
                </a:solidFill>
                <a:sym typeface="Symbol" pitchFamily="18" charset="2"/>
              </a:rPr>
              <a:t>max</a:t>
            </a:r>
            <a:r>
              <a:rPr lang="zh-CN" altLang="en-US" sz="3200">
                <a:sym typeface="Symbol" pitchFamily="18" charset="2"/>
              </a:rPr>
              <a:t>表示：</a:t>
            </a:r>
          </a:p>
          <a:p>
            <a:r>
              <a:rPr lang="zh-CN" altLang="en-US" sz="3200">
                <a:sym typeface="Symbol" pitchFamily="18" charset="2"/>
              </a:rPr>
              <a:t>　　　　　　　　　　　　</a:t>
            </a:r>
          </a:p>
          <a:p>
            <a:r>
              <a:rPr lang="zh-CN" altLang="en-US" sz="3200">
                <a:sym typeface="Symbol" pitchFamily="18" charset="2"/>
              </a:rPr>
              <a:t>　　　　　　　</a:t>
            </a:r>
            <a:r>
              <a:rPr lang="en-US" altLang="zh-CN" sz="3200" i="1">
                <a:solidFill>
                  <a:srgbClr val="FF3300"/>
                </a:solidFill>
                <a:sym typeface="Symbol" pitchFamily="18" charset="2"/>
              </a:rPr>
              <a:t>L</a:t>
            </a:r>
            <a:r>
              <a:rPr lang="en-US" altLang="zh-CN" sz="3200" i="1" baseline="-25000">
                <a:solidFill>
                  <a:srgbClr val="FF3300"/>
                </a:solidFill>
                <a:sym typeface="Symbol" pitchFamily="18" charset="2"/>
              </a:rPr>
              <a:t>max</a:t>
            </a:r>
            <a:r>
              <a:rPr lang="zh-CN" altLang="en-US" sz="3200" i="1">
                <a:solidFill>
                  <a:srgbClr val="FF3300"/>
                </a:solidFill>
                <a:sym typeface="Symbol" pitchFamily="18" charset="2"/>
              </a:rPr>
              <a:t>＝</a:t>
            </a:r>
            <a:r>
              <a:rPr lang="en-US" altLang="zh-CN" sz="3200" i="1">
                <a:solidFill>
                  <a:srgbClr val="FF3300"/>
                </a:solidFill>
                <a:sym typeface="Symbol" pitchFamily="18" charset="2"/>
              </a:rPr>
              <a:t>Z A</a:t>
            </a:r>
            <a:r>
              <a:rPr lang="en-US" altLang="zh-CN" sz="3200" i="1" baseline="-25000">
                <a:solidFill>
                  <a:srgbClr val="FF3300"/>
                </a:solidFill>
                <a:sym typeface="Symbol" pitchFamily="18" charset="2"/>
              </a:rPr>
              <a:t>m</a:t>
            </a:r>
            <a:r>
              <a:rPr lang="en-US" altLang="zh-CN" sz="3200" i="1">
                <a:solidFill>
                  <a:srgbClr val="FF3300"/>
                </a:solidFill>
                <a:sym typeface="Symbol" pitchFamily="18" charset="2"/>
              </a:rPr>
              <a:t> </a:t>
            </a:r>
          </a:p>
          <a:p>
            <a:r>
              <a:rPr lang="zh-CN" altLang="en-US" sz="3200" i="1">
                <a:solidFill>
                  <a:srgbClr val="FF3300"/>
                </a:solidFill>
                <a:sym typeface="Symbol" pitchFamily="18" charset="2"/>
              </a:rPr>
              <a:t>　　　　　</a:t>
            </a:r>
          </a:p>
          <a:p>
            <a:r>
              <a:rPr lang="zh-CN" altLang="en-US" sz="3200" i="1">
                <a:solidFill>
                  <a:srgbClr val="FF3300"/>
                </a:solidFill>
                <a:sym typeface="Symbol" pitchFamily="18" charset="2"/>
              </a:rPr>
              <a:t>　　　 　　　</a:t>
            </a:r>
            <a:r>
              <a:rPr lang="en-US" altLang="zh-CN" sz="3200" i="1">
                <a:solidFill>
                  <a:srgbClr val="FF3300"/>
                </a:solidFill>
              </a:rPr>
              <a:t>h</a:t>
            </a:r>
            <a:r>
              <a:rPr lang="en-US" altLang="zh-CN" sz="3200" i="1" baseline="30000">
                <a:solidFill>
                  <a:srgbClr val="FF3300"/>
                </a:solidFill>
                <a:sym typeface="Symbol" pitchFamily="18" charset="2"/>
              </a:rPr>
              <a:t>2</a:t>
            </a:r>
            <a:r>
              <a:rPr lang="en-US" altLang="zh-CN" sz="3200" i="1">
                <a:solidFill>
                  <a:srgbClr val="FF3300"/>
                </a:solidFill>
                <a:sym typeface="Symbol" pitchFamily="18" charset="2"/>
              </a:rPr>
              <a:t> = L</a:t>
            </a:r>
            <a:r>
              <a:rPr lang="en-US" altLang="zh-CN" sz="3200" i="1" baseline="-25000">
                <a:solidFill>
                  <a:srgbClr val="FF3300"/>
                </a:solidFill>
                <a:sym typeface="Symbol" pitchFamily="18" charset="2"/>
              </a:rPr>
              <a:t>max</a:t>
            </a:r>
            <a:r>
              <a:rPr lang="en-US" altLang="zh-CN" sz="3200" i="1">
                <a:solidFill>
                  <a:srgbClr val="FF3300"/>
                </a:solidFill>
                <a:sym typeface="Symbol" pitchFamily="18" charset="2"/>
              </a:rPr>
              <a:t> A</a:t>
            </a:r>
            <a:r>
              <a:rPr lang="en-US" altLang="zh-CN" sz="3200" i="1" baseline="-25000">
                <a:solidFill>
                  <a:srgbClr val="FF3300"/>
                </a:solidFill>
                <a:sym typeface="Symbol" pitchFamily="18" charset="2"/>
              </a:rPr>
              <a:t>m</a:t>
            </a:r>
            <a:r>
              <a:rPr lang="en-US" altLang="zh-CN" sz="3200" i="1">
                <a:sym typeface="Symbol" pitchFamily="18" charset="2"/>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Rectangle 4"/>
          <p:cNvSpPr>
            <a:spLocks noChangeArrowheads="1"/>
          </p:cNvSpPr>
          <p:nvPr/>
        </p:nvSpPr>
        <p:spPr bwMode="auto">
          <a:xfrm>
            <a:off x="1187450" y="1655763"/>
            <a:ext cx="6956425" cy="3016250"/>
          </a:xfrm>
          <a:prstGeom prst="rect">
            <a:avLst/>
          </a:prstGeom>
          <a:noFill/>
          <a:ln w="9525">
            <a:noFill/>
            <a:miter lim="800000"/>
            <a:headEnd/>
            <a:tailEnd/>
          </a:ln>
          <a:effectLst/>
        </p:spPr>
        <p:txBody>
          <a:bodyPr anchor="ctr">
            <a:spAutoFit/>
          </a:bodyPr>
          <a:lstStyle/>
          <a:p>
            <a:pPr>
              <a:tabLst>
                <a:tab pos="457200" algn="l"/>
              </a:tabLst>
            </a:pPr>
            <a:r>
              <a:rPr lang="zh-CN" altLang="en-US" sz="3200"/>
              <a:t>４）</a:t>
            </a:r>
            <a:r>
              <a:rPr lang="zh-CN" altLang="en-US" sz="3200" b="1">
                <a:solidFill>
                  <a:srgbClr val="FF3300"/>
                </a:solidFill>
              </a:rPr>
              <a:t>大分子之间的相互作用力对其聚集态结构和物理性能有着十分重要的影响。</a:t>
            </a:r>
            <a:r>
              <a:rPr lang="zh-CN" altLang="en-US" sz="3200"/>
              <a:t>大分子之间交联以后，即使是交联度非常小，高聚物的物理机械性能也会发生非常大的变化，主要是不溶解和不熔融。</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2" name="Rectangle 4"/>
          <p:cNvSpPr>
            <a:spLocks noChangeArrowheads="1"/>
          </p:cNvSpPr>
          <p:nvPr/>
        </p:nvSpPr>
        <p:spPr bwMode="auto">
          <a:xfrm>
            <a:off x="611188" y="1236663"/>
            <a:ext cx="8001000" cy="4483100"/>
          </a:xfrm>
          <a:prstGeom prst="rect">
            <a:avLst/>
          </a:prstGeom>
          <a:noFill/>
          <a:ln w="9525">
            <a:noFill/>
            <a:miter lim="800000"/>
            <a:headEnd/>
            <a:tailEnd/>
          </a:ln>
          <a:effectLst/>
        </p:spPr>
        <p:txBody>
          <a:bodyPr anchor="ctr">
            <a:spAutoFit/>
          </a:bodyPr>
          <a:lstStyle/>
          <a:p>
            <a:pPr>
              <a:lnSpc>
                <a:spcPct val="150000"/>
              </a:lnSpc>
            </a:pPr>
            <a:r>
              <a:rPr lang="zh-CN" altLang="en-US" sz="3200" b="1"/>
              <a:t>这个公式表明末端距和链段长度都可以用来</a:t>
            </a:r>
          </a:p>
          <a:p>
            <a:pPr>
              <a:lnSpc>
                <a:spcPct val="150000"/>
              </a:lnSpc>
            </a:pPr>
            <a:r>
              <a:rPr lang="zh-CN" altLang="en-US" sz="3200" b="1"/>
              <a:t>衡量高分子链的柔顺性的大小。在分子量相同的情况下，链段（</a:t>
            </a:r>
            <a:r>
              <a:rPr lang="en-US" altLang="zh-CN" sz="3200" b="1"/>
              <a:t>A</a:t>
            </a:r>
            <a:r>
              <a:rPr lang="en-US" altLang="zh-CN" sz="3200" b="1" baseline="-25000"/>
              <a:t>m</a:t>
            </a:r>
            <a:r>
              <a:rPr lang="zh-CN" altLang="en-US" sz="3200" b="1"/>
              <a:t>）越短，主链能独立运动的单元越多，分子链卷曲得越厉害，分子链的柔顺性就越好，末端距（</a:t>
            </a:r>
            <a:r>
              <a:rPr lang="en-US" altLang="zh-CN" sz="3200" b="1"/>
              <a:t>h</a:t>
            </a:r>
            <a:r>
              <a:rPr lang="en-US" altLang="zh-CN" sz="3200" b="1" baseline="30000"/>
              <a:t>2</a:t>
            </a:r>
            <a:r>
              <a:rPr lang="zh-CN" altLang="en-US" sz="3200" b="1"/>
              <a:t>）就越小。</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6" name="Rectangle 4"/>
          <p:cNvSpPr>
            <a:spLocks noChangeArrowheads="1"/>
          </p:cNvSpPr>
          <p:nvPr/>
        </p:nvSpPr>
        <p:spPr bwMode="auto">
          <a:xfrm>
            <a:off x="539750" y="620713"/>
            <a:ext cx="7935913" cy="1554162"/>
          </a:xfrm>
          <a:prstGeom prst="rect">
            <a:avLst/>
          </a:prstGeom>
          <a:noFill/>
          <a:ln w="9525">
            <a:noFill/>
            <a:miter lim="800000"/>
            <a:headEnd/>
            <a:tailEnd/>
          </a:ln>
          <a:effectLst/>
        </p:spPr>
        <p:txBody>
          <a:bodyPr wrap="none" anchor="ctr">
            <a:spAutoFit/>
          </a:bodyPr>
          <a:lstStyle/>
          <a:p>
            <a:r>
              <a:rPr lang="zh-CN" altLang="en-US" sz="3200" b="1"/>
              <a:t>我们设计一个坐标，大分子的一端固定在原</a:t>
            </a:r>
          </a:p>
          <a:p>
            <a:r>
              <a:rPr lang="zh-CN" altLang="en-US" sz="3200" b="1"/>
              <a:t>点，而另一端可能出现在空间的任何方向，</a:t>
            </a:r>
          </a:p>
          <a:p>
            <a:r>
              <a:rPr lang="zh-CN" altLang="en-US" sz="3200" b="1"/>
              <a:t>我们来计算这个大分子两端点之间的距离：</a:t>
            </a:r>
          </a:p>
        </p:txBody>
      </p:sp>
      <p:sp>
        <p:nvSpPr>
          <p:cNvPr id="166934" name="Line 22"/>
          <p:cNvSpPr>
            <a:spLocks noChangeShapeType="1"/>
          </p:cNvSpPr>
          <p:nvPr/>
        </p:nvSpPr>
        <p:spPr bwMode="auto">
          <a:xfrm flipV="1">
            <a:off x="3924300" y="2492375"/>
            <a:ext cx="0" cy="2520950"/>
          </a:xfrm>
          <a:prstGeom prst="line">
            <a:avLst/>
          </a:prstGeom>
          <a:noFill/>
          <a:ln w="9525">
            <a:solidFill>
              <a:schemeClr val="tx1"/>
            </a:solidFill>
            <a:round/>
            <a:headEnd/>
            <a:tailEnd type="triangle" w="med" len="med"/>
          </a:ln>
          <a:effectLst/>
        </p:spPr>
        <p:txBody>
          <a:bodyPr/>
          <a:lstStyle/>
          <a:p>
            <a:endParaRPr lang="zh-CN" altLang="en-US"/>
          </a:p>
        </p:txBody>
      </p:sp>
      <p:sp>
        <p:nvSpPr>
          <p:cNvPr id="166935" name="Line 23"/>
          <p:cNvSpPr>
            <a:spLocks noChangeShapeType="1"/>
          </p:cNvSpPr>
          <p:nvPr/>
        </p:nvSpPr>
        <p:spPr bwMode="auto">
          <a:xfrm flipH="1">
            <a:off x="2124075" y="5013325"/>
            <a:ext cx="1800225" cy="1079500"/>
          </a:xfrm>
          <a:prstGeom prst="line">
            <a:avLst/>
          </a:prstGeom>
          <a:noFill/>
          <a:ln w="9525">
            <a:solidFill>
              <a:schemeClr val="tx1"/>
            </a:solidFill>
            <a:round/>
            <a:headEnd/>
            <a:tailEnd type="triangle" w="med" len="med"/>
          </a:ln>
          <a:effectLst/>
        </p:spPr>
        <p:txBody>
          <a:bodyPr/>
          <a:lstStyle/>
          <a:p>
            <a:endParaRPr lang="zh-CN" altLang="en-US"/>
          </a:p>
        </p:txBody>
      </p:sp>
      <p:sp>
        <p:nvSpPr>
          <p:cNvPr id="166936" name="Line 24"/>
          <p:cNvSpPr>
            <a:spLocks noChangeShapeType="1"/>
          </p:cNvSpPr>
          <p:nvPr/>
        </p:nvSpPr>
        <p:spPr bwMode="auto">
          <a:xfrm>
            <a:off x="3924300" y="5013325"/>
            <a:ext cx="3168650" cy="0"/>
          </a:xfrm>
          <a:prstGeom prst="line">
            <a:avLst/>
          </a:prstGeom>
          <a:noFill/>
          <a:ln w="9525">
            <a:solidFill>
              <a:schemeClr val="tx1"/>
            </a:solidFill>
            <a:round/>
            <a:headEnd/>
            <a:tailEnd type="triangle" w="med" len="med"/>
          </a:ln>
          <a:effectLst/>
        </p:spPr>
        <p:txBody>
          <a:bodyPr/>
          <a:lstStyle/>
          <a:p>
            <a:endParaRPr lang="zh-CN" altLang="en-US"/>
          </a:p>
        </p:txBody>
      </p:sp>
      <p:sp>
        <p:nvSpPr>
          <p:cNvPr id="166937" name="Line 25"/>
          <p:cNvSpPr>
            <a:spLocks noChangeShapeType="1"/>
          </p:cNvSpPr>
          <p:nvPr/>
        </p:nvSpPr>
        <p:spPr bwMode="auto">
          <a:xfrm flipV="1">
            <a:off x="3924300" y="2636838"/>
            <a:ext cx="719138" cy="2376487"/>
          </a:xfrm>
          <a:prstGeom prst="line">
            <a:avLst/>
          </a:prstGeom>
          <a:noFill/>
          <a:ln w="9525">
            <a:solidFill>
              <a:srgbClr val="FF3300"/>
            </a:solidFill>
            <a:round/>
            <a:headEnd/>
            <a:tailEnd/>
          </a:ln>
          <a:effectLst/>
        </p:spPr>
        <p:txBody>
          <a:bodyPr/>
          <a:lstStyle/>
          <a:p>
            <a:endParaRPr lang="zh-CN" altLang="en-US"/>
          </a:p>
        </p:txBody>
      </p:sp>
      <p:sp>
        <p:nvSpPr>
          <p:cNvPr id="166938" name="Line 26"/>
          <p:cNvSpPr>
            <a:spLocks noChangeShapeType="1"/>
          </p:cNvSpPr>
          <p:nvPr/>
        </p:nvSpPr>
        <p:spPr bwMode="auto">
          <a:xfrm flipV="1">
            <a:off x="3924300" y="3141663"/>
            <a:ext cx="1008063" cy="1871662"/>
          </a:xfrm>
          <a:prstGeom prst="line">
            <a:avLst/>
          </a:prstGeom>
          <a:noFill/>
          <a:ln w="9525">
            <a:solidFill>
              <a:srgbClr val="FF3300"/>
            </a:solidFill>
            <a:round/>
            <a:headEnd/>
            <a:tailEnd/>
          </a:ln>
          <a:effectLst/>
        </p:spPr>
        <p:txBody>
          <a:bodyPr/>
          <a:lstStyle/>
          <a:p>
            <a:endParaRPr lang="zh-CN" altLang="en-US"/>
          </a:p>
        </p:txBody>
      </p:sp>
      <p:sp>
        <p:nvSpPr>
          <p:cNvPr id="166939" name="Line 27"/>
          <p:cNvSpPr>
            <a:spLocks noChangeShapeType="1"/>
          </p:cNvSpPr>
          <p:nvPr/>
        </p:nvSpPr>
        <p:spPr bwMode="auto">
          <a:xfrm flipV="1">
            <a:off x="3924300" y="3789363"/>
            <a:ext cx="1223963" cy="1223962"/>
          </a:xfrm>
          <a:prstGeom prst="line">
            <a:avLst/>
          </a:prstGeom>
          <a:noFill/>
          <a:ln w="9525">
            <a:solidFill>
              <a:srgbClr val="FF3300"/>
            </a:solidFill>
            <a:round/>
            <a:headEnd type="triangle" w="med" len="med"/>
            <a:tailEnd type="triangle" w="med" len="med"/>
          </a:ln>
          <a:effectLst/>
        </p:spPr>
        <p:txBody>
          <a:bodyPr/>
          <a:lstStyle/>
          <a:p>
            <a:endParaRPr lang="zh-CN" altLang="en-US"/>
          </a:p>
        </p:txBody>
      </p:sp>
      <p:sp>
        <p:nvSpPr>
          <p:cNvPr id="166940" name="Freeform 28"/>
          <p:cNvSpPr>
            <a:spLocks/>
          </p:cNvSpPr>
          <p:nvPr/>
        </p:nvSpPr>
        <p:spPr bwMode="auto">
          <a:xfrm>
            <a:off x="2590800" y="2408238"/>
            <a:ext cx="3709988" cy="2713037"/>
          </a:xfrm>
          <a:custGeom>
            <a:avLst/>
            <a:gdLst/>
            <a:ahLst/>
            <a:cxnLst>
              <a:cxn ang="0">
                <a:pos x="840" y="1641"/>
              </a:cxn>
              <a:cxn ang="0">
                <a:pos x="250" y="1278"/>
              </a:cxn>
              <a:cxn ang="0">
                <a:pos x="23" y="1596"/>
              </a:cxn>
              <a:cxn ang="0">
                <a:pos x="386" y="1596"/>
              </a:cxn>
              <a:cxn ang="0">
                <a:pos x="205" y="915"/>
              </a:cxn>
              <a:cxn ang="0">
                <a:pos x="522" y="1051"/>
              </a:cxn>
              <a:cxn ang="0">
                <a:pos x="704" y="779"/>
              </a:cxn>
              <a:cxn ang="0">
                <a:pos x="432" y="416"/>
              </a:cxn>
              <a:cxn ang="0">
                <a:pos x="613" y="189"/>
              </a:cxn>
              <a:cxn ang="0">
                <a:pos x="885" y="280"/>
              </a:cxn>
              <a:cxn ang="0">
                <a:pos x="386" y="507"/>
              </a:cxn>
              <a:cxn ang="0">
                <a:pos x="69" y="598"/>
              </a:cxn>
              <a:cxn ang="0">
                <a:pos x="432" y="688"/>
              </a:cxn>
              <a:cxn ang="0">
                <a:pos x="1883" y="325"/>
              </a:cxn>
              <a:cxn ang="0">
                <a:pos x="1883" y="53"/>
              </a:cxn>
              <a:cxn ang="0">
                <a:pos x="1611" y="643"/>
              </a:cxn>
              <a:cxn ang="0">
                <a:pos x="2201" y="643"/>
              </a:cxn>
              <a:cxn ang="0">
                <a:pos x="2110" y="371"/>
              </a:cxn>
              <a:cxn ang="0">
                <a:pos x="1702" y="961"/>
              </a:cxn>
              <a:cxn ang="0">
                <a:pos x="2337" y="1187"/>
              </a:cxn>
            </a:cxnLst>
            <a:rect l="0" t="0" r="r" b="b"/>
            <a:pathLst>
              <a:path w="2337" h="1709">
                <a:moveTo>
                  <a:pt x="840" y="1641"/>
                </a:moveTo>
                <a:cubicBezTo>
                  <a:pt x="613" y="1463"/>
                  <a:pt x="386" y="1285"/>
                  <a:pt x="250" y="1278"/>
                </a:cubicBezTo>
                <a:cubicBezTo>
                  <a:pt x="114" y="1271"/>
                  <a:pt x="0" y="1543"/>
                  <a:pt x="23" y="1596"/>
                </a:cubicBezTo>
                <a:cubicBezTo>
                  <a:pt x="46" y="1649"/>
                  <a:pt x="356" y="1709"/>
                  <a:pt x="386" y="1596"/>
                </a:cubicBezTo>
                <a:cubicBezTo>
                  <a:pt x="416" y="1483"/>
                  <a:pt x="182" y="1006"/>
                  <a:pt x="205" y="915"/>
                </a:cubicBezTo>
                <a:cubicBezTo>
                  <a:pt x="228" y="824"/>
                  <a:pt x="439" y="1074"/>
                  <a:pt x="522" y="1051"/>
                </a:cubicBezTo>
                <a:cubicBezTo>
                  <a:pt x="605" y="1028"/>
                  <a:pt x="719" y="885"/>
                  <a:pt x="704" y="779"/>
                </a:cubicBezTo>
                <a:cubicBezTo>
                  <a:pt x="689" y="673"/>
                  <a:pt x="447" y="514"/>
                  <a:pt x="432" y="416"/>
                </a:cubicBezTo>
                <a:cubicBezTo>
                  <a:pt x="417" y="318"/>
                  <a:pt x="538" y="212"/>
                  <a:pt x="613" y="189"/>
                </a:cubicBezTo>
                <a:cubicBezTo>
                  <a:pt x="688" y="166"/>
                  <a:pt x="923" y="227"/>
                  <a:pt x="885" y="280"/>
                </a:cubicBezTo>
                <a:cubicBezTo>
                  <a:pt x="847" y="333"/>
                  <a:pt x="522" y="454"/>
                  <a:pt x="386" y="507"/>
                </a:cubicBezTo>
                <a:cubicBezTo>
                  <a:pt x="250" y="560"/>
                  <a:pt x="61" y="568"/>
                  <a:pt x="69" y="598"/>
                </a:cubicBezTo>
                <a:cubicBezTo>
                  <a:pt x="77" y="628"/>
                  <a:pt x="130" y="734"/>
                  <a:pt x="432" y="688"/>
                </a:cubicBezTo>
                <a:cubicBezTo>
                  <a:pt x="734" y="642"/>
                  <a:pt x="1641" y="431"/>
                  <a:pt x="1883" y="325"/>
                </a:cubicBezTo>
                <a:cubicBezTo>
                  <a:pt x="2125" y="219"/>
                  <a:pt x="1928" y="0"/>
                  <a:pt x="1883" y="53"/>
                </a:cubicBezTo>
                <a:cubicBezTo>
                  <a:pt x="1838" y="106"/>
                  <a:pt x="1558" y="545"/>
                  <a:pt x="1611" y="643"/>
                </a:cubicBezTo>
                <a:cubicBezTo>
                  <a:pt x="1664" y="741"/>
                  <a:pt x="2118" y="688"/>
                  <a:pt x="2201" y="643"/>
                </a:cubicBezTo>
                <a:cubicBezTo>
                  <a:pt x="2284" y="598"/>
                  <a:pt x="2193" y="318"/>
                  <a:pt x="2110" y="371"/>
                </a:cubicBezTo>
                <a:cubicBezTo>
                  <a:pt x="2027" y="424"/>
                  <a:pt x="1664" y="825"/>
                  <a:pt x="1702" y="961"/>
                </a:cubicBezTo>
                <a:cubicBezTo>
                  <a:pt x="1740" y="1097"/>
                  <a:pt x="2231" y="1149"/>
                  <a:pt x="2337" y="1187"/>
                </a:cubicBezTo>
              </a:path>
            </a:pathLst>
          </a:custGeom>
          <a:noFill/>
          <a:ln w="38100" cmpd="sng">
            <a:solidFill>
              <a:schemeClr val="tx1"/>
            </a:solidFill>
            <a:round/>
            <a:headEnd/>
            <a:tailEnd/>
          </a:ln>
          <a:effectLst/>
        </p:spPr>
        <p:txBody>
          <a:bodyPr/>
          <a:lstStyle/>
          <a:p>
            <a:endParaRPr lang="zh-CN" altLang="en-US"/>
          </a:p>
        </p:txBody>
      </p:sp>
      <p:sp>
        <p:nvSpPr>
          <p:cNvPr id="166941" name="Text Box 29"/>
          <p:cNvSpPr txBox="1">
            <a:spLocks noChangeArrowheads="1"/>
          </p:cNvSpPr>
          <p:nvPr/>
        </p:nvSpPr>
        <p:spPr bwMode="auto">
          <a:xfrm>
            <a:off x="4284663" y="2349500"/>
            <a:ext cx="419100" cy="366713"/>
          </a:xfrm>
          <a:prstGeom prst="rect">
            <a:avLst/>
          </a:prstGeom>
          <a:noFill/>
          <a:ln w="9525">
            <a:noFill/>
            <a:miter lim="800000"/>
            <a:headEnd/>
            <a:tailEnd/>
          </a:ln>
          <a:effectLst/>
        </p:spPr>
        <p:txBody>
          <a:bodyPr wrap="none">
            <a:spAutoFit/>
          </a:bodyPr>
          <a:lstStyle/>
          <a:p>
            <a:r>
              <a:rPr lang="en-US" altLang="zh-CN"/>
              <a:t>P</a:t>
            </a:r>
            <a:r>
              <a:rPr lang="en-US" altLang="zh-CN" baseline="-25000"/>
              <a:t>1</a:t>
            </a:r>
          </a:p>
        </p:txBody>
      </p:sp>
      <p:sp>
        <p:nvSpPr>
          <p:cNvPr id="166943" name="Text Box 31"/>
          <p:cNvSpPr txBox="1">
            <a:spLocks noChangeArrowheads="1"/>
          </p:cNvSpPr>
          <p:nvPr/>
        </p:nvSpPr>
        <p:spPr bwMode="auto">
          <a:xfrm>
            <a:off x="4787900" y="2636838"/>
            <a:ext cx="419100" cy="366712"/>
          </a:xfrm>
          <a:prstGeom prst="rect">
            <a:avLst/>
          </a:prstGeom>
          <a:noFill/>
          <a:ln w="9525">
            <a:noFill/>
            <a:miter lim="800000"/>
            <a:headEnd/>
            <a:tailEnd/>
          </a:ln>
          <a:effectLst/>
        </p:spPr>
        <p:txBody>
          <a:bodyPr wrap="none">
            <a:spAutoFit/>
          </a:bodyPr>
          <a:lstStyle/>
          <a:p>
            <a:r>
              <a:rPr lang="en-US" altLang="zh-CN"/>
              <a:t>P</a:t>
            </a:r>
            <a:r>
              <a:rPr lang="en-US" altLang="zh-CN" baseline="-25000"/>
              <a:t>2</a:t>
            </a:r>
          </a:p>
        </p:txBody>
      </p:sp>
      <p:sp>
        <p:nvSpPr>
          <p:cNvPr id="166944" name="Text Box 32"/>
          <p:cNvSpPr txBox="1">
            <a:spLocks noChangeArrowheads="1"/>
          </p:cNvSpPr>
          <p:nvPr/>
        </p:nvSpPr>
        <p:spPr bwMode="auto">
          <a:xfrm>
            <a:off x="4716463" y="3500438"/>
            <a:ext cx="419100" cy="366712"/>
          </a:xfrm>
          <a:prstGeom prst="rect">
            <a:avLst/>
          </a:prstGeom>
          <a:noFill/>
          <a:ln w="9525">
            <a:noFill/>
            <a:miter lim="800000"/>
            <a:headEnd/>
            <a:tailEnd/>
          </a:ln>
          <a:effectLst/>
        </p:spPr>
        <p:txBody>
          <a:bodyPr wrap="none">
            <a:spAutoFit/>
          </a:bodyPr>
          <a:lstStyle/>
          <a:p>
            <a:r>
              <a:rPr lang="en-US" altLang="zh-CN"/>
              <a:t>P</a:t>
            </a:r>
            <a:r>
              <a:rPr lang="en-US" altLang="zh-CN" baseline="-25000"/>
              <a:t>3</a:t>
            </a:r>
          </a:p>
        </p:txBody>
      </p:sp>
      <p:sp>
        <p:nvSpPr>
          <p:cNvPr id="166945" name="Line 33"/>
          <p:cNvSpPr>
            <a:spLocks noChangeShapeType="1"/>
          </p:cNvSpPr>
          <p:nvPr/>
        </p:nvSpPr>
        <p:spPr bwMode="auto">
          <a:xfrm flipV="1">
            <a:off x="3924300" y="4292600"/>
            <a:ext cx="2376488" cy="720725"/>
          </a:xfrm>
          <a:prstGeom prst="line">
            <a:avLst/>
          </a:prstGeom>
          <a:noFill/>
          <a:ln w="28575">
            <a:solidFill>
              <a:srgbClr val="FF3300"/>
            </a:solidFill>
            <a:round/>
            <a:headEnd/>
            <a:tailEnd type="triangle" w="med" len="med"/>
          </a:ln>
          <a:effectLst/>
        </p:spPr>
        <p:txBody>
          <a:bodyPr/>
          <a:lstStyle/>
          <a:p>
            <a:endParaRPr lang="zh-CN" altLang="en-US"/>
          </a:p>
        </p:txBody>
      </p:sp>
      <p:sp>
        <p:nvSpPr>
          <p:cNvPr id="166946" name="Text Box 34"/>
          <p:cNvSpPr txBox="1">
            <a:spLocks noChangeArrowheads="1"/>
          </p:cNvSpPr>
          <p:nvPr/>
        </p:nvSpPr>
        <p:spPr bwMode="auto">
          <a:xfrm>
            <a:off x="6351588" y="4092575"/>
            <a:ext cx="1554162" cy="366713"/>
          </a:xfrm>
          <a:prstGeom prst="rect">
            <a:avLst/>
          </a:prstGeom>
          <a:noFill/>
          <a:ln w="9525">
            <a:noFill/>
            <a:miter lim="800000"/>
            <a:headEnd/>
            <a:tailEnd/>
          </a:ln>
          <a:effectLst/>
        </p:spPr>
        <p:txBody>
          <a:bodyPr wrap="none">
            <a:spAutoFit/>
          </a:bodyPr>
          <a:lstStyle/>
          <a:p>
            <a:r>
              <a:rPr lang="en-US" altLang="zh-CN"/>
              <a:t>P</a:t>
            </a:r>
            <a:r>
              <a:rPr lang="en-US" altLang="zh-CN" baseline="-25000"/>
              <a:t>i</a:t>
            </a:r>
            <a:r>
              <a:rPr lang="en-US" altLang="zh-CN"/>
              <a:t>(dx.dy.dz)</a:t>
            </a:r>
          </a:p>
        </p:txBody>
      </p:sp>
      <p:sp>
        <p:nvSpPr>
          <p:cNvPr id="166947" name="Text Box 35"/>
          <p:cNvSpPr txBox="1">
            <a:spLocks noChangeArrowheads="1"/>
          </p:cNvSpPr>
          <p:nvPr/>
        </p:nvSpPr>
        <p:spPr bwMode="auto">
          <a:xfrm>
            <a:off x="4787900" y="4076700"/>
            <a:ext cx="484188" cy="579438"/>
          </a:xfrm>
          <a:prstGeom prst="rect">
            <a:avLst/>
          </a:prstGeom>
          <a:noFill/>
          <a:ln w="9525">
            <a:noFill/>
            <a:miter lim="800000"/>
            <a:headEnd/>
            <a:tailEnd/>
          </a:ln>
          <a:effectLst/>
        </p:spPr>
        <p:txBody>
          <a:bodyPr wrap="none">
            <a:spAutoFit/>
          </a:bodyPr>
          <a:lstStyle/>
          <a:p>
            <a:r>
              <a:rPr lang="en-US" altLang="zh-CN" sz="3200" b="1" i="1">
                <a:latin typeface="Times New Roman" pitchFamily="18" charset="0"/>
              </a:rPr>
              <a:t>h</a:t>
            </a:r>
            <a:r>
              <a:rPr lang="en-US" altLang="zh-CN" sz="3200" b="1" i="1" baseline="-25000">
                <a:latin typeface="Times New Roman" pitchFamily="18" charset="0"/>
              </a:rPr>
              <a:t>i</a:t>
            </a:r>
          </a:p>
        </p:txBody>
      </p:sp>
      <p:sp>
        <p:nvSpPr>
          <p:cNvPr id="166948" name="Text Box 36"/>
          <p:cNvSpPr txBox="1">
            <a:spLocks noChangeArrowheads="1"/>
          </p:cNvSpPr>
          <p:nvPr/>
        </p:nvSpPr>
        <p:spPr bwMode="auto">
          <a:xfrm>
            <a:off x="3851275" y="5013325"/>
            <a:ext cx="307975" cy="457200"/>
          </a:xfrm>
          <a:prstGeom prst="rect">
            <a:avLst/>
          </a:prstGeom>
          <a:noFill/>
          <a:ln w="9525">
            <a:noFill/>
            <a:miter lim="800000"/>
            <a:headEnd/>
            <a:tailEnd/>
          </a:ln>
          <a:effectLst/>
        </p:spPr>
        <p:txBody>
          <a:bodyPr>
            <a:spAutoFit/>
          </a:bodyPr>
          <a:lstStyle/>
          <a:p>
            <a:r>
              <a:rPr lang="en-US" altLang="zh-CN" sz="2400"/>
              <a:t>o</a:t>
            </a:r>
          </a:p>
        </p:txBody>
      </p:sp>
      <p:sp>
        <p:nvSpPr>
          <p:cNvPr id="166949" name="Text Box 37"/>
          <p:cNvSpPr txBox="1">
            <a:spLocks noChangeArrowheads="1"/>
          </p:cNvSpPr>
          <p:nvPr/>
        </p:nvSpPr>
        <p:spPr bwMode="auto">
          <a:xfrm>
            <a:off x="7092950" y="4797425"/>
            <a:ext cx="319088" cy="366713"/>
          </a:xfrm>
          <a:prstGeom prst="rect">
            <a:avLst/>
          </a:prstGeom>
          <a:noFill/>
          <a:ln w="9525">
            <a:noFill/>
            <a:miter lim="800000"/>
            <a:headEnd/>
            <a:tailEnd/>
          </a:ln>
          <a:effectLst/>
        </p:spPr>
        <p:txBody>
          <a:bodyPr wrap="none">
            <a:spAutoFit/>
          </a:bodyPr>
          <a:lstStyle/>
          <a:p>
            <a:r>
              <a:rPr lang="en-US" altLang="zh-CN"/>
              <a:t>x</a:t>
            </a:r>
          </a:p>
        </p:txBody>
      </p:sp>
      <p:sp>
        <p:nvSpPr>
          <p:cNvPr id="166950" name="Text Box 38"/>
          <p:cNvSpPr txBox="1">
            <a:spLocks noChangeArrowheads="1"/>
          </p:cNvSpPr>
          <p:nvPr/>
        </p:nvSpPr>
        <p:spPr bwMode="auto">
          <a:xfrm>
            <a:off x="3563938" y="2205038"/>
            <a:ext cx="319087" cy="366712"/>
          </a:xfrm>
          <a:prstGeom prst="rect">
            <a:avLst/>
          </a:prstGeom>
          <a:noFill/>
          <a:ln w="9525">
            <a:noFill/>
            <a:miter lim="800000"/>
            <a:headEnd/>
            <a:tailEnd/>
          </a:ln>
          <a:effectLst/>
        </p:spPr>
        <p:txBody>
          <a:bodyPr wrap="none">
            <a:spAutoFit/>
          </a:bodyPr>
          <a:lstStyle/>
          <a:p>
            <a:r>
              <a:rPr lang="en-US" altLang="zh-CN"/>
              <a:t>y</a:t>
            </a:r>
          </a:p>
        </p:txBody>
      </p:sp>
      <p:sp>
        <p:nvSpPr>
          <p:cNvPr id="166952" name="Text Box 40"/>
          <p:cNvSpPr txBox="1">
            <a:spLocks noChangeArrowheads="1"/>
          </p:cNvSpPr>
          <p:nvPr/>
        </p:nvSpPr>
        <p:spPr bwMode="auto">
          <a:xfrm>
            <a:off x="1692275" y="5805488"/>
            <a:ext cx="304800" cy="366712"/>
          </a:xfrm>
          <a:prstGeom prst="rect">
            <a:avLst/>
          </a:prstGeom>
          <a:noFill/>
          <a:ln w="9525">
            <a:noFill/>
            <a:miter lim="800000"/>
            <a:headEnd/>
            <a:tailEnd/>
          </a:ln>
          <a:effectLst/>
        </p:spPr>
        <p:txBody>
          <a:bodyPr wrap="none">
            <a:spAutoFit/>
          </a:bodyPr>
          <a:lstStyle/>
          <a:p>
            <a:r>
              <a:rPr lang="en-US" altLang="zh-CN"/>
              <a:t>z</a:t>
            </a:r>
          </a:p>
        </p:txBody>
      </p:sp>
      <p:sp>
        <p:nvSpPr>
          <p:cNvPr id="166953" name="Rectangle 41"/>
          <p:cNvSpPr>
            <a:spLocks noChangeArrowheads="1"/>
          </p:cNvSpPr>
          <p:nvPr/>
        </p:nvSpPr>
        <p:spPr bwMode="auto">
          <a:xfrm>
            <a:off x="6227763" y="4221163"/>
            <a:ext cx="144462" cy="144462"/>
          </a:xfrm>
          <a:prstGeom prst="rect">
            <a:avLst/>
          </a:prstGeom>
          <a:solidFill>
            <a:schemeClr val="accent1"/>
          </a:solidFill>
          <a:ln w="2857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0" name="Rectangle 4"/>
          <p:cNvSpPr>
            <a:spLocks noChangeArrowheads="1"/>
          </p:cNvSpPr>
          <p:nvPr/>
        </p:nvSpPr>
        <p:spPr bwMode="auto">
          <a:xfrm>
            <a:off x="569913" y="1435100"/>
            <a:ext cx="7889875" cy="3990975"/>
          </a:xfrm>
          <a:prstGeom prst="rect">
            <a:avLst/>
          </a:prstGeom>
          <a:noFill/>
          <a:ln w="9525">
            <a:noFill/>
            <a:miter lim="800000"/>
            <a:headEnd/>
            <a:tailEnd/>
          </a:ln>
          <a:effectLst/>
        </p:spPr>
        <p:txBody>
          <a:bodyPr anchor="ctr">
            <a:spAutoFit/>
          </a:bodyPr>
          <a:lstStyle/>
          <a:p>
            <a:r>
              <a:rPr lang="zh-CN" altLang="en-US" sz="3200" b="1"/>
              <a:t>出现的地点：　　</a:t>
            </a:r>
            <a:r>
              <a:rPr lang="en-US" altLang="zh-CN" sz="3200" b="1"/>
              <a:t>p</a:t>
            </a:r>
            <a:r>
              <a:rPr lang="en-US" altLang="zh-CN" sz="3200" b="1" baseline="-25000"/>
              <a:t>1</a:t>
            </a:r>
            <a:r>
              <a:rPr lang="en-US" altLang="zh-CN" sz="3200" b="1"/>
              <a:t>    p</a:t>
            </a:r>
            <a:r>
              <a:rPr lang="en-US" altLang="zh-CN" sz="3200" b="1" baseline="-25000"/>
              <a:t>2</a:t>
            </a:r>
            <a:r>
              <a:rPr lang="en-US" altLang="zh-CN" sz="3200" b="1"/>
              <a:t>  p</a:t>
            </a:r>
            <a:r>
              <a:rPr lang="en-US" altLang="zh-CN" sz="3200" b="1" baseline="-25000"/>
              <a:t>3</a:t>
            </a:r>
            <a:r>
              <a:rPr lang="en-US" altLang="zh-CN" sz="3200" b="1"/>
              <a:t> </a:t>
            </a:r>
            <a:r>
              <a:rPr lang="en-US" altLang="zh-CN" sz="3200" b="1">
                <a:latin typeface="Arial"/>
              </a:rPr>
              <a:t>……</a:t>
            </a:r>
            <a:r>
              <a:rPr lang="en-US" altLang="zh-CN" sz="3200" b="1"/>
              <a:t>..p</a:t>
            </a:r>
            <a:r>
              <a:rPr lang="en-US" altLang="zh-CN" sz="3200" b="1" baseline="-25000"/>
              <a:t>n</a:t>
            </a:r>
          </a:p>
          <a:p>
            <a:r>
              <a:rPr lang="zh-CN" altLang="en-US" sz="3200" b="1"/>
              <a:t>末　端　距：　　</a:t>
            </a:r>
            <a:r>
              <a:rPr lang="en-US" altLang="zh-CN" sz="3200" b="1"/>
              <a:t>h</a:t>
            </a:r>
            <a:r>
              <a:rPr lang="en-US" altLang="zh-CN" sz="3200" b="1" baseline="-25000"/>
              <a:t>1</a:t>
            </a:r>
            <a:r>
              <a:rPr lang="en-US" altLang="zh-CN" sz="3200" b="1"/>
              <a:t>    h</a:t>
            </a:r>
            <a:r>
              <a:rPr lang="en-US" altLang="zh-CN" sz="3200" b="1" baseline="-25000"/>
              <a:t>2</a:t>
            </a:r>
            <a:r>
              <a:rPr lang="en-US" altLang="zh-CN" sz="3200" b="1"/>
              <a:t>  h</a:t>
            </a:r>
            <a:r>
              <a:rPr lang="en-US" altLang="zh-CN" sz="3200" b="1" baseline="-25000"/>
              <a:t>3</a:t>
            </a:r>
            <a:r>
              <a:rPr lang="en-US" altLang="zh-CN" sz="3200" b="1">
                <a:latin typeface="Arial"/>
              </a:rPr>
              <a:t>……</a:t>
            </a:r>
            <a:r>
              <a:rPr lang="en-US" altLang="zh-CN" sz="3200" b="1"/>
              <a:t>...h</a:t>
            </a:r>
            <a:r>
              <a:rPr lang="en-US" altLang="zh-CN" sz="3200" b="1" baseline="-25000"/>
              <a:t>n</a:t>
            </a:r>
          </a:p>
          <a:p>
            <a:r>
              <a:rPr lang="zh-CN" altLang="en-US" sz="3200" b="1"/>
              <a:t>出现的次数：　　</a:t>
            </a:r>
            <a:r>
              <a:rPr lang="en-US" altLang="zh-CN" sz="3200" b="1"/>
              <a:t>N</a:t>
            </a:r>
            <a:r>
              <a:rPr lang="en-US" altLang="zh-CN" sz="3200" b="1" baseline="-25000"/>
              <a:t>1</a:t>
            </a:r>
            <a:r>
              <a:rPr lang="en-US" altLang="zh-CN" sz="3200" b="1"/>
              <a:t>    N</a:t>
            </a:r>
            <a:r>
              <a:rPr lang="en-US" altLang="zh-CN" sz="3200" b="1" baseline="-25000"/>
              <a:t>2</a:t>
            </a:r>
            <a:r>
              <a:rPr lang="en-US" altLang="zh-CN" sz="3200" b="1"/>
              <a:t>  N</a:t>
            </a:r>
            <a:r>
              <a:rPr lang="en-US" altLang="zh-CN" sz="3200" b="1" baseline="-25000"/>
              <a:t>3</a:t>
            </a:r>
            <a:r>
              <a:rPr lang="en-US" altLang="zh-CN" sz="3200" b="1">
                <a:latin typeface="Arial"/>
              </a:rPr>
              <a:t>……</a:t>
            </a:r>
            <a:r>
              <a:rPr lang="en-US" altLang="zh-CN" sz="3200" b="1"/>
              <a:t>..N</a:t>
            </a:r>
            <a:r>
              <a:rPr lang="en-US" altLang="zh-CN" sz="3200" b="1" baseline="-25000"/>
              <a:t>n</a:t>
            </a:r>
          </a:p>
          <a:p>
            <a:r>
              <a:rPr lang="zh-CN" altLang="en-US" sz="3200" b="1"/>
              <a:t>出现的几率：　　</a:t>
            </a:r>
            <a:r>
              <a:rPr lang="en-US" altLang="zh-CN" sz="3200" b="1"/>
              <a:t>w</a:t>
            </a:r>
            <a:r>
              <a:rPr lang="en-US" altLang="zh-CN" sz="3200" b="1" baseline="-25000"/>
              <a:t>1</a:t>
            </a:r>
            <a:r>
              <a:rPr lang="en-US" altLang="zh-CN" sz="3200" b="1"/>
              <a:t>   w</a:t>
            </a:r>
            <a:r>
              <a:rPr lang="en-US" altLang="zh-CN" sz="3200" b="1" baseline="-25000"/>
              <a:t>2</a:t>
            </a:r>
            <a:r>
              <a:rPr lang="en-US" altLang="zh-CN" sz="3200" b="1"/>
              <a:t>  w</a:t>
            </a:r>
            <a:r>
              <a:rPr lang="en-US" altLang="zh-CN" sz="3200" b="1" baseline="-25000"/>
              <a:t>3</a:t>
            </a:r>
            <a:r>
              <a:rPr lang="en-US" altLang="zh-CN" sz="3200" b="1">
                <a:latin typeface="Arial"/>
              </a:rPr>
              <a:t>……</a:t>
            </a:r>
            <a:r>
              <a:rPr lang="en-US" altLang="zh-CN" sz="3200" b="1"/>
              <a:t>..w</a:t>
            </a:r>
            <a:r>
              <a:rPr lang="en-US" altLang="zh-CN" sz="3200" b="1" baseline="-25000"/>
              <a:t>n</a:t>
            </a:r>
          </a:p>
          <a:p>
            <a:endParaRPr lang="en-US" altLang="zh-CN" sz="3200" b="1"/>
          </a:p>
          <a:p>
            <a:r>
              <a:rPr lang="zh-CN" altLang="en-US" sz="3200" b="1"/>
              <a:t>那么出现在某点的几率：</a:t>
            </a:r>
          </a:p>
          <a:p>
            <a:endParaRPr lang="zh-CN" altLang="en-US" sz="3200" b="1"/>
          </a:p>
          <a:p>
            <a:r>
              <a:rPr lang="zh-CN" altLang="en-US" sz="3200" b="1"/>
              <a:t>　</a:t>
            </a:r>
            <a:r>
              <a:rPr lang="en-US" altLang="zh-CN" sz="3200" b="1"/>
              <a:t>W</a:t>
            </a:r>
            <a:r>
              <a:rPr lang="en-US" altLang="zh-CN" sz="3200" b="1" baseline="-25000"/>
              <a:t>i</a:t>
            </a:r>
            <a:r>
              <a:rPr lang="en-US" altLang="zh-CN" sz="3200" b="1"/>
              <a:t>=N</a:t>
            </a:r>
            <a:r>
              <a:rPr lang="en-US" altLang="zh-CN" sz="3200" b="1" baseline="-25000"/>
              <a:t>i</a:t>
            </a:r>
            <a:r>
              <a:rPr lang="en-US" altLang="zh-CN" sz="3200" b="1"/>
              <a:t>/N</a:t>
            </a:r>
            <a:r>
              <a:rPr lang="en-US" altLang="zh-CN" sz="3200" b="1" baseline="-25000"/>
              <a:t>1</a:t>
            </a:r>
            <a:r>
              <a:rPr lang="en-US" altLang="zh-CN" sz="3200" b="1"/>
              <a:t>+N</a:t>
            </a:r>
            <a:r>
              <a:rPr lang="en-US" altLang="zh-CN" sz="3200" b="1" baseline="-25000"/>
              <a:t>2</a:t>
            </a:r>
            <a:r>
              <a:rPr lang="en-US" altLang="zh-CN" sz="3200" b="1"/>
              <a:t>+N</a:t>
            </a:r>
            <a:r>
              <a:rPr lang="en-US" altLang="zh-CN" sz="3200" b="1" baseline="-25000"/>
              <a:t>3</a:t>
            </a:r>
            <a:r>
              <a:rPr lang="en-US" altLang="zh-CN" sz="3200" b="1"/>
              <a:t>+</a:t>
            </a:r>
            <a:r>
              <a:rPr lang="en-US" altLang="zh-CN" sz="3200" b="1">
                <a:latin typeface="Arial"/>
              </a:rPr>
              <a:t>……</a:t>
            </a:r>
            <a:r>
              <a:rPr lang="en-US" altLang="zh-CN" sz="3200" b="1"/>
              <a:t>+N</a:t>
            </a:r>
            <a:r>
              <a:rPr lang="en-US" altLang="zh-CN" sz="3200" b="1" baseline="-25000"/>
              <a:t>n</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4" name="Rectangle 4"/>
          <p:cNvSpPr>
            <a:spLocks noChangeArrowheads="1"/>
          </p:cNvSpPr>
          <p:nvPr/>
        </p:nvSpPr>
        <p:spPr bwMode="auto">
          <a:xfrm>
            <a:off x="468313" y="404813"/>
            <a:ext cx="8135937" cy="6070600"/>
          </a:xfrm>
          <a:prstGeom prst="rect">
            <a:avLst/>
          </a:prstGeom>
          <a:noFill/>
          <a:ln w="9525">
            <a:noFill/>
            <a:miter lim="800000"/>
            <a:headEnd/>
            <a:tailEnd/>
          </a:ln>
          <a:effectLst/>
        </p:spPr>
        <p:txBody>
          <a:bodyPr anchor="ctr">
            <a:spAutoFit/>
          </a:bodyPr>
          <a:lstStyle/>
          <a:p>
            <a:r>
              <a:rPr lang="zh-CN" altLang="en-US" sz="2800" b="1"/>
              <a:t>平均末端距：</a:t>
            </a:r>
          </a:p>
          <a:p>
            <a:endParaRPr lang="zh-CN" altLang="en-US" sz="2800" b="1"/>
          </a:p>
          <a:p>
            <a:r>
              <a:rPr lang="zh-CN" altLang="en-US" sz="2800" b="1"/>
              <a:t>　　　　</a:t>
            </a:r>
            <a:r>
              <a:rPr lang="en-US" altLang="zh-CN" sz="2800" b="1"/>
              <a:t>N</a:t>
            </a:r>
            <a:r>
              <a:rPr lang="en-US" altLang="zh-CN" sz="2800" b="1" baseline="-25000"/>
              <a:t>1</a:t>
            </a:r>
            <a:r>
              <a:rPr lang="en-US" altLang="zh-CN" sz="2800" b="1"/>
              <a:t>h</a:t>
            </a:r>
            <a:r>
              <a:rPr lang="en-US" altLang="zh-CN" sz="2800" b="1" baseline="-25000"/>
              <a:t>1</a:t>
            </a:r>
            <a:r>
              <a:rPr lang="en-US" altLang="zh-CN" sz="2800" b="1"/>
              <a:t>+N</a:t>
            </a:r>
            <a:r>
              <a:rPr lang="en-US" altLang="zh-CN" sz="2800" b="1" baseline="-25000"/>
              <a:t>2</a:t>
            </a:r>
            <a:r>
              <a:rPr lang="en-US" altLang="zh-CN" sz="2800" b="1"/>
              <a:t>h</a:t>
            </a:r>
            <a:r>
              <a:rPr lang="en-US" altLang="zh-CN" sz="2800" b="1" baseline="-25000"/>
              <a:t>2</a:t>
            </a:r>
            <a:r>
              <a:rPr lang="en-US" altLang="zh-CN" sz="2800" b="1"/>
              <a:t>+N</a:t>
            </a:r>
            <a:r>
              <a:rPr lang="en-US" altLang="zh-CN" sz="2800" b="1" baseline="-25000"/>
              <a:t>3</a:t>
            </a:r>
            <a:r>
              <a:rPr lang="en-US" altLang="zh-CN" sz="2800" b="1"/>
              <a:t>h</a:t>
            </a:r>
            <a:r>
              <a:rPr lang="en-US" altLang="zh-CN" sz="2800" b="1" baseline="-25000"/>
              <a:t>3</a:t>
            </a:r>
            <a:r>
              <a:rPr lang="en-US" altLang="zh-CN" sz="2800" b="1"/>
              <a:t>+</a:t>
            </a:r>
            <a:r>
              <a:rPr lang="en-US" altLang="zh-CN" sz="2800" b="1">
                <a:latin typeface="Arial"/>
              </a:rPr>
              <a:t>……</a:t>
            </a:r>
            <a:r>
              <a:rPr lang="en-US" altLang="zh-CN" sz="2800" b="1"/>
              <a:t>N</a:t>
            </a:r>
            <a:r>
              <a:rPr lang="en-US" altLang="zh-CN" sz="2800" b="1" baseline="-25000"/>
              <a:t>n</a:t>
            </a:r>
            <a:r>
              <a:rPr lang="en-US" altLang="zh-CN" sz="2800" b="1"/>
              <a:t>h</a:t>
            </a:r>
            <a:r>
              <a:rPr lang="en-US" altLang="zh-CN" sz="2800" b="1" baseline="-25000"/>
              <a:t>n</a:t>
            </a:r>
          </a:p>
          <a:p>
            <a:r>
              <a:rPr lang="zh-CN" altLang="en-US" sz="2800" b="1"/>
              <a:t>　</a:t>
            </a:r>
            <a:r>
              <a:rPr lang="zh-CN" altLang="en-US" sz="2800" b="1">
                <a:sym typeface="Symbol" pitchFamily="18" charset="2"/>
              </a:rPr>
              <a:t></a:t>
            </a:r>
            <a:r>
              <a:rPr lang="en-US" altLang="zh-CN" sz="2800" b="1"/>
              <a:t>h = </a:t>
            </a:r>
            <a:r>
              <a:rPr lang="en-US" altLang="zh-CN" sz="2800" b="1">
                <a:latin typeface="Arial"/>
                <a:sym typeface="Symbol" pitchFamily="18" charset="2"/>
              </a:rPr>
              <a:t>——————————————</a:t>
            </a:r>
            <a:endParaRPr lang="en-US" altLang="zh-CN" sz="2800" b="1">
              <a:sym typeface="Symbol" pitchFamily="18" charset="2"/>
            </a:endParaRPr>
          </a:p>
          <a:p>
            <a:r>
              <a:rPr lang="en-US" altLang="zh-CN" sz="2800" b="1">
                <a:sym typeface="Symbol" pitchFamily="18" charset="2"/>
              </a:rPr>
              <a:t>               N</a:t>
            </a:r>
            <a:r>
              <a:rPr lang="en-US" altLang="zh-CN" sz="2800" b="1" baseline="-25000">
                <a:sym typeface="Symbol" pitchFamily="18" charset="2"/>
              </a:rPr>
              <a:t>1</a:t>
            </a:r>
            <a:r>
              <a:rPr lang="en-US" altLang="zh-CN" sz="2800" b="1">
                <a:sym typeface="Symbol" pitchFamily="18" charset="2"/>
              </a:rPr>
              <a:t>+N</a:t>
            </a:r>
            <a:r>
              <a:rPr lang="en-US" altLang="zh-CN" sz="2800" b="1" baseline="-25000">
                <a:sym typeface="Symbol" pitchFamily="18" charset="2"/>
              </a:rPr>
              <a:t>2</a:t>
            </a:r>
            <a:r>
              <a:rPr lang="en-US" altLang="zh-CN" sz="2800" b="1">
                <a:sym typeface="Symbol" pitchFamily="18" charset="2"/>
              </a:rPr>
              <a:t>+N</a:t>
            </a:r>
            <a:r>
              <a:rPr lang="en-US" altLang="zh-CN" sz="2800" b="1" baseline="-25000">
                <a:sym typeface="Symbol" pitchFamily="18" charset="2"/>
              </a:rPr>
              <a:t>3</a:t>
            </a:r>
            <a:r>
              <a:rPr lang="en-US" altLang="zh-CN" sz="2800" b="1">
                <a:sym typeface="Symbol" pitchFamily="18" charset="2"/>
              </a:rPr>
              <a:t>+</a:t>
            </a:r>
            <a:r>
              <a:rPr lang="en-US" altLang="zh-CN" sz="2800" b="1">
                <a:latin typeface="Arial"/>
                <a:sym typeface="Symbol" pitchFamily="18" charset="2"/>
              </a:rPr>
              <a:t>……</a:t>
            </a:r>
            <a:r>
              <a:rPr lang="en-US" altLang="zh-CN" sz="2800" b="1">
                <a:sym typeface="Symbol" pitchFamily="18" charset="2"/>
              </a:rPr>
              <a:t>N</a:t>
            </a:r>
            <a:r>
              <a:rPr lang="en-US" altLang="zh-CN" sz="2800" b="1" baseline="-25000">
                <a:sym typeface="Symbol" pitchFamily="18" charset="2"/>
              </a:rPr>
              <a:t>n</a:t>
            </a:r>
          </a:p>
          <a:p>
            <a:endParaRPr lang="en-US" altLang="zh-CN" sz="2800" b="1">
              <a:sym typeface="Symbol" pitchFamily="18" charset="2"/>
            </a:endParaRPr>
          </a:p>
          <a:p>
            <a:r>
              <a:rPr lang="en-US" altLang="zh-CN" sz="2800" b="1">
                <a:sym typeface="Symbol" pitchFamily="18" charset="2"/>
              </a:rPr>
              <a:t>           N</a:t>
            </a:r>
            <a:r>
              <a:rPr lang="en-US" altLang="zh-CN" sz="2800" b="1" baseline="-25000">
                <a:sym typeface="Symbol" pitchFamily="18" charset="2"/>
              </a:rPr>
              <a:t>1</a:t>
            </a:r>
            <a:r>
              <a:rPr lang="zh-CN" altLang="en-US" sz="2800" b="1">
                <a:sym typeface="Symbol" pitchFamily="18" charset="2"/>
              </a:rPr>
              <a:t>　　    </a:t>
            </a:r>
            <a:r>
              <a:rPr lang="en-US" altLang="zh-CN" sz="2800" b="1">
                <a:sym typeface="Symbol" pitchFamily="18" charset="2"/>
              </a:rPr>
              <a:t>N</a:t>
            </a:r>
            <a:r>
              <a:rPr lang="en-US" altLang="zh-CN" sz="2800" b="1" baseline="-25000">
                <a:sym typeface="Symbol" pitchFamily="18" charset="2"/>
              </a:rPr>
              <a:t>2</a:t>
            </a:r>
            <a:r>
              <a:rPr lang="zh-CN" altLang="en-US" sz="2800" b="1">
                <a:sym typeface="Symbol" pitchFamily="18" charset="2"/>
              </a:rPr>
              <a:t>　       </a:t>
            </a:r>
            <a:r>
              <a:rPr lang="en-US" altLang="zh-CN" sz="2800" b="1">
                <a:sym typeface="Symbol" pitchFamily="18" charset="2"/>
              </a:rPr>
              <a:t>N</a:t>
            </a:r>
            <a:r>
              <a:rPr lang="en-US" altLang="zh-CN" sz="2800" b="1" baseline="-25000">
                <a:sym typeface="Symbol" pitchFamily="18" charset="2"/>
              </a:rPr>
              <a:t>3</a:t>
            </a:r>
            <a:r>
              <a:rPr lang="zh-CN" altLang="en-US" sz="2800" b="1">
                <a:sym typeface="Symbol" pitchFamily="18" charset="2"/>
              </a:rPr>
              <a:t>　　      </a:t>
            </a:r>
            <a:r>
              <a:rPr lang="en-US" altLang="zh-CN" sz="2800" b="1">
                <a:sym typeface="Symbol" pitchFamily="18" charset="2"/>
              </a:rPr>
              <a:t>N</a:t>
            </a:r>
            <a:r>
              <a:rPr lang="en-US" altLang="zh-CN" sz="2800" b="1" baseline="-25000">
                <a:sym typeface="Symbol" pitchFamily="18" charset="2"/>
              </a:rPr>
              <a:t>n</a:t>
            </a:r>
          </a:p>
          <a:p>
            <a:r>
              <a:rPr lang="en-US" altLang="zh-CN" sz="2800" b="1">
                <a:sym typeface="Symbol" pitchFamily="18" charset="2"/>
              </a:rPr>
              <a:t>       = </a:t>
            </a:r>
            <a:r>
              <a:rPr lang="en-US" altLang="zh-CN" sz="2800" b="1">
                <a:latin typeface="Arial"/>
                <a:sym typeface="Symbol" pitchFamily="18" charset="2"/>
              </a:rPr>
              <a:t>——</a:t>
            </a:r>
            <a:r>
              <a:rPr lang="en-US" altLang="zh-CN" sz="2800" b="1">
                <a:sym typeface="Symbol" pitchFamily="18" charset="2"/>
              </a:rPr>
              <a:t>h</a:t>
            </a:r>
            <a:r>
              <a:rPr lang="en-US" altLang="zh-CN" sz="2800" b="1" baseline="-25000">
                <a:sym typeface="Symbol" pitchFamily="18" charset="2"/>
              </a:rPr>
              <a:t>1</a:t>
            </a:r>
            <a:r>
              <a:rPr lang="en-US" altLang="zh-CN" sz="2800" b="1">
                <a:sym typeface="Symbol" pitchFamily="18" charset="2"/>
              </a:rPr>
              <a:t>+ </a:t>
            </a:r>
            <a:r>
              <a:rPr lang="en-US" altLang="zh-CN" sz="2800" b="1">
                <a:latin typeface="Arial"/>
                <a:sym typeface="Symbol" pitchFamily="18" charset="2"/>
              </a:rPr>
              <a:t>——</a:t>
            </a:r>
            <a:r>
              <a:rPr lang="en-US" altLang="zh-CN" sz="2800" b="1">
                <a:sym typeface="Symbol" pitchFamily="18" charset="2"/>
              </a:rPr>
              <a:t>h</a:t>
            </a:r>
            <a:r>
              <a:rPr lang="en-US" altLang="zh-CN" sz="2800" b="1" baseline="-25000">
                <a:sym typeface="Symbol" pitchFamily="18" charset="2"/>
              </a:rPr>
              <a:t>2</a:t>
            </a:r>
            <a:r>
              <a:rPr lang="en-US" altLang="zh-CN" sz="2800" b="1">
                <a:sym typeface="Symbol" pitchFamily="18" charset="2"/>
              </a:rPr>
              <a:t> + </a:t>
            </a:r>
            <a:r>
              <a:rPr lang="en-US" altLang="zh-CN" sz="2800" b="1">
                <a:latin typeface="Arial"/>
                <a:sym typeface="Symbol" pitchFamily="18" charset="2"/>
              </a:rPr>
              <a:t>——</a:t>
            </a:r>
            <a:r>
              <a:rPr lang="en-US" altLang="zh-CN" sz="2800" b="1">
                <a:sym typeface="Symbol" pitchFamily="18" charset="2"/>
              </a:rPr>
              <a:t>h</a:t>
            </a:r>
            <a:r>
              <a:rPr lang="en-US" altLang="zh-CN" sz="2800" b="1" baseline="-25000">
                <a:sym typeface="Symbol" pitchFamily="18" charset="2"/>
              </a:rPr>
              <a:t>3</a:t>
            </a:r>
            <a:r>
              <a:rPr lang="en-US" altLang="zh-CN" sz="2800" b="1">
                <a:sym typeface="Symbol" pitchFamily="18" charset="2"/>
              </a:rPr>
              <a:t> +</a:t>
            </a:r>
            <a:r>
              <a:rPr lang="en-US" altLang="zh-CN" sz="2800" b="1">
                <a:latin typeface="Arial"/>
                <a:sym typeface="Symbol" pitchFamily="18" charset="2"/>
              </a:rPr>
              <a:t>…——</a:t>
            </a:r>
            <a:r>
              <a:rPr lang="en-US" altLang="zh-CN" sz="2800" b="1">
                <a:sym typeface="Symbol" pitchFamily="18" charset="2"/>
              </a:rPr>
              <a:t>h</a:t>
            </a:r>
            <a:r>
              <a:rPr lang="en-US" altLang="zh-CN" sz="2800" b="1" baseline="-25000">
                <a:sym typeface="Symbol" pitchFamily="18" charset="2"/>
              </a:rPr>
              <a:t>n</a:t>
            </a:r>
          </a:p>
          <a:p>
            <a:r>
              <a:rPr lang="en-US" altLang="zh-CN" sz="2800" b="1">
                <a:sym typeface="Symbol" pitchFamily="18" charset="2"/>
              </a:rPr>
              <a:t>          </a:t>
            </a:r>
            <a:r>
              <a:rPr lang="en-US" altLang="zh-CN" sz="2800" b="1"/>
              <a:t>N</a:t>
            </a:r>
            <a:r>
              <a:rPr lang="en-US" altLang="zh-CN" sz="2800" b="1" baseline="-25000"/>
              <a:t>i</a:t>
            </a:r>
            <a:r>
              <a:rPr lang="en-US" altLang="zh-CN" sz="2800" b="1">
                <a:sym typeface="Symbol" pitchFamily="18" charset="2"/>
              </a:rPr>
              <a:t>         </a:t>
            </a:r>
            <a:r>
              <a:rPr lang="en-US" altLang="zh-CN" sz="2800" b="1"/>
              <a:t>N</a:t>
            </a:r>
            <a:r>
              <a:rPr lang="en-US" altLang="zh-CN" sz="2800" b="1" baseline="-25000"/>
              <a:t>i</a:t>
            </a:r>
            <a:r>
              <a:rPr lang="en-US" altLang="zh-CN" sz="2800" b="1" baseline="-25000">
                <a:sym typeface="Symbol" pitchFamily="18" charset="2"/>
              </a:rPr>
              <a:t> </a:t>
            </a:r>
            <a:r>
              <a:rPr lang="en-US" altLang="zh-CN" sz="2800" b="1">
                <a:sym typeface="Symbol" pitchFamily="18" charset="2"/>
              </a:rPr>
              <a:t>        </a:t>
            </a:r>
            <a:r>
              <a:rPr lang="en-US" altLang="zh-CN" sz="2800" b="1"/>
              <a:t>N</a:t>
            </a:r>
            <a:r>
              <a:rPr lang="en-US" altLang="zh-CN" sz="2800" b="1" baseline="-25000"/>
              <a:t>i</a:t>
            </a:r>
            <a:r>
              <a:rPr lang="zh-CN" altLang="en-US" sz="2800" b="1">
                <a:sym typeface="Symbol" pitchFamily="18" charset="2"/>
              </a:rPr>
              <a:t>　　     </a:t>
            </a:r>
            <a:r>
              <a:rPr lang="en-US" altLang="zh-CN" sz="2800" b="1"/>
              <a:t>N</a:t>
            </a:r>
            <a:r>
              <a:rPr lang="en-US" altLang="zh-CN" sz="2800" b="1" baseline="-25000"/>
              <a:t>n</a:t>
            </a:r>
          </a:p>
          <a:p>
            <a:endParaRPr lang="en-US" altLang="zh-CN" sz="2800" b="1">
              <a:sym typeface="Symbol" pitchFamily="18" charset="2"/>
            </a:endParaRPr>
          </a:p>
          <a:p>
            <a:r>
              <a:rPr lang="en-US" altLang="zh-CN" sz="2800" b="1">
                <a:sym typeface="Symbol" pitchFamily="18" charset="2"/>
              </a:rPr>
              <a:t>       =w</a:t>
            </a:r>
            <a:r>
              <a:rPr lang="en-US" altLang="zh-CN" sz="2800" b="1" baseline="-25000">
                <a:sym typeface="Symbol" pitchFamily="18" charset="2"/>
              </a:rPr>
              <a:t>1</a:t>
            </a:r>
            <a:r>
              <a:rPr lang="en-US" altLang="zh-CN" sz="2800" b="1">
                <a:sym typeface="Symbol" pitchFamily="18" charset="2"/>
              </a:rPr>
              <a:t>h</a:t>
            </a:r>
            <a:r>
              <a:rPr lang="en-US" altLang="zh-CN" sz="2800" b="1" baseline="-25000">
                <a:sym typeface="Symbol" pitchFamily="18" charset="2"/>
              </a:rPr>
              <a:t>1</a:t>
            </a:r>
            <a:r>
              <a:rPr lang="en-US" altLang="zh-CN" sz="2800" b="1">
                <a:sym typeface="Symbol" pitchFamily="18" charset="2"/>
              </a:rPr>
              <a:t> + w</a:t>
            </a:r>
            <a:r>
              <a:rPr lang="en-US" altLang="zh-CN" sz="2800" b="1" baseline="-25000">
                <a:sym typeface="Symbol" pitchFamily="18" charset="2"/>
              </a:rPr>
              <a:t>2</a:t>
            </a:r>
            <a:r>
              <a:rPr lang="en-US" altLang="zh-CN" sz="2800" b="1">
                <a:sym typeface="Symbol" pitchFamily="18" charset="2"/>
              </a:rPr>
              <a:t>h</a:t>
            </a:r>
            <a:r>
              <a:rPr lang="en-US" altLang="zh-CN" sz="2800" b="1" baseline="-25000">
                <a:sym typeface="Symbol" pitchFamily="18" charset="2"/>
              </a:rPr>
              <a:t>2</a:t>
            </a:r>
            <a:r>
              <a:rPr lang="en-US" altLang="zh-CN" sz="2800" b="1">
                <a:sym typeface="Symbol" pitchFamily="18" charset="2"/>
              </a:rPr>
              <a:t> + w</a:t>
            </a:r>
            <a:r>
              <a:rPr lang="en-US" altLang="zh-CN" sz="2800" b="1" baseline="-25000">
                <a:sym typeface="Symbol" pitchFamily="18" charset="2"/>
              </a:rPr>
              <a:t>3</a:t>
            </a:r>
            <a:r>
              <a:rPr lang="en-US" altLang="zh-CN" sz="2800" b="1">
                <a:sym typeface="Symbol" pitchFamily="18" charset="2"/>
              </a:rPr>
              <a:t>h</a:t>
            </a:r>
            <a:r>
              <a:rPr lang="en-US" altLang="zh-CN" sz="2800" b="1" baseline="-25000">
                <a:sym typeface="Symbol" pitchFamily="18" charset="2"/>
              </a:rPr>
              <a:t>3</a:t>
            </a:r>
            <a:r>
              <a:rPr lang="en-US" altLang="zh-CN" sz="2800" b="1">
                <a:sym typeface="Symbol" pitchFamily="18" charset="2"/>
              </a:rPr>
              <a:t> + </a:t>
            </a:r>
            <a:r>
              <a:rPr lang="en-US" altLang="zh-CN" sz="2800" b="1">
                <a:latin typeface="Arial"/>
                <a:sym typeface="Symbol" pitchFamily="18" charset="2"/>
              </a:rPr>
              <a:t>……</a:t>
            </a:r>
            <a:r>
              <a:rPr lang="en-US" altLang="zh-CN" sz="2800" b="1">
                <a:sym typeface="Symbol" pitchFamily="18" charset="2"/>
              </a:rPr>
              <a:t>w</a:t>
            </a:r>
            <a:r>
              <a:rPr lang="en-US" altLang="zh-CN" sz="2800" b="1" baseline="-25000">
                <a:sym typeface="Symbol" pitchFamily="18" charset="2"/>
              </a:rPr>
              <a:t>n</a:t>
            </a:r>
            <a:r>
              <a:rPr lang="en-US" altLang="zh-CN" sz="2800" b="1">
                <a:sym typeface="Symbol" pitchFamily="18" charset="2"/>
              </a:rPr>
              <a:t>h</a:t>
            </a:r>
            <a:r>
              <a:rPr lang="en-US" altLang="zh-CN" sz="2800" b="1" baseline="-25000">
                <a:sym typeface="Symbol" pitchFamily="18" charset="2"/>
              </a:rPr>
              <a:t>n</a:t>
            </a:r>
          </a:p>
          <a:p>
            <a:endParaRPr lang="en-US" altLang="zh-CN" sz="2800" b="1">
              <a:sym typeface="Symbol" pitchFamily="18" charset="2"/>
            </a:endParaRPr>
          </a:p>
          <a:p>
            <a:r>
              <a:rPr lang="en-US" altLang="zh-CN" sz="2800" b="1">
                <a:sym typeface="Symbol" pitchFamily="18" charset="2"/>
              </a:rPr>
              <a:t>       =</a:t>
            </a:r>
            <a:r>
              <a:rPr lang="en-US" altLang="zh-CN" sz="2800" b="1"/>
              <a:t>w(h) h</a:t>
            </a:r>
            <a:endParaRPr lang="en-US" altLang="zh-CN" sz="2800" b="1">
              <a:sym typeface="Symbol" pitchFamily="18" charset="2"/>
            </a:endParaRPr>
          </a:p>
          <a:p>
            <a:pPr eaLnBrk="0" hangingPunct="0"/>
            <a:endParaRPr lang="en-US" altLang="zh-CN" sz="2800" b="1">
              <a:latin typeface="Times New Roman" pitchFamily="18" charset="0"/>
              <a:cs typeface="Times New Roman" pitchFamily="18" charset="0"/>
              <a:sym typeface="Symbol" pitchFamily="18" charset="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8" name="Rectangle 4"/>
          <p:cNvSpPr>
            <a:spLocks noChangeArrowheads="1"/>
          </p:cNvSpPr>
          <p:nvPr/>
        </p:nvSpPr>
        <p:spPr bwMode="auto">
          <a:xfrm>
            <a:off x="468313" y="1125538"/>
            <a:ext cx="8064500" cy="3503612"/>
          </a:xfrm>
          <a:prstGeom prst="rect">
            <a:avLst/>
          </a:prstGeom>
          <a:noFill/>
          <a:ln w="9525">
            <a:noFill/>
            <a:miter lim="800000"/>
            <a:headEnd/>
            <a:tailEnd/>
          </a:ln>
          <a:effectLst/>
        </p:spPr>
        <p:txBody>
          <a:bodyPr anchor="ctr">
            <a:spAutoFit/>
          </a:bodyPr>
          <a:lstStyle/>
          <a:p>
            <a:r>
              <a:rPr lang="zh-CN" altLang="en-US" sz="3200"/>
              <a:t>写成均方末端距的形式：</a:t>
            </a:r>
          </a:p>
          <a:p>
            <a:endParaRPr lang="zh-CN" altLang="en-US" sz="3200"/>
          </a:p>
          <a:p>
            <a:r>
              <a:rPr lang="zh-CN" altLang="en-US" sz="3200"/>
              <a:t>　　</a:t>
            </a:r>
            <a:r>
              <a:rPr lang="en-US" altLang="zh-CN" sz="3200"/>
              <a:t>N</a:t>
            </a:r>
            <a:r>
              <a:rPr lang="en-US" altLang="zh-CN" sz="3200" baseline="-25000"/>
              <a:t>1</a:t>
            </a:r>
            <a:r>
              <a:rPr lang="en-US" altLang="zh-CN" sz="3200"/>
              <a:t>h</a:t>
            </a:r>
            <a:r>
              <a:rPr lang="zh-CN" altLang="en-US" sz="3200" b="1" baseline="30000"/>
              <a:t>２</a:t>
            </a:r>
            <a:r>
              <a:rPr lang="en-US" altLang="zh-CN" sz="3200" baseline="-25000"/>
              <a:t>1</a:t>
            </a:r>
            <a:r>
              <a:rPr lang="en-US" altLang="zh-CN" sz="3200"/>
              <a:t>+N</a:t>
            </a:r>
            <a:r>
              <a:rPr lang="en-US" altLang="zh-CN" sz="3200" baseline="-25000"/>
              <a:t>2</a:t>
            </a:r>
            <a:r>
              <a:rPr lang="en-US" altLang="zh-CN" sz="3200"/>
              <a:t>h</a:t>
            </a:r>
            <a:r>
              <a:rPr lang="zh-CN" altLang="en-US" sz="3200" b="1" baseline="30000"/>
              <a:t>２</a:t>
            </a:r>
            <a:r>
              <a:rPr lang="en-US" altLang="zh-CN" sz="3200" baseline="-25000"/>
              <a:t>2</a:t>
            </a:r>
            <a:r>
              <a:rPr lang="en-US" altLang="zh-CN" sz="3200"/>
              <a:t>+N</a:t>
            </a:r>
            <a:r>
              <a:rPr lang="en-US" altLang="zh-CN" sz="3200" baseline="-25000"/>
              <a:t>3</a:t>
            </a:r>
            <a:r>
              <a:rPr lang="en-US" altLang="zh-CN" sz="3200"/>
              <a:t>h</a:t>
            </a:r>
            <a:r>
              <a:rPr lang="zh-CN" altLang="en-US" sz="3200" b="1" baseline="30000"/>
              <a:t>２</a:t>
            </a:r>
            <a:r>
              <a:rPr lang="en-US" altLang="zh-CN" sz="3200" baseline="-25000"/>
              <a:t>3</a:t>
            </a:r>
            <a:r>
              <a:rPr lang="en-US" altLang="zh-CN" sz="3200"/>
              <a:t>+</a:t>
            </a:r>
            <a:r>
              <a:rPr lang="en-US" altLang="zh-CN" sz="3200">
                <a:latin typeface="Arial"/>
              </a:rPr>
              <a:t>……</a:t>
            </a:r>
            <a:r>
              <a:rPr lang="en-US" altLang="zh-CN" sz="3200"/>
              <a:t>N</a:t>
            </a:r>
            <a:r>
              <a:rPr lang="en-US" altLang="zh-CN" sz="3200" baseline="-25000"/>
              <a:t>n</a:t>
            </a:r>
            <a:r>
              <a:rPr lang="en-US" altLang="zh-CN" sz="3200"/>
              <a:t>h</a:t>
            </a:r>
            <a:r>
              <a:rPr lang="zh-CN" altLang="en-US" sz="3200" b="1" baseline="30000"/>
              <a:t>２</a:t>
            </a:r>
            <a:r>
              <a:rPr lang="en-US" altLang="zh-CN" sz="3200" baseline="-25000"/>
              <a:t>n</a:t>
            </a:r>
          </a:p>
          <a:p>
            <a:r>
              <a:rPr lang="en-US" altLang="zh-CN" sz="3200"/>
              <a:t>h</a:t>
            </a:r>
            <a:r>
              <a:rPr lang="en-US" altLang="zh-CN" sz="3200" baseline="30000">
                <a:sym typeface="Symbol" pitchFamily="18" charset="2"/>
              </a:rPr>
              <a:t>2</a:t>
            </a:r>
            <a:r>
              <a:rPr lang="en-US" altLang="zh-CN" sz="3200">
                <a:sym typeface="Symbol" pitchFamily="18" charset="2"/>
              </a:rPr>
              <a:t> = </a:t>
            </a:r>
            <a:r>
              <a:rPr lang="en-US" altLang="zh-CN" sz="3200">
                <a:latin typeface="Arial"/>
                <a:sym typeface="Symbol" pitchFamily="18" charset="2"/>
              </a:rPr>
              <a:t>——————————————</a:t>
            </a:r>
            <a:endParaRPr lang="en-US" altLang="zh-CN" sz="3200">
              <a:sym typeface="Symbol" pitchFamily="18" charset="2"/>
            </a:endParaRPr>
          </a:p>
          <a:p>
            <a:r>
              <a:rPr lang="en-US" altLang="zh-CN" sz="3200">
                <a:sym typeface="Symbol" pitchFamily="18" charset="2"/>
              </a:rPr>
              <a:t>               N</a:t>
            </a:r>
            <a:r>
              <a:rPr lang="en-US" altLang="zh-CN" sz="3200" baseline="-25000">
                <a:sym typeface="Symbol" pitchFamily="18" charset="2"/>
              </a:rPr>
              <a:t>1</a:t>
            </a:r>
            <a:r>
              <a:rPr lang="en-US" altLang="zh-CN" sz="3200">
                <a:sym typeface="Symbol" pitchFamily="18" charset="2"/>
              </a:rPr>
              <a:t>+N</a:t>
            </a:r>
            <a:r>
              <a:rPr lang="en-US" altLang="zh-CN" sz="3200" baseline="-25000">
                <a:sym typeface="Symbol" pitchFamily="18" charset="2"/>
              </a:rPr>
              <a:t>2</a:t>
            </a:r>
            <a:r>
              <a:rPr lang="en-US" altLang="zh-CN" sz="3200">
                <a:sym typeface="Symbol" pitchFamily="18" charset="2"/>
              </a:rPr>
              <a:t>+N</a:t>
            </a:r>
            <a:r>
              <a:rPr lang="en-US" altLang="zh-CN" sz="3200" baseline="-25000">
                <a:sym typeface="Symbol" pitchFamily="18" charset="2"/>
              </a:rPr>
              <a:t>3</a:t>
            </a:r>
            <a:r>
              <a:rPr lang="en-US" altLang="zh-CN" sz="3200">
                <a:sym typeface="Symbol" pitchFamily="18" charset="2"/>
              </a:rPr>
              <a:t>+</a:t>
            </a:r>
            <a:r>
              <a:rPr lang="en-US" altLang="zh-CN" sz="3200">
                <a:latin typeface="Arial"/>
                <a:sym typeface="Symbol" pitchFamily="18" charset="2"/>
              </a:rPr>
              <a:t>……</a:t>
            </a:r>
            <a:r>
              <a:rPr lang="en-US" altLang="zh-CN" sz="3200">
                <a:sym typeface="Symbol" pitchFamily="18" charset="2"/>
              </a:rPr>
              <a:t>N</a:t>
            </a:r>
            <a:r>
              <a:rPr lang="en-US" altLang="zh-CN" sz="3200" baseline="-25000">
                <a:sym typeface="Symbol" pitchFamily="18" charset="2"/>
              </a:rPr>
              <a:t>n</a:t>
            </a:r>
          </a:p>
          <a:p>
            <a:endParaRPr lang="en-US" altLang="zh-CN" sz="3200">
              <a:sym typeface="Symbol" pitchFamily="18" charset="2"/>
            </a:endParaRPr>
          </a:p>
          <a:p>
            <a:r>
              <a:rPr lang="zh-CN" altLang="en-US" sz="3200">
                <a:sym typeface="Symbol" pitchFamily="18" charset="2"/>
              </a:rPr>
              <a:t>　 </a:t>
            </a:r>
            <a:r>
              <a:rPr lang="en-US" altLang="zh-CN" sz="3200">
                <a:sym typeface="Symbol" pitchFamily="18" charset="2"/>
              </a:rPr>
              <a:t>=</a:t>
            </a:r>
            <a:r>
              <a:rPr lang="en-US" altLang="zh-CN" sz="3200"/>
              <a:t> h</a:t>
            </a:r>
            <a:r>
              <a:rPr lang="en-US" altLang="zh-CN" sz="3200" baseline="30000">
                <a:sym typeface="Symbol" pitchFamily="18" charset="2"/>
              </a:rPr>
              <a:t>2</a:t>
            </a:r>
            <a:r>
              <a:rPr lang="en-US" altLang="zh-CN" sz="3200">
                <a:sym typeface="Symbol" pitchFamily="18" charset="2"/>
              </a:rPr>
              <a:t>w (h) dh</a:t>
            </a:r>
          </a:p>
        </p:txBody>
      </p:sp>
      <p:sp>
        <p:nvSpPr>
          <p:cNvPr id="169989" name="Line 5"/>
          <p:cNvSpPr>
            <a:spLocks noChangeShapeType="1"/>
          </p:cNvSpPr>
          <p:nvPr/>
        </p:nvSpPr>
        <p:spPr bwMode="auto">
          <a:xfrm>
            <a:off x="539750" y="2565400"/>
            <a:ext cx="360363" cy="0"/>
          </a:xfrm>
          <a:prstGeom prst="line">
            <a:avLst/>
          </a:prstGeom>
          <a:noFill/>
          <a:ln w="28575">
            <a:solidFill>
              <a:schemeClr val="tx1"/>
            </a:solidFill>
            <a:round/>
            <a:headEnd/>
            <a:tailEnd/>
          </a:ln>
          <a:effectLst/>
        </p:spPr>
        <p:txBody>
          <a:bodyPr/>
          <a:lstStyle/>
          <a:p>
            <a:endParaRPr lang="zh-CN" alt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Rectangle 4"/>
          <p:cNvSpPr>
            <a:spLocks noChangeArrowheads="1"/>
          </p:cNvSpPr>
          <p:nvPr/>
        </p:nvSpPr>
        <p:spPr bwMode="auto">
          <a:xfrm>
            <a:off x="611188" y="1439863"/>
            <a:ext cx="7897812" cy="3503612"/>
          </a:xfrm>
          <a:prstGeom prst="rect">
            <a:avLst/>
          </a:prstGeom>
          <a:noFill/>
          <a:ln w="9525">
            <a:noFill/>
            <a:miter lim="800000"/>
            <a:headEnd/>
            <a:tailEnd/>
          </a:ln>
          <a:effectLst/>
        </p:spPr>
        <p:txBody>
          <a:bodyPr anchor="ctr">
            <a:spAutoFit/>
          </a:bodyPr>
          <a:lstStyle/>
          <a:p>
            <a:r>
              <a:rPr lang="zh-CN" altLang="en-US" sz="3200"/>
              <a:t>这里的</a:t>
            </a:r>
            <a:r>
              <a:rPr lang="en-US" altLang="zh-CN" sz="3200">
                <a:solidFill>
                  <a:srgbClr val="FF3300"/>
                </a:solidFill>
              </a:rPr>
              <a:t>w(h)</a:t>
            </a:r>
            <a:r>
              <a:rPr lang="zh-CN" altLang="en-US" sz="3200"/>
              <a:t>是末端距为</a:t>
            </a:r>
            <a:r>
              <a:rPr lang="en-US" altLang="zh-CN" sz="3200"/>
              <a:t>h</a:t>
            </a:r>
            <a:r>
              <a:rPr lang="zh-CN" altLang="en-US" sz="3200"/>
              <a:t>出现在</a:t>
            </a:r>
            <a:r>
              <a:rPr lang="en-US" altLang="zh-CN" sz="3200">
                <a:solidFill>
                  <a:srgbClr val="FF3300"/>
                </a:solidFill>
              </a:rPr>
              <a:t>P</a:t>
            </a:r>
            <a:r>
              <a:rPr lang="en-US" altLang="zh-CN" sz="3200" baseline="-25000">
                <a:solidFill>
                  <a:srgbClr val="FF3300"/>
                </a:solidFill>
              </a:rPr>
              <a:t>i</a:t>
            </a:r>
            <a:r>
              <a:rPr lang="zh-CN" altLang="en-US" sz="3200"/>
              <a:t>点的几</a:t>
            </a:r>
          </a:p>
          <a:p>
            <a:r>
              <a:rPr lang="zh-CN" altLang="en-US" sz="3200"/>
              <a:t>率。从数学是看，</a:t>
            </a:r>
            <a:r>
              <a:rPr lang="en-US" altLang="zh-CN" sz="3200">
                <a:solidFill>
                  <a:srgbClr val="FF3300"/>
                </a:solidFill>
              </a:rPr>
              <a:t>w(h)</a:t>
            </a:r>
            <a:r>
              <a:rPr lang="zh-CN" altLang="en-US" sz="3200"/>
              <a:t>的求法类似于三</a:t>
            </a:r>
          </a:p>
          <a:p>
            <a:r>
              <a:rPr lang="zh-CN" altLang="en-US" sz="3200"/>
              <a:t>维空间无规行走，分子链的一端固定在</a:t>
            </a:r>
            <a:r>
              <a:rPr lang="en-US" altLang="zh-CN" sz="3200">
                <a:solidFill>
                  <a:srgbClr val="FF3300"/>
                </a:solidFill>
              </a:rPr>
              <a:t>O</a:t>
            </a:r>
          </a:p>
          <a:p>
            <a:r>
              <a:rPr lang="zh-CN" altLang="en-US" sz="3200"/>
              <a:t>点，每走一步的距离为</a:t>
            </a:r>
            <a:r>
              <a:rPr lang="en-US" altLang="zh-CN" sz="3200">
                <a:solidFill>
                  <a:srgbClr val="FF3300"/>
                </a:solidFill>
              </a:rPr>
              <a:t>(L),</a:t>
            </a:r>
            <a:r>
              <a:rPr lang="zh-CN" altLang="en-US" sz="3200"/>
              <a:t>　走了</a:t>
            </a:r>
            <a:r>
              <a:rPr lang="en-US" altLang="zh-CN" sz="3200">
                <a:solidFill>
                  <a:srgbClr val="FF3300"/>
                </a:solidFill>
              </a:rPr>
              <a:t>(n)</a:t>
            </a:r>
            <a:r>
              <a:rPr lang="zh-CN" altLang="en-US" sz="3200"/>
              <a:t>步</a:t>
            </a:r>
          </a:p>
          <a:p>
            <a:r>
              <a:rPr lang="zh-CN" altLang="en-US" sz="3200"/>
              <a:t>之后到达</a:t>
            </a:r>
            <a:r>
              <a:rPr lang="en-US" altLang="zh-CN" sz="3200">
                <a:solidFill>
                  <a:srgbClr val="FF3300"/>
                </a:solidFill>
              </a:rPr>
              <a:t>(P</a:t>
            </a:r>
            <a:r>
              <a:rPr lang="en-US" altLang="zh-CN" sz="3200" baseline="-25000">
                <a:solidFill>
                  <a:srgbClr val="FF3300"/>
                </a:solidFill>
              </a:rPr>
              <a:t>i</a:t>
            </a:r>
            <a:r>
              <a:rPr lang="en-US" altLang="zh-CN" sz="3200">
                <a:solidFill>
                  <a:srgbClr val="FF3300"/>
                </a:solidFill>
              </a:rPr>
              <a:t>)</a:t>
            </a:r>
            <a:r>
              <a:rPr lang="zh-CN" altLang="en-US" sz="3200"/>
              <a:t>点，为了计算方便我们把这</a:t>
            </a:r>
          </a:p>
          <a:p>
            <a:r>
              <a:rPr lang="zh-CN" altLang="en-US" sz="3200"/>
              <a:t>一点</a:t>
            </a:r>
            <a:r>
              <a:rPr lang="zh-CN" altLang="en-US" sz="3200">
                <a:solidFill>
                  <a:srgbClr val="FF3300"/>
                </a:solidFill>
              </a:rPr>
              <a:t>（</a:t>
            </a:r>
            <a:r>
              <a:rPr lang="en-US" altLang="zh-CN" sz="3200">
                <a:solidFill>
                  <a:srgbClr val="FF3300"/>
                </a:solidFill>
              </a:rPr>
              <a:t>x.y.z</a:t>
            </a:r>
            <a:r>
              <a:rPr lang="zh-CN" altLang="en-US" sz="3200">
                <a:solidFill>
                  <a:srgbClr val="FF3300"/>
                </a:solidFill>
              </a:rPr>
              <a:t>）</a:t>
            </a:r>
            <a:r>
              <a:rPr lang="zh-CN" altLang="en-US" sz="3200"/>
              <a:t>看成是一个体积元</a:t>
            </a:r>
          </a:p>
          <a:p>
            <a:r>
              <a:rPr lang="en-US" altLang="zh-CN" sz="3200">
                <a:solidFill>
                  <a:srgbClr val="FF3300"/>
                </a:solidFill>
              </a:rPr>
              <a:t>(dx.dy.dz)</a:t>
            </a:r>
            <a:endParaRPr lang="en-US" altLang="zh-CN" sz="320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946" name="Object 2"/>
          <p:cNvGraphicFramePr>
            <a:graphicFrameLocks noChangeAspect="1"/>
          </p:cNvGraphicFramePr>
          <p:nvPr/>
        </p:nvGraphicFramePr>
        <p:xfrm>
          <a:off x="1042988" y="692150"/>
          <a:ext cx="7777162" cy="5329238"/>
        </p:xfrm>
        <a:graphic>
          <a:graphicData uri="http://schemas.openxmlformats.org/presentationml/2006/ole">
            <p:oleObj spid="_x0000_s82946" name="BMP 图象" r:id="rId3" imgW="5676190" imgH="3780952" progId="Paint.Picture">
              <p:embed/>
            </p:oleObj>
          </a:graphicData>
        </a:graphic>
      </p:graphicFrame>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2036" name="Object 4"/>
          <p:cNvGraphicFramePr>
            <a:graphicFrameLocks noChangeAspect="1"/>
          </p:cNvGraphicFramePr>
          <p:nvPr/>
        </p:nvGraphicFramePr>
        <p:xfrm>
          <a:off x="1619250" y="549275"/>
          <a:ext cx="6121400" cy="4873625"/>
        </p:xfrm>
        <a:graphic>
          <a:graphicData uri="http://schemas.openxmlformats.org/presentationml/2006/ole">
            <p:oleObj spid="_x0000_s172036" name="CS ChemDraw Drawing" r:id="rId3" imgW="3148200" imgH="2498040" progId="ChemDraw.Document.6.0">
              <p:embed/>
            </p:oleObj>
          </a:graphicData>
        </a:graphic>
      </p:graphicFrame>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body" idx="1"/>
          </p:nvPr>
        </p:nvSpPr>
        <p:spPr>
          <a:xfrm>
            <a:off x="611188" y="981075"/>
            <a:ext cx="8137525" cy="5472113"/>
          </a:xfrm>
        </p:spPr>
        <p:txBody>
          <a:bodyPr/>
          <a:lstStyle/>
          <a:p>
            <a:pPr>
              <a:buFontTx/>
              <a:buNone/>
            </a:pPr>
            <a:r>
              <a:rPr lang="zh-CN" altLang="en-US" b="1"/>
              <a:t>对于三维空间的无规飞行问题，可以将一维</a:t>
            </a:r>
          </a:p>
          <a:p>
            <a:pPr>
              <a:buFontTx/>
              <a:buNone/>
            </a:pPr>
            <a:r>
              <a:rPr lang="zh-CN" altLang="en-US" b="1"/>
              <a:t>空间加以推广，因为三维空间无规行走在某</a:t>
            </a:r>
          </a:p>
          <a:p>
            <a:pPr>
              <a:buFontTx/>
              <a:buNone/>
            </a:pPr>
            <a:r>
              <a:rPr lang="zh-CN" altLang="en-US" b="1"/>
              <a:t>一方向的投影值与其它方向无关。链的末端</a:t>
            </a:r>
          </a:p>
          <a:p>
            <a:pPr>
              <a:buFontTx/>
              <a:buNone/>
            </a:pPr>
            <a:r>
              <a:rPr lang="zh-CN" altLang="en-US" b="1"/>
              <a:t>落在离原点为</a:t>
            </a:r>
            <a:r>
              <a:rPr lang="en-US" altLang="zh-CN" b="1"/>
              <a:t>h</a:t>
            </a:r>
            <a:r>
              <a:rPr lang="zh-CN" altLang="en-US" b="1"/>
              <a:t>处的小体积单元</a:t>
            </a:r>
            <a:r>
              <a:rPr lang="en-US" altLang="zh-CN" b="1"/>
              <a:t>dxdydz</a:t>
            </a:r>
            <a:r>
              <a:rPr lang="zh-CN" altLang="en-US" b="1"/>
              <a:t>内</a:t>
            </a:r>
          </a:p>
          <a:p>
            <a:pPr>
              <a:buFontTx/>
              <a:buNone/>
            </a:pPr>
            <a:r>
              <a:rPr lang="zh-CN" altLang="en-US" b="1"/>
              <a:t>的几率分布函数为</a:t>
            </a:r>
            <a:r>
              <a:rPr lang="en-US" altLang="zh-CN" b="1"/>
              <a:t>:</a:t>
            </a:r>
          </a:p>
          <a:p>
            <a:pPr>
              <a:buFontTx/>
              <a:buNone/>
            </a:pPr>
            <a:endParaRPr lang="en-US" altLang="zh-CN" b="1"/>
          </a:p>
          <a:p>
            <a:pPr>
              <a:buFontTx/>
              <a:buNone/>
            </a:pPr>
            <a:r>
              <a:rPr lang="en-US" altLang="zh-CN" b="1"/>
              <a:t>   </a:t>
            </a:r>
            <a:r>
              <a:rPr lang="zh-CN" altLang="en-US" b="1"/>
              <a:t>矢量  在</a:t>
            </a:r>
            <a:r>
              <a:rPr lang="en-US" altLang="zh-CN" b="1"/>
              <a:t>X</a:t>
            </a:r>
            <a:r>
              <a:rPr lang="zh-CN" altLang="en-US" b="1"/>
              <a:t>，</a:t>
            </a:r>
            <a:r>
              <a:rPr lang="en-US" altLang="zh-CN" b="1"/>
              <a:t>Y</a:t>
            </a:r>
            <a:r>
              <a:rPr lang="zh-CN" altLang="en-US" b="1"/>
              <a:t>，</a:t>
            </a:r>
            <a:r>
              <a:rPr lang="en-US" altLang="zh-CN" b="1"/>
              <a:t>Z</a:t>
            </a:r>
            <a:r>
              <a:rPr lang="zh-CN" altLang="en-US" b="1"/>
              <a:t>轴上的投影</a:t>
            </a:r>
          </a:p>
          <a:p>
            <a:pPr>
              <a:buFontTx/>
              <a:buNone/>
            </a:pPr>
            <a:r>
              <a:rPr lang="zh-CN" altLang="en-US" b="1"/>
              <a:t>分别为</a:t>
            </a:r>
            <a:r>
              <a:rPr lang="en-US" altLang="zh-CN" b="1"/>
              <a:t>:</a:t>
            </a:r>
          </a:p>
        </p:txBody>
      </p:sp>
      <p:sp>
        <p:nvSpPr>
          <p:cNvPr id="88067" name="Rectangle 3"/>
          <p:cNvSpPr>
            <a:spLocks noChangeArrowheads="1"/>
          </p:cNvSpPr>
          <p:nvPr/>
        </p:nvSpPr>
        <p:spPr bwMode="auto">
          <a:xfrm>
            <a:off x="3714750" y="3319463"/>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88068" name="Object 4"/>
          <p:cNvGraphicFramePr>
            <a:graphicFrameLocks noChangeAspect="1"/>
          </p:cNvGraphicFramePr>
          <p:nvPr/>
        </p:nvGraphicFramePr>
        <p:xfrm>
          <a:off x="4067175" y="3789363"/>
          <a:ext cx="4464050" cy="649287"/>
        </p:xfrm>
        <a:graphic>
          <a:graphicData uri="http://schemas.openxmlformats.org/presentationml/2006/ole">
            <p:oleObj spid="_x0000_s88068" r:id="rId3" imgW="1713756" imgH="215806" progId="Equation.3">
              <p:embed/>
            </p:oleObj>
          </a:graphicData>
        </a:graphic>
      </p:graphicFrame>
      <p:sp>
        <p:nvSpPr>
          <p:cNvPr id="88069" name="Rectangle 5"/>
          <p:cNvSpPr>
            <a:spLocks noChangeArrowheads="1"/>
          </p:cNvSpPr>
          <p:nvPr/>
        </p:nvSpPr>
        <p:spPr bwMode="auto">
          <a:xfrm>
            <a:off x="4510088" y="331470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88070" name="Object 6"/>
          <p:cNvGraphicFramePr>
            <a:graphicFrameLocks noChangeAspect="1"/>
          </p:cNvGraphicFramePr>
          <p:nvPr/>
        </p:nvGraphicFramePr>
        <p:xfrm>
          <a:off x="684213" y="4437063"/>
          <a:ext cx="330200" cy="609600"/>
        </p:xfrm>
        <a:graphic>
          <a:graphicData uri="http://schemas.openxmlformats.org/presentationml/2006/ole">
            <p:oleObj spid="_x0000_s88070" r:id="rId4" imgW="126890" imgH="228402" progId="Equation.3">
              <p:embed/>
            </p:oleObj>
          </a:graphicData>
        </a:graphic>
      </p:graphicFrame>
      <p:sp>
        <p:nvSpPr>
          <p:cNvPr id="88071" name="Rectangle 7"/>
          <p:cNvSpPr>
            <a:spLocks noChangeArrowheads="1"/>
          </p:cNvSpPr>
          <p:nvPr/>
        </p:nvSpPr>
        <p:spPr bwMode="auto">
          <a:xfrm>
            <a:off x="3910013" y="3309938"/>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88072" name="Object 8"/>
          <p:cNvGraphicFramePr>
            <a:graphicFrameLocks noChangeAspect="1"/>
          </p:cNvGraphicFramePr>
          <p:nvPr/>
        </p:nvGraphicFramePr>
        <p:xfrm>
          <a:off x="2555875" y="5229225"/>
          <a:ext cx="4176713" cy="936625"/>
        </p:xfrm>
        <a:graphic>
          <a:graphicData uri="http://schemas.openxmlformats.org/presentationml/2006/ole">
            <p:oleObj spid="_x0000_s88072" r:id="rId5" imgW="1320227" imgH="241195" progId="Equation.3">
              <p:embed/>
            </p:oleObj>
          </a:graphicData>
        </a:graphic>
      </p:graphicFrame>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body" idx="1"/>
          </p:nvPr>
        </p:nvSpPr>
        <p:spPr>
          <a:xfrm>
            <a:off x="611188" y="981075"/>
            <a:ext cx="8061325" cy="4564063"/>
          </a:xfrm>
        </p:spPr>
        <p:txBody>
          <a:bodyPr/>
          <a:lstStyle/>
          <a:p>
            <a:pPr>
              <a:buFontTx/>
              <a:buNone/>
            </a:pPr>
            <a:r>
              <a:rPr lang="zh-CN" altLang="en-US" b="1"/>
              <a:t>尾端落在离原点为</a:t>
            </a:r>
            <a:r>
              <a:rPr lang="en-US" altLang="zh-CN" b="1"/>
              <a:t>h</a:t>
            </a:r>
            <a:r>
              <a:rPr lang="zh-CN" altLang="en-US" b="1"/>
              <a:t>处的小体积单元</a:t>
            </a:r>
            <a:r>
              <a:rPr lang="en-US" altLang="zh-CN" b="1"/>
              <a:t>dx</a:t>
            </a:r>
            <a:r>
              <a:rPr lang="zh-CN" altLang="en-US" b="1"/>
              <a:t>，</a:t>
            </a:r>
            <a:r>
              <a:rPr lang="en-US" altLang="zh-CN" b="1"/>
              <a:t>dy</a:t>
            </a:r>
            <a:r>
              <a:rPr lang="zh-CN" altLang="en-US" b="1"/>
              <a:t>，</a:t>
            </a:r>
            <a:r>
              <a:rPr lang="en-US" altLang="zh-CN" b="1"/>
              <a:t>dz</a:t>
            </a:r>
            <a:r>
              <a:rPr lang="zh-CN" altLang="en-US" b="1"/>
              <a:t>内的几率为可以按照高斯分布函数：</a:t>
            </a:r>
          </a:p>
          <a:p>
            <a:pPr>
              <a:buFontTx/>
              <a:buNone/>
            </a:pPr>
            <a:endParaRPr lang="zh-CN" altLang="en-US" b="1"/>
          </a:p>
          <a:p>
            <a:endParaRPr lang="zh-CN" altLang="en-US" b="1"/>
          </a:p>
          <a:p>
            <a:endParaRPr lang="zh-CN" altLang="en-US" b="1">
              <a:sym typeface="Symbol" pitchFamily="18" charset="2"/>
            </a:endParaRPr>
          </a:p>
          <a:p>
            <a:endParaRPr lang="zh-CN" altLang="en-US" b="1">
              <a:sym typeface="Symbol" pitchFamily="18" charset="2"/>
            </a:endParaRPr>
          </a:p>
          <a:p>
            <a:endParaRPr lang="en-US" altLang="zh-CN" b="1">
              <a:sym typeface="Symbol" pitchFamily="18" charset="2"/>
            </a:endParaRPr>
          </a:p>
        </p:txBody>
      </p:sp>
      <p:sp>
        <p:nvSpPr>
          <p:cNvPr id="90115" name="Rectangle 3"/>
          <p:cNvSpPr>
            <a:spLocks noChangeArrowheads="1"/>
          </p:cNvSpPr>
          <p:nvPr/>
        </p:nvSpPr>
        <p:spPr bwMode="auto">
          <a:xfrm>
            <a:off x="3243263" y="3181350"/>
            <a:ext cx="9144000" cy="0"/>
          </a:xfrm>
          <a:prstGeom prst="rect">
            <a:avLst/>
          </a:prstGeom>
          <a:noFill/>
          <a:ln w="9525">
            <a:noFill/>
            <a:miter lim="800000"/>
            <a:headEnd/>
            <a:tailEnd/>
          </a:ln>
          <a:effectLst/>
        </p:spPr>
        <p:txBody>
          <a:bodyPr>
            <a:spAutoFit/>
          </a:bodyPr>
          <a:lstStyle/>
          <a:p>
            <a:endParaRPr kumimoji="1" lang="zh-CN" altLang="zh-CN" sz="2400">
              <a:latin typeface="Times New Roman" pitchFamily="18" charset="0"/>
            </a:endParaRPr>
          </a:p>
        </p:txBody>
      </p:sp>
      <p:graphicFrame>
        <p:nvGraphicFramePr>
          <p:cNvPr id="90116" name="Object 4"/>
          <p:cNvGraphicFramePr>
            <a:graphicFrameLocks noChangeAspect="1"/>
          </p:cNvGraphicFramePr>
          <p:nvPr/>
        </p:nvGraphicFramePr>
        <p:xfrm>
          <a:off x="684213" y="3213100"/>
          <a:ext cx="7620000" cy="1852613"/>
        </p:xfrm>
        <a:graphic>
          <a:graphicData uri="http://schemas.openxmlformats.org/presentationml/2006/ole">
            <p:oleObj spid="_x0000_s90116" r:id="rId3" imgW="2654300" imgH="495300" progId="Equation.3">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Balloons</Template>
  <TotalTime>921</TotalTime>
  <Words>4699</Words>
  <Application>Microsoft Office PowerPoint</Application>
  <PresentationFormat>全屏显示(4:3)</PresentationFormat>
  <Paragraphs>683</Paragraphs>
  <Slides>123</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7</vt:i4>
      </vt:variant>
      <vt:variant>
        <vt:lpstr>幻灯片标题</vt:lpstr>
      </vt:variant>
      <vt:variant>
        <vt:i4>123</vt:i4>
      </vt:variant>
    </vt:vector>
  </HeadingPairs>
  <TitlesOfParts>
    <vt:vector size="138" baseType="lpstr">
      <vt:lpstr>Arial</vt:lpstr>
      <vt:lpstr>宋体</vt:lpstr>
      <vt:lpstr>Verdana</vt:lpstr>
      <vt:lpstr>Times New Roman</vt:lpstr>
      <vt:lpstr>黑体</vt:lpstr>
      <vt:lpstr>Symbol</vt:lpstr>
      <vt:lpstr>Wingdings</vt:lpstr>
      <vt:lpstr>Balloons</vt:lpstr>
      <vt:lpstr>CS ChemDraw Drawing</vt:lpstr>
      <vt:lpstr>位图图像</vt:lpstr>
      <vt:lpstr>Chem3D.Document</vt:lpstr>
      <vt:lpstr>Microsoft Draw 98 绘图</vt:lpstr>
      <vt:lpstr>Microsoft 公式 3.0</vt:lpstr>
      <vt:lpstr>BMP 图象</vt:lpstr>
      <vt:lpstr>Microsoft Equation 3.0</vt:lpstr>
      <vt:lpstr>第一章 高分子链的结构</vt:lpstr>
      <vt:lpstr>幻灯片 2</vt:lpstr>
      <vt:lpstr>幻灯片 3</vt:lpstr>
      <vt:lpstr>幻灯片 4</vt:lpstr>
      <vt:lpstr>幻灯片 5</vt:lpstr>
      <vt:lpstr>幻灯片 6</vt:lpstr>
      <vt:lpstr>幻灯片 7</vt:lpstr>
      <vt:lpstr>幻灯片 8</vt:lpstr>
      <vt:lpstr>幻灯片 9</vt:lpstr>
      <vt:lpstr>幻灯片 10</vt:lpstr>
      <vt:lpstr> 第二节　高分子链的近程结构</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第三节：高分子链的远程结构</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本章内容</vt:lpstr>
      <vt:lpstr>幻灯片 120</vt:lpstr>
      <vt:lpstr>幻灯片 121</vt:lpstr>
      <vt:lpstr>幻灯片 122</vt:lpstr>
      <vt:lpstr>幻灯片 123</vt:lpstr>
    </vt:vector>
  </TitlesOfParts>
  <Company>SCUT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高分子链的结构</dc:title>
  <dc:creator>Ning Ping</dc:creator>
  <cp:lastModifiedBy>lenovol</cp:lastModifiedBy>
  <cp:revision>43</cp:revision>
  <dcterms:created xsi:type="dcterms:W3CDTF">2003-08-19T08:29:22Z</dcterms:created>
  <dcterms:modified xsi:type="dcterms:W3CDTF">2010-04-13T01:53:41Z</dcterms:modified>
</cp:coreProperties>
</file>