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slides/slide169.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176.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72.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84"/>
  </p:notesMasterIdLst>
  <p:sldIdLst>
    <p:sldId id="256" r:id="rId2"/>
    <p:sldId id="260" r:id="rId3"/>
    <p:sldId id="257" r:id="rId4"/>
    <p:sldId id="258"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84" r:id="rId22"/>
    <p:sldId id="277" r:id="rId23"/>
    <p:sldId id="278" r:id="rId24"/>
    <p:sldId id="279" r:id="rId25"/>
    <p:sldId id="280" r:id="rId26"/>
    <p:sldId id="281" r:id="rId27"/>
    <p:sldId id="273" r:id="rId28"/>
    <p:sldId id="282" r:id="rId29"/>
    <p:sldId id="283" r:id="rId30"/>
    <p:sldId id="288" r:id="rId31"/>
    <p:sldId id="287" r:id="rId32"/>
    <p:sldId id="289" r:id="rId33"/>
    <p:sldId id="286" r:id="rId34"/>
    <p:sldId id="285"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11" r:id="rId54"/>
    <p:sldId id="308" r:id="rId55"/>
    <p:sldId id="309" r:id="rId56"/>
    <p:sldId id="310" r:id="rId57"/>
    <p:sldId id="312" r:id="rId58"/>
    <p:sldId id="313" r:id="rId59"/>
    <p:sldId id="314" r:id="rId60"/>
    <p:sldId id="315" r:id="rId61"/>
    <p:sldId id="316" r:id="rId62"/>
    <p:sldId id="318" r:id="rId63"/>
    <p:sldId id="317"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1" r:id="rId86"/>
    <p:sldId id="340" r:id="rId87"/>
    <p:sldId id="342" r:id="rId88"/>
    <p:sldId id="343" r:id="rId89"/>
    <p:sldId id="344" r:id="rId90"/>
    <p:sldId id="345" r:id="rId91"/>
    <p:sldId id="346" r:id="rId92"/>
    <p:sldId id="347" r:id="rId93"/>
    <p:sldId id="349" r:id="rId94"/>
    <p:sldId id="348"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9" r:id="rId114"/>
    <p:sldId id="370" r:id="rId115"/>
    <p:sldId id="368" r:id="rId116"/>
    <p:sldId id="371" r:id="rId117"/>
    <p:sldId id="374" r:id="rId118"/>
    <p:sldId id="375" r:id="rId119"/>
    <p:sldId id="372" r:id="rId120"/>
    <p:sldId id="373"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9" r:id="rId134"/>
    <p:sldId id="388" r:id="rId135"/>
    <p:sldId id="390" r:id="rId136"/>
    <p:sldId id="391" r:id="rId137"/>
    <p:sldId id="392" r:id="rId138"/>
    <p:sldId id="393" r:id="rId139"/>
    <p:sldId id="394" r:id="rId140"/>
    <p:sldId id="396" r:id="rId141"/>
    <p:sldId id="395" r:id="rId142"/>
    <p:sldId id="398" r:id="rId143"/>
    <p:sldId id="400" r:id="rId144"/>
    <p:sldId id="399" r:id="rId145"/>
    <p:sldId id="401" r:id="rId146"/>
    <p:sldId id="402" r:id="rId147"/>
    <p:sldId id="403" r:id="rId148"/>
    <p:sldId id="404" r:id="rId149"/>
    <p:sldId id="405" r:id="rId150"/>
    <p:sldId id="406" r:id="rId151"/>
    <p:sldId id="407" r:id="rId152"/>
    <p:sldId id="408" r:id="rId153"/>
    <p:sldId id="409" r:id="rId154"/>
    <p:sldId id="411" r:id="rId155"/>
    <p:sldId id="410" r:id="rId156"/>
    <p:sldId id="412" r:id="rId157"/>
    <p:sldId id="413" r:id="rId158"/>
    <p:sldId id="414" r:id="rId159"/>
    <p:sldId id="418" r:id="rId160"/>
    <p:sldId id="419" r:id="rId161"/>
    <p:sldId id="420" r:id="rId162"/>
    <p:sldId id="415" r:id="rId163"/>
    <p:sldId id="416" r:id="rId164"/>
    <p:sldId id="417" r:id="rId165"/>
    <p:sldId id="421" r:id="rId166"/>
    <p:sldId id="422" r:id="rId167"/>
    <p:sldId id="423" r:id="rId168"/>
    <p:sldId id="424" r:id="rId169"/>
    <p:sldId id="425" r:id="rId170"/>
    <p:sldId id="426" r:id="rId171"/>
    <p:sldId id="427" r:id="rId172"/>
    <p:sldId id="428" r:id="rId173"/>
    <p:sldId id="429" r:id="rId174"/>
    <p:sldId id="430" r:id="rId175"/>
    <p:sldId id="431" r:id="rId176"/>
    <p:sldId id="432" r:id="rId177"/>
    <p:sldId id="433" r:id="rId178"/>
    <p:sldId id="434" r:id="rId179"/>
    <p:sldId id="435" r:id="rId180"/>
    <p:sldId id="436" r:id="rId181"/>
    <p:sldId id="437" r:id="rId182"/>
    <p:sldId id="438" r:id="rId183"/>
  </p:sldIdLst>
  <p:sldSz cx="9144000" cy="6858000" type="screen4x3"/>
  <p:notesSz cx="6858000" cy="9144000"/>
  <p:defaultTextStyle>
    <a:defPPr>
      <a:defRPr lang="zh-CN"/>
    </a:defPPr>
    <a:lvl1pPr algn="l" rtl="0" fontAlgn="base">
      <a:spcBef>
        <a:spcPct val="0"/>
      </a:spcBef>
      <a:spcAft>
        <a:spcPct val="0"/>
      </a:spcAft>
      <a:defRPr b="1" kern="1200">
        <a:solidFill>
          <a:schemeClr val="tx1"/>
        </a:solidFill>
        <a:latin typeface="Arial" charset="0"/>
        <a:ea typeface="宋体" charset="-122"/>
        <a:cs typeface="+mn-cs"/>
      </a:defRPr>
    </a:lvl1pPr>
    <a:lvl2pPr marL="457200" algn="l" rtl="0" fontAlgn="base">
      <a:spcBef>
        <a:spcPct val="0"/>
      </a:spcBef>
      <a:spcAft>
        <a:spcPct val="0"/>
      </a:spcAft>
      <a:defRPr b="1" kern="1200">
        <a:solidFill>
          <a:schemeClr val="tx1"/>
        </a:solidFill>
        <a:latin typeface="Arial" charset="0"/>
        <a:ea typeface="宋体" charset="-122"/>
        <a:cs typeface="+mn-cs"/>
      </a:defRPr>
    </a:lvl2pPr>
    <a:lvl3pPr marL="914400" algn="l" rtl="0" fontAlgn="base">
      <a:spcBef>
        <a:spcPct val="0"/>
      </a:spcBef>
      <a:spcAft>
        <a:spcPct val="0"/>
      </a:spcAft>
      <a:defRPr b="1" kern="1200">
        <a:solidFill>
          <a:schemeClr val="tx1"/>
        </a:solidFill>
        <a:latin typeface="Arial" charset="0"/>
        <a:ea typeface="宋体" charset="-122"/>
        <a:cs typeface="+mn-cs"/>
      </a:defRPr>
    </a:lvl3pPr>
    <a:lvl4pPr marL="1371600" algn="l" rtl="0" fontAlgn="base">
      <a:spcBef>
        <a:spcPct val="0"/>
      </a:spcBef>
      <a:spcAft>
        <a:spcPct val="0"/>
      </a:spcAft>
      <a:defRPr b="1" kern="1200">
        <a:solidFill>
          <a:schemeClr val="tx1"/>
        </a:solidFill>
        <a:latin typeface="Arial" charset="0"/>
        <a:ea typeface="宋体" charset="-122"/>
        <a:cs typeface="+mn-cs"/>
      </a:defRPr>
    </a:lvl4pPr>
    <a:lvl5pPr marL="1828800" algn="l" rtl="0" fontAlgn="base">
      <a:spcBef>
        <a:spcPct val="0"/>
      </a:spcBef>
      <a:spcAft>
        <a:spcPct val="0"/>
      </a:spcAft>
      <a:defRPr b="1" kern="1200">
        <a:solidFill>
          <a:schemeClr val="tx1"/>
        </a:solidFill>
        <a:latin typeface="Arial" charset="0"/>
        <a:ea typeface="宋体" charset="-122"/>
        <a:cs typeface="+mn-cs"/>
      </a:defRPr>
    </a:lvl5pPr>
    <a:lvl6pPr marL="2286000" algn="l" defTabSz="914400" rtl="0" eaLnBrk="1" latinLnBrk="0" hangingPunct="1">
      <a:defRPr b="1" kern="1200">
        <a:solidFill>
          <a:schemeClr val="tx1"/>
        </a:solidFill>
        <a:latin typeface="Arial" charset="0"/>
        <a:ea typeface="宋体" charset="-122"/>
        <a:cs typeface="+mn-cs"/>
      </a:defRPr>
    </a:lvl6pPr>
    <a:lvl7pPr marL="2743200" algn="l" defTabSz="914400" rtl="0" eaLnBrk="1" latinLnBrk="0" hangingPunct="1">
      <a:defRPr b="1" kern="1200">
        <a:solidFill>
          <a:schemeClr val="tx1"/>
        </a:solidFill>
        <a:latin typeface="Arial" charset="0"/>
        <a:ea typeface="宋体" charset="-122"/>
        <a:cs typeface="+mn-cs"/>
      </a:defRPr>
    </a:lvl7pPr>
    <a:lvl8pPr marL="3200400" algn="l" defTabSz="914400" rtl="0" eaLnBrk="1" latinLnBrk="0" hangingPunct="1">
      <a:defRPr b="1" kern="1200">
        <a:solidFill>
          <a:schemeClr val="tx1"/>
        </a:solidFill>
        <a:latin typeface="Arial" charset="0"/>
        <a:ea typeface="宋体" charset="-122"/>
        <a:cs typeface="+mn-cs"/>
      </a:defRPr>
    </a:lvl8pPr>
    <a:lvl9pPr marL="3657600" algn="l" defTabSz="914400" rtl="0" eaLnBrk="1" latinLnBrk="0" hangingPunct="1">
      <a:defRPr b="1"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FF6600"/>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13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122"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5" Type="http://schemas.openxmlformats.org/officeDocument/2006/relationships/image" Target="../media/image39.wmf"/><Relationship Id="rId4" Type="http://schemas.openxmlformats.org/officeDocument/2006/relationships/image" Target="../media/image38.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image" Target="../media/image5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4" Type="http://schemas.openxmlformats.org/officeDocument/2006/relationships/image" Target="../media/image61.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65.wmf"/><Relationship Id="rId1" Type="http://schemas.openxmlformats.org/officeDocument/2006/relationships/image" Target="../media/image64.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68.png"/></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6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583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5837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83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83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583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9B80692F-BDA9-4ABC-83D0-3E9DDF915ADC}"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charset="-122"/>
        <a:cs typeface="+mn-cs"/>
      </a:defRPr>
    </a:lvl1pPr>
    <a:lvl2pPr marL="457200" algn="l" rtl="0" fontAlgn="base">
      <a:spcBef>
        <a:spcPct val="30000"/>
      </a:spcBef>
      <a:spcAft>
        <a:spcPct val="0"/>
      </a:spcAft>
      <a:defRPr sz="1200" kern="1200">
        <a:solidFill>
          <a:schemeClr val="tx1"/>
        </a:solidFill>
        <a:latin typeface="Arial" charset="0"/>
        <a:ea typeface="宋体" charset="-122"/>
        <a:cs typeface="+mn-cs"/>
      </a:defRPr>
    </a:lvl2pPr>
    <a:lvl3pPr marL="914400" algn="l" rtl="0" fontAlgn="base">
      <a:spcBef>
        <a:spcPct val="30000"/>
      </a:spcBef>
      <a:spcAft>
        <a:spcPct val="0"/>
      </a:spcAft>
      <a:defRPr sz="1200" kern="1200">
        <a:solidFill>
          <a:schemeClr val="tx1"/>
        </a:solidFill>
        <a:latin typeface="Arial" charset="0"/>
        <a:ea typeface="宋体" charset="-122"/>
        <a:cs typeface="+mn-cs"/>
      </a:defRPr>
    </a:lvl3pPr>
    <a:lvl4pPr marL="1371600" algn="l" rtl="0" fontAlgn="base">
      <a:spcBef>
        <a:spcPct val="30000"/>
      </a:spcBef>
      <a:spcAft>
        <a:spcPct val="0"/>
      </a:spcAft>
      <a:defRPr sz="1200" kern="1200">
        <a:solidFill>
          <a:schemeClr val="tx1"/>
        </a:solidFill>
        <a:latin typeface="Arial" charset="0"/>
        <a:ea typeface="宋体" charset="-122"/>
        <a:cs typeface="+mn-cs"/>
      </a:defRPr>
    </a:lvl4pPr>
    <a:lvl5pPr marL="1828800" algn="l" rtl="0" fontAlgn="base">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2F26CC-C680-4C6D-979C-235F80EB9DF4}" type="slidenum">
              <a:rPr lang="en-US" altLang="zh-CN"/>
              <a:pPr/>
              <a:t>1</a:t>
            </a:fld>
            <a:endParaRPr lang="en-US" altLang="zh-CN"/>
          </a:p>
        </p:txBody>
      </p:sp>
      <p:sp>
        <p:nvSpPr>
          <p:cNvPr id="59394" name="Rectangle 2"/>
          <p:cNvSpPr>
            <a:spLocks noRo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756A09-097D-4B84-9500-67CA9A80431E}" type="slidenum">
              <a:rPr lang="en-US" altLang="zh-CN"/>
              <a:pPr/>
              <a:t>2</a:t>
            </a:fld>
            <a:endParaRPr lang="en-US" altLang="zh-CN"/>
          </a:p>
        </p:txBody>
      </p:sp>
      <p:sp>
        <p:nvSpPr>
          <p:cNvPr id="60418" name="Rectangle 2"/>
          <p:cNvSpPr>
            <a:spLocks noRo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5122" name="Group 2"/>
          <p:cNvGrpSpPr>
            <a:grpSpLocks/>
          </p:cNvGrpSpPr>
          <p:nvPr/>
        </p:nvGrpSpPr>
        <p:grpSpPr bwMode="auto">
          <a:xfrm>
            <a:off x="0" y="0"/>
            <a:ext cx="9144000" cy="6856413"/>
            <a:chOff x="0" y="0"/>
            <a:chExt cx="5760" cy="4319"/>
          </a:xfrm>
        </p:grpSpPr>
        <p:sp>
          <p:nvSpPr>
            <p:cNvPr id="5123"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endParaRPr lang="zh-CN" altLang="en-US"/>
            </a:p>
          </p:txBody>
        </p:sp>
        <p:sp>
          <p:nvSpPr>
            <p:cNvPr id="5124"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endParaRPr lang="zh-CN" altLang="en-US"/>
            </a:p>
          </p:txBody>
        </p:sp>
        <p:sp>
          <p:nvSpPr>
            <p:cNvPr id="5125"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endParaRPr lang="zh-CN" altLang="en-US"/>
            </a:p>
          </p:txBody>
        </p:sp>
        <p:sp>
          <p:nvSpPr>
            <p:cNvPr id="5126" name="Freeform 6"/>
            <p:cNvSpPr>
              <a:spLocks/>
            </p:cNvSpPr>
            <p:nvPr/>
          </p:nvSpPr>
          <p:spPr bwMode="hidden">
            <a:xfrm>
              <a:off x="4038" y="3577"/>
              <a:ext cx="1720" cy="65"/>
            </a:xfrm>
            <a:custGeom>
              <a:avLst/>
              <a:gdLst/>
              <a:ahLst/>
              <a:cxnLst>
                <a:cxn ang="0">
                  <a:pos x="1722" y="66"/>
                </a:cxn>
                <a:cxn ang="0">
                  <a:pos x="1722" y="60"/>
                </a:cxn>
                <a:cxn ang="0">
                  <a:pos x="0" y="0"/>
                </a:cxn>
                <a:cxn ang="0">
                  <a:pos x="0" y="48"/>
                </a:cxn>
                <a:cxn ang="0">
                  <a:pos x="1722" y="66"/>
                </a:cxn>
                <a:cxn ang="0">
                  <a:pos x="1722" y="66"/>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chemeClr val="bg2"/>
                </a:gs>
                <a:gs pos="100000">
                  <a:schemeClr val="bg1"/>
                </a:gs>
              </a:gsLst>
              <a:lin ang="0" scaled="1"/>
            </a:gradFill>
            <a:ln w="9525">
              <a:noFill/>
              <a:round/>
              <a:headEnd/>
              <a:tailEnd/>
            </a:ln>
          </p:spPr>
          <p:txBody>
            <a:bodyPr/>
            <a:lstStyle/>
            <a:p>
              <a:endParaRPr lang="zh-CN" altLang="en-US"/>
            </a:p>
          </p:txBody>
        </p:sp>
        <p:sp>
          <p:nvSpPr>
            <p:cNvPr id="5127"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endParaRPr lang="zh-CN" altLang="en-US"/>
            </a:p>
          </p:txBody>
        </p:sp>
        <p:sp>
          <p:nvSpPr>
            <p:cNvPr id="5128" name="Freeform 8"/>
            <p:cNvSpPr>
              <a:spLocks/>
            </p:cNvSpPr>
            <p:nvPr/>
          </p:nvSpPr>
          <p:spPr bwMode="hidden">
            <a:xfrm>
              <a:off x="4784" y="3702"/>
              <a:ext cx="974" cy="101"/>
            </a:xfrm>
            <a:custGeom>
              <a:avLst/>
              <a:gdLst/>
              <a:ahLst/>
              <a:cxnLst>
                <a:cxn ang="0">
                  <a:pos x="975" y="48"/>
                </a:cxn>
                <a:cxn ang="0">
                  <a:pos x="975" y="0"/>
                </a:cxn>
                <a:cxn ang="0">
                  <a:pos x="0" y="24"/>
                </a:cxn>
                <a:cxn ang="0">
                  <a:pos x="0" y="101"/>
                </a:cxn>
                <a:cxn ang="0">
                  <a:pos x="975" y="48"/>
                </a:cxn>
                <a:cxn ang="0">
                  <a:pos x="975" y="48"/>
                </a:cxn>
              </a:cxnLst>
              <a:rect l="0" t="0" r="r" b="b"/>
              <a:pathLst>
                <a:path w="975" h="101">
                  <a:moveTo>
                    <a:pt x="975" y="48"/>
                  </a:moveTo>
                  <a:lnTo>
                    <a:pt x="975" y="0"/>
                  </a:lnTo>
                  <a:lnTo>
                    <a:pt x="0" y="24"/>
                  </a:lnTo>
                  <a:lnTo>
                    <a:pt x="0" y="101"/>
                  </a:lnTo>
                  <a:lnTo>
                    <a:pt x="975" y="48"/>
                  </a:lnTo>
                  <a:lnTo>
                    <a:pt x="975" y="48"/>
                  </a:lnTo>
                  <a:close/>
                </a:path>
              </a:pathLst>
            </a:custGeom>
            <a:solidFill>
              <a:schemeClr val="bg1"/>
            </a:solidFill>
            <a:ln w="9525">
              <a:noFill/>
              <a:round/>
              <a:headEnd/>
              <a:tailEnd/>
            </a:ln>
          </p:spPr>
          <p:txBody>
            <a:bodyPr/>
            <a:lstStyle/>
            <a:p>
              <a:endParaRPr lang="zh-CN" altLang="en-US"/>
            </a:p>
          </p:txBody>
        </p:sp>
        <p:sp>
          <p:nvSpPr>
            <p:cNvPr id="5129" name="Freeform 9"/>
            <p:cNvSpPr>
              <a:spLocks/>
            </p:cNvSpPr>
            <p:nvPr/>
          </p:nvSpPr>
          <p:spPr bwMode="hidden">
            <a:xfrm>
              <a:off x="3619" y="3815"/>
              <a:ext cx="2139" cy="198"/>
            </a:xfrm>
            <a:custGeom>
              <a:avLst/>
              <a:gdLst/>
              <a:ahLst/>
              <a:cxnLst>
                <a:cxn ang="0">
                  <a:pos x="2141" y="0"/>
                </a:cxn>
                <a:cxn ang="0">
                  <a:pos x="0" y="156"/>
                </a:cxn>
                <a:cxn ang="0">
                  <a:pos x="0" y="198"/>
                </a:cxn>
                <a:cxn ang="0">
                  <a:pos x="2141" y="0"/>
                </a:cxn>
                <a:cxn ang="0">
                  <a:pos x="2141" y="0"/>
                </a:cxn>
              </a:cxnLst>
              <a:rect l="0" t="0" r="r" b="b"/>
              <a:pathLst>
                <a:path w="2141" h="198">
                  <a:moveTo>
                    <a:pt x="2141" y="0"/>
                  </a:moveTo>
                  <a:lnTo>
                    <a:pt x="0" y="156"/>
                  </a:lnTo>
                  <a:lnTo>
                    <a:pt x="0" y="198"/>
                  </a:lnTo>
                  <a:lnTo>
                    <a:pt x="2141" y="0"/>
                  </a:lnTo>
                  <a:lnTo>
                    <a:pt x="2141" y="0"/>
                  </a:lnTo>
                  <a:close/>
                </a:path>
              </a:pathLst>
            </a:custGeom>
            <a:solidFill>
              <a:schemeClr val="bg1"/>
            </a:solidFill>
            <a:ln w="9525">
              <a:noFill/>
              <a:round/>
              <a:headEnd/>
              <a:tailEnd/>
            </a:ln>
          </p:spPr>
          <p:txBody>
            <a:bodyPr/>
            <a:lstStyle/>
            <a:p>
              <a:endParaRPr lang="zh-CN" altLang="en-US"/>
            </a:p>
          </p:txBody>
        </p:sp>
        <p:sp>
          <p:nvSpPr>
            <p:cNvPr id="5130"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endParaRPr lang="zh-CN" altLang="en-US"/>
            </a:p>
          </p:txBody>
        </p:sp>
        <p:sp>
          <p:nvSpPr>
            <p:cNvPr id="5131" name="Freeform 11"/>
            <p:cNvSpPr>
              <a:spLocks/>
            </p:cNvSpPr>
            <p:nvPr/>
          </p:nvSpPr>
          <p:spPr bwMode="hidden">
            <a:xfrm>
              <a:off x="2097" y="4043"/>
              <a:ext cx="2514" cy="276"/>
            </a:xfrm>
            <a:custGeom>
              <a:avLst/>
              <a:gdLst/>
              <a:ahLst/>
              <a:cxnLst>
                <a:cxn ang="0">
                  <a:pos x="2182" y="276"/>
                </a:cxn>
                <a:cxn ang="0">
                  <a:pos x="2517" y="204"/>
                </a:cxn>
                <a:cxn ang="0">
                  <a:pos x="2260" y="0"/>
                </a:cxn>
                <a:cxn ang="0">
                  <a:pos x="0" y="276"/>
                </a:cxn>
                <a:cxn ang="0">
                  <a:pos x="2182" y="276"/>
                </a:cxn>
                <a:cxn ang="0">
                  <a:pos x="2182" y="276"/>
                </a:cxn>
              </a:cxnLst>
              <a:rect l="0" t="0" r="r" b="b"/>
              <a:pathLst>
                <a:path w="2517" h="276">
                  <a:moveTo>
                    <a:pt x="2182" y="276"/>
                  </a:moveTo>
                  <a:lnTo>
                    <a:pt x="2517" y="204"/>
                  </a:lnTo>
                  <a:lnTo>
                    <a:pt x="2260" y="0"/>
                  </a:lnTo>
                  <a:lnTo>
                    <a:pt x="0" y="276"/>
                  </a:lnTo>
                  <a:lnTo>
                    <a:pt x="2182" y="276"/>
                  </a:lnTo>
                  <a:lnTo>
                    <a:pt x="2182" y="276"/>
                  </a:lnTo>
                  <a:close/>
                </a:path>
              </a:pathLst>
            </a:custGeom>
            <a:solidFill>
              <a:schemeClr val="bg1"/>
            </a:solidFill>
            <a:ln w="9525">
              <a:noFill/>
              <a:round/>
              <a:headEnd/>
              <a:tailEnd/>
            </a:ln>
          </p:spPr>
          <p:txBody>
            <a:bodyPr/>
            <a:lstStyle/>
            <a:p>
              <a:endParaRPr lang="zh-CN" altLang="en-US"/>
            </a:p>
          </p:txBody>
        </p:sp>
        <p:sp>
          <p:nvSpPr>
            <p:cNvPr id="5132"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endParaRPr lang="zh-CN" altLang="en-US"/>
            </a:p>
          </p:txBody>
        </p:sp>
        <p:sp>
          <p:nvSpPr>
            <p:cNvPr id="5133" name="Freeform 13"/>
            <p:cNvSpPr>
              <a:spLocks/>
            </p:cNvSpPr>
            <p:nvPr/>
          </p:nvSpPr>
          <p:spPr bwMode="hidden">
            <a:xfrm>
              <a:off x="5030" y="3151"/>
              <a:ext cx="728" cy="240"/>
            </a:xfrm>
            <a:custGeom>
              <a:avLst/>
              <a:gdLst/>
              <a:ahLst/>
              <a:cxnLst>
                <a:cxn ang="0">
                  <a:pos x="729" y="240"/>
                </a:cxn>
                <a:cxn ang="0">
                  <a:pos x="0" y="0"/>
                </a:cxn>
                <a:cxn ang="0">
                  <a:pos x="0" y="6"/>
                </a:cxn>
                <a:cxn ang="0">
                  <a:pos x="729" y="240"/>
                </a:cxn>
                <a:cxn ang="0">
                  <a:pos x="729" y="240"/>
                </a:cxn>
              </a:cxnLst>
              <a:rect l="0" t="0" r="r" b="b"/>
              <a:pathLst>
                <a:path w="729" h="240">
                  <a:moveTo>
                    <a:pt x="729" y="240"/>
                  </a:moveTo>
                  <a:lnTo>
                    <a:pt x="0" y="0"/>
                  </a:lnTo>
                  <a:lnTo>
                    <a:pt x="0" y="6"/>
                  </a:lnTo>
                  <a:lnTo>
                    <a:pt x="729" y="240"/>
                  </a:lnTo>
                  <a:lnTo>
                    <a:pt x="729" y="240"/>
                  </a:lnTo>
                  <a:close/>
                </a:path>
              </a:pathLst>
            </a:custGeom>
            <a:solidFill>
              <a:schemeClr val="bg1"/>
            </a:solidFill>
            <a:ln w="9525">
              <a:noFill/>
              <a:round/>
              <a:headEnd/>
              <a:tailEnd/>
            </a:ln>
          </p:spPr>
          <p:txBody>
            <a:bodyPr/>
            <a:lstStyle/>
            <a:p>
              <a:endParaRPr lang="zh-CN" altLang="en-US"/>
            </a:p>
          </p:txBody>
        </p:sp>
        <p:sp>
          <p:nvSpPr>
            <p:cNvPr id="5134"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endParaRPr lang="zh-CN" altLang="en-US"/>
            </a:p>
          </p:txBody>
        </p:sp>
        <p:sp>
          <p:nvSpPr>
            <p:cNvPr id="5135" name="Freeform 15"/>
            <p:cNvSpPr>
              <a:spLocks/>
            </p:cNvSpPr>
            <p:nvPr/>
          </p:nvSpPr>
          <p:spPr bwMode="hidden">
            <a:xfrm>
              <a:off x="5030" y="3049"/>
              <a:ext cx="728" cy="318"/>
            </a:xfrm>
            <a:custGeom>
              <a:avLst/>
              <a:gdLst/>
              <a:ahLst/>
              <a:cxnLst>
                <a:cxn ang="0">
                  <a:pos x="729" y="318"/>
                </a:cxn>
                <a:cxn ang="0">
                  <a:pos x="729" y="312"/>
                </a:cxn>
                <a:cxn ang="0">
                  <a:pos x="0" y="0"/>
                </a:cxn>
                <a:cxn ang="0">
                  <a:pos x="0" y="54"/>
                </a:cxn>
                <a:cxn ang="0">
                  <a:pos x="729" y="318"/>
                </a:cxn>
                <a:cxn ang="0">
                  <a:pos x="729" y="318"/>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chemeClr val="bg2"/>
                </a:gs>
                <a:gs pos="100000">
                  <a:schemeClr val="bg1"/>
                </a:gs>
              </a:gsLst>
              <a:lin ang="0" scaled="1"/>
            </a:gradFill>
            <a:ln w="9525">
              <a:noFill/>
              <a:round/>
              <a:headEnd/>
              <a:tailEnd/>
            </a:ln>
          </p:spPr>
          <p:txBody>
            <a:bodyPr/>
            <a:lstStyle/>
            <a:p>
              <a:endParaRPr lang="zh-CN" altLang="en-US"/>
            </a:p>
          </p:txBody>
        </p:sp>
        <p:sp>
          <p:nvSpPr>
            <p:cNvPr id="5136"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endParaRPr lang="zh-CN" altLang="en-US"/>
            </a:p>
          </p:txBody>
        </p:sp>
        <p:sp>
          <p:nvSpPr>
            <p:cNvPr id="5137"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endParaRPr lang="zh-CN" altLang="en-US"/>
            </a:p>
          </p:txBody>
        </p:sp>
        <p:sp>
          <p:nvSpPr>
            <p:cNvPr id="5138"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endParaRPr lang="zh-CN" altLang="en-US"/>
            </a:p>
          </p:txBody>
        </p:sp>
        <p:sp>
          <p:nvSpPr>
            <p:cNvPr id="5139" name="Freeform 19"/>
            <p:cNvSpPr>
              <a:spLocks/>
            </p:cNvSpPr>
            <p:nvPr/>
          </p:nvSpPr>
          <p:spPr bwMode="hidden">
            <a:xfrm>
              <a:off x="5477" y="2588"/>
              <a:ext cx="281" cy="335"/>
            </a:xfrm>
            <a:custGeom>
              <a:avLst/>
              <a:gdLst/>
              <a:ahLst/>
              <a:cxnLst>
                <a:cxn ang="0">
                  <a:pos x="281" y="335"/>
                </a:cxn>
                <a:cxn ang="0">
                  <a:pos x="281" y="173"/>
                </a:cxn>
                <a:cxn ang="0">
                  <a:pos x="96" y="0"/>
                </a:cxn>
                <a:cxn ang="0">
                  <a:pos x="0" y="90"/>
                </a:cxn>
                <a:cxn ang="0">
                  <a:pos x="281" y="335"/>
                </a:cxn>
                <a:cxn ang="0">
                  <a:pos x="281" y="335"/>
                </a:cxn>
              </a:cxnLst>
              <a:rect l="0" t="0" r="r" b="b"/>
              <a:pathLst>
                <a:path w="281" h="335">
                  <a:moveTo>
                    <a:pt x="281" y="335"/>
                  </a:moveTo>
                  <a:lnTo>
                    <a:pt x="281" y="173"/>
                  </a:lnTo>
                  <a:lnTo>
                    <a:pt x="96" y="0"/>
                  </a:lnTo>
                  <a:lnTo>
                    <a:pt x="0" y="90"/>
                  </a:lnTo>
                  <a:lnTo>
                    <a:pt x="281" y="335"/>
                  </a:lnTo>
                  <a:lnTo>
                    <a:pt x="281" y="335"/>
                  </a:lnTo>
                  <a:close/>
                </a:path>
              </a:pathLst>
            </a:custGeom>
            <a:solidFill>
              <a:schemeClr val="bg1"/>
            </a:solidFill>
            <a:ln w="9525">
              <a:noFill/>
              <a:round/>
              <a:headEnd/>
              <a:tailEnd/>
            </a:ln>
          </p:spPr>
          <p:txBody>
            <a:bodyPr/>
            <a:lstStyle/>
            <a:p>
              <a:endParaRPr lang="zh-CN" altLang="en-US"/>
            </a:p>
          </p:txBody>
        </p:sp>
        <p:sp>
          <p:nvSpPr>
            <p:cNvPr id="5140"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endParaRPr lang="zh-CN" altLang="en-US"/>
            </a:p>
          </p:txBody>
        </p:sp>
        <p:sp>
          <p:nvSpPr>
            <p:cNvPr id="5141" name="Freeform 21"/>
            <p:cNvSpPr>
              <a:spLocks/>
            </p:cNvSpPr>
            <p:nvPr/>
          </p:nvSpPr>
          <p:spPr bwMode="hidden">
            <a:xfrm>
              <a:off x="5626" y="2534"/>
              <a:ext cx="132" cy="132"/>
            </a:xfrm>
            <a:custGeom>
              <a:avLst/>
              <a:gdLst/>
              <a:ahLst/>
              <a:cxnLst>
                <a:cxn ang="0">
                  <a:pos x="132" y="132"/>
                </a:cxn>
                <a:cxn ang="0">
                  <a:pos x="0" y="0"/>
                </a:cxn>
                <a:cxn ang="0">
                  <a:pos x="0" y="0"/>
                </a:cxn>
                <a:cxn ang="0">
                  <a:pos x="132" y="132"/>
                </a:cxn>
                <a:cxn ang="0">
                  <a:pos x="132" y="132"/>
                </a:cxn>
              </a:cxnLst>
              <a:rect l="0" t="0" r="r" b="b"/>
              <a:pathLst>
                <a:path w="132" h="132">
                  <a:moveTo>
                    <a:pt x="132" y="132"/>
                  </a:moveTo>
                  <a:lnTo>
                    <a:pt x="0" y="0"/>
                  </a:lnTo>
                  <a:lnTo>
                    <a:pt x="0" y="0"/>
                  </a:lnTo>
                  <a:lnTo>
                    <a:pt x="132" y="132"/>
                  </a:lnTo>
                  <a:lnTo>
                    <a:pt x="132" y="132"/>
                  </a:lnTo>
                  <a:close/>
                </a:path>
              </a:pathLst>
            </a:custGeom>
            <a:solidFill>
              <a:srgbClr val="FF9999"/>
            </a:solidFill>
            <a:ln w="9525">
              <a:noFill/>
              <a:round/>
              <a:headEnd/>
              <a:tailEnd/>
            </a:ln>
          </p:spPr>
          <p:txBody>
            <a:bodyPr/>
            <a:lstStyle/>
            <a:p>
              <a:endParaRPr lang="zh-CN" altLang="en-US"/>
            </a:p>
          </p:txBody>
        </p:sp>
        <p:sp>
          <p:nvSpPr>
            <p:cNvPr id="5142"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endParaRPr lang="zh-CN" altLang="en-US"/>
            </a:p>
          </p:txBody>
        </p:sp>
        <p:sp>
          <p:nvSpPr>
            <p:cNvPr id="5143"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endParaRPr lang="zh-CN" altLang="en-US"/>
            </a:p>
          </p:txBody>
        </p:sp>
        <p:sp>
          <p:nvSpPr>
            <p:cNvPr id="5144"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endParaRPr lang="zh-CN" altLang="en-US"/>
            </a:p>
          </p:txBody>
        </p:sp>
        <p:sp>
          <p:nvSpPr>
            <p:cNvPr id="5145" name="Freeform 25"/>
            <p:cNvSpPr>
              <a:spLocks/>
            </p:cNvSpPr>
            <p:nvPr/>
          </p:nvSpPr>
          <p:spPr bwMode="hidden">
            <a:xfrm>
              <a:off x="5603" y="850"/>
              <a:ext cx="155" cy="516"/>
            </a:xfrm>
            <a:custGeom>
              <a:avLst/>
              <a:gdLst/>
              <a:ahLst/>
              <a:cxnLst>
                <a:cxn ang="0">
                  <a:pos x="155" y="516"/>
                </a:cxn>
                <a:cxn ang="0">
                  <a:pos x="155" y="204"/>
                </a:cxn>
                <a:cxn ang="0">
                  <a:pos x="77" y="0"/>
                </a:cxn>
                <a:cxn ang="0">
                  <a:pos x="0" y="192"/>
                </a:cxn>
                <a:cxn ang="0">
                  <a:pos x="155" y="516"/>
                </a:cxn>
                <a:cxn ang="0">
                  <a:pos x="155" y="516"/>
                </a:cxn>
              </a:cxnLst>
              <a:rect l="0" t="0" r="r" b="b"/>
              <a:pathLst>
                <a:path w="155" h="516">
                  <a:moveTo>
                    <a:pt x="155" y="516"/>
                  </a:moveTo>
                  <a:lnTo>
                    <a:pt x="155" y="204"/>
                  </a:lnTo>
                  <a:lnTo>
                    <a:pt x="77" y="0"/>
                  </a:lnTo>
                  <a:lnTo>
                    <a:pt x="0" y="192"/>
                  </a:lnTo>
                  <a:lnTo>
                    <a:pt x="155" y="516"/>
                  </a:lnTo>
                  <a:lnTo>
                    <a:pt x="155" y="516"/>
                  </a:lnTo>
                  <a:close/>
                </a:path>
              </a:pathLst>
            </a:custGeom>
            <a:solidFill>
              <a:schemeClr val="bg2"/>
            </a:solidFill>
            <a:ln w="9525">
              <a:noFill/>
              <a:round/>
              <a:headEnd/>
              <a:tailEnd/>
            </a:ln>
          </p:spPr>
          <p:txBody>
            <a:bodyPr/>
            <a:lstStyle/>
            <a:p>
              <a:endParaRPr lang="zh-CN" altLang="en-US"/>
            </a:p>
          </p:txBody>
        </p:sp>
        <p:sp>
          <p:nvSpPr>
            <p:cNvPr id="5146"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endParaRPr lang="zh-CN" altLang="en-US"/>
            </a:p>
          </p:txBody>
        </p:sp>
        <p:sp>
          <p:nvSpPr>
            <p:cNvPr id="5147"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5148" name="Freeform 28"/>
            <p:cNvSpPr>
              <a:spLocks/>
            </p:cNvSpPr>
            <p:nvPr/>
          </p:nvSpPr>
          <p:spPr bwMode="hidden">
            <a:xfrm>
              <a:off x="5698" y="653"/>
              <a:ext cx="60" cy="311"/>
            </a:xfrm>
            <a:custGeom>
              <a:avLst/>
              <a:gdLst/>
              <a:ahLst/>
              <a:cxnLst>
                <a:cxn ang="0">
                  <a:pos x="0" y="144"/>
                </a:cxn>
                <a:cxn ang="0">
                  <a:pos x="60" y="312"/>
                </a:cxn>
                <a:cxn ang="0">
                  <a:pos x="60" y="6"/>
                </a:cxn>
                <a:cxn ang="0">
                  <a:pos x="54" y="0"/>
                </a:cxn>
                <a:cxn ang="0">
                  <a:pos x="0" y="144"/>
                </a:cxn>
                <a:cxn ang="0">
                  <a:pos x="0" y="144"/>
                </a:cxn>
              </a:cxnLst>
              <a:rect l="0" t="0" r="r" b="b"/>
              <a:pathLst>
                <a:path w="60" h="312">
                  <a:moveTo>
                    <a:pt x="0" y="144"/>
                  </a:moveTo>
                  <a:lnTo>
                    <a:pt x="60" y="312"/>
                  </a:lnTo>
                  <a:lnTo>
                    <a:pt x="60" y="6"/>
                  </a:lnTo>
                  <a:lnTo>
                    <a:pt x="54" y="0"/>
                  </a:lnTo>
                  <a:lnTo>
                    <a:pt x="0" y="144"/>
                  </a:lnTo>
                  <a:lnTo>
                    <a:pt x="0" y="144"/>
                  </a:lnTo>
                  <a:close/>
                </a:path>
              </a:pathLst>
            </a:custGeom>
            <a:solidFill>
              <a:schemeClr val="bg2"/>
            </a:solidFill>
            <a:ln w="9525">
              <a:noFill/>
              <a:round/>
              <a:headEnd/>
              <a:tailEnd/>
            </a:ln>
          </p:spPr>
          <p:txBody>
            <a:bodyPr/>
            <a:lstStyle/>
            <a:p>
              <a:endParaRPr lang="zh-CN" altLang="en-US"/>
            </a:p>
          </p:txBody>
        </p:sp>
        <p:sp>
          <p:nvSpPr>
            <p:cNvPr id="5149"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endParaRPr lang="zh-CN" altLang="en-US"/>
            </a:p>
          </p:txBody>
        </p:sp>
        <p:sp>
          <p:nvSpPr>
            <p:cNvPr id="5150" name="Freeform 30"/>
            <p:cNvSpPr>
              <a:spLocks/>
            </p:cNvSpPr>
            <p:nvPr/>
          </p:nvSpPr>
          <p:spPr bwMode="hidden">
            <a:xfrm>
              <a:off x="5754" y="3483"/>
              <a:ext cx="6" cy="6"/>
            </a:xfrm>
            <a:custGeom>
              <a:avLst/>
              <a:gdLst/>
              <a:ahLst/>
              <a:cxnLst>
                <a:cxn ang="0">
                  <a:pos x="6" y="6"/>
                </a:cxn>
                <a:cxn ang="0">
                  <a:pos x="0" y="0"/>
                </a:cxn>
                <a:cxn ang="0">
                  <a:pos x="0" y="6"/>
                </a:cxn>
                <a:cxn ang="0">
                  <a:pos x="6" y="6"/>
                </a:cxn>
                <a:cxn ang="0">
                  <a:pos x="6" y="6"/>
                </a:cxn>
              </a:cxnLst>
              <a:rect l="0" t="0" r="r" b="b"/>
              <a:pathLst>
                <a:path w="6" h="6">
                  <a:moveTo>
                    <a:pt x="6" y="6"/>
                  </a:moveTo>
                  <a:lnTo>
                    <a:pt x="0" y="0"/>
                  </a:lnTo>
                  <a:lnTo>
                    <a:pt x="0" y="6"/>
                  </a:lnTo>
                  <a:lnTo>
                    <a:pt x="6" y="6"/>
                  </a:lnTo>
                  <a:lnTo>
                    <a:pt x="6" y="6"/>
                  </a:lnTo>
                  <a:close/>
                </a:path>
              </a:pathLst>
            </a:custGeom>
            <a:solidFill>
              <a:srgbClr val="18FF00"/>
            </a:solidFill>
            <a:ln w="9525">
              <a:noFill/>
              <a:round/>
              <a:headEnd/>
              <a:tailEnd/>
            </a:ln>
          </p:spPr>
          <p:txBody>
            <a:bodyPr/>
            <a:lstStyle/>
            <a:p>
              <a:endParaRPr lang="zh-CN" altLang="en-US"/>
            </a:p>
          </p:txBody>
        </p:sp>
        <p:sp>
          <p:nvSpPr>
            <p:cNvPr id="5151"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endParaRPr lang="zh-CN" altLang="en-US"/>
            </a:p>
          </p:txBody>
        </p:sp>
        <p:sp>
          <p:nvSpPr>
            <p:cNvPr id="5152"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endParaRPr lang="zh-CN" altLang="en-US"/>
            </a:p>
          </p:txBody>
        </p:sp>
        <p:sp>
          <p:nvSpPr>
            <p:cNvPr id="5153"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endParaRPr lang="zh-CN" altLang="en-US"/>
            </a:p>
          </p:txBody>
        </p:sp>
        <p:sp>
          <p:nvSpPr>
            <p:cNvPr id="5154"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zh-CN" altLang="en-US"/>
            </a:p>
          </p:txBody>
        </p:sp>
        <p:sp>
          <p:nvSpPr>
            <p:cNvPr id="5155"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5156"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endParaRPr lang="zh-CN" altLang="en-US"/>
            </a:p>
          </p:txBody>
        </p:sp>
        <p:sp>
          <p:nvSpPr>
            <p:cNvPr id="5157"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endParaRPr lang="zh-CN" altLang="en-US"/>
            </a:p>
          </p:txBody>
        </p:sp>
        <p:sp>
          <p:nvSpPr>
            <p:cNvPr id="5158"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endParaRPr lang="zh-CN" altLang="en-US"/>
            </a:p>
          </p:txBody>
        </p:sp>
        <p:grpSp>
          <p:nvGrpSpPr>
            <p:cNvPr id="5159" name="Group 39"/>
            <p:cNvGrpSpPr>
              <a:grpSpLocks/>
            </p:cNvGrpSpPr>
            <p:nvPr userDrawn="1"/>
          </p:nvGrpSpPr>
          <p:grpSpPr bwMode="auto">
            <a:xfrm>
              <a:off x="0" y="1632"/>
              <a:ext cx="5758" cy="1858"/>
              <a:chOff x="0" y="1632"/>
              <a:chExt cx="5758" cy="1858"/>
            </a:xfrm>
          </p:grpSpPr>
          <p:sp>
            <p:nvSpPr>
              <p:cNvPr id="5160"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endParaRPr lang="zh-CN" altLang="en-US"/>
              </a:p>
            </p:txBody>
          </p:sp>
          <p:sp>
            <p:nvSpPr>
              <p:cNvPr id="5161"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endParaRPr lang="zh-CN" altLang="en-US"/>
              </a:p>
            </p:txBody>
          </p:sp>
        </p:grpSp>
      </p:grpSp>
      <p:sp>
        <p:nvSpPr>
          <p:cNvPr id="5162" name="Rectangle 42"/>
          <p:cNvSpPr>
            <a:spLocks noGrp="1" noChangeArrowheads="1"/>
          </p:cNvSpPr>
          <p:nvPr>
            <p:ph type="ctrTitle" sz="quarter"/>
          </p:nvPr>
        </p:nvSpPr>
        <p:spPr>
          <a:xfrm>
            <a:off x="457200" y="1600200"/>
            <a:ext cx="8229600" cy="1828800"/>
          </a:xfrm>
        </p:spPr>
        <p:txBody>
          <a:bodyPr/>
          <a:lstStyle>
            <a:lvl1pPr>
              <a:defRPr sz="4800"/>
            </a:lvl1pPr>
          </a:lstStyle>
          <a:p>
            <a:r>
              <a:rPr lang="zh-CN" altLang="en-US"/>
              <a:t>单击此处编辑母版标题样式</a:t>
            </a:r>
          </a:p>
        </p:txBody>
      </p:sp>
      <p:sp>
        <p:nvSpPr>
          <p:cNvPr id="5163" name="Rectangle 4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sz="3600"/>
            </a:lvl1pPr>
          </a:lstStyle>
          <a:p>
            <a:r>
              <a:rPr lang="zh-CN" altLang="en-US"/>
              <a:t>单击此处编辑母版副标题样式</a:t>
            </a:r>
          </a:p>
        </p:txBody>
      </p:sp>
      <p:sp>
        <p:nvSpPr>
          <p:cNvPr id="5164" name="Rectangle 44"/>
          <p:cNvSpPr>
            <a:spLocks noGrp="1" noChangeArrowheads="1"/>
          </p:cNvSpPr>
          <p:nvPr>
            <p:ph type="dt" sz="quarter" idx="2"/>
          </p:nvPr>
        </p:nvSpPr>
        <p:spPr/>
        <p:txBody>
          <a:bodyPr/>
          <a:lstStyle>
            <a:lvl1pPr>
              <a:defRPr/>
            </a:lvl1pPr>
          </a:lstStyle>
          <a:p>
            <a:endParaRPr lang="en-US" altLang="zh-CN"/>
          </a:p>
        </p:txBody>
      </p:sp>
      <p:sp>
        <p:nvSpPr>
          <p:cNvPr id="5165" name="Rectangle 45"/>
          <p:cNvSpPr>
            <a:spLocks noGrp="1" noChangeArrowheads="1"/>
          </p:cNvSpPr>
          <p:nvPr>
            <p:ph type="ftr" sz="quarter" idx="3"/>
          </p:nvPr>
        </p:nvSpPr>
        <p:spPr/>
        <p:txBody>
          <a:bodyPr/>
          <a:lstStyle>
            <a:lvl1pPr>
              <a:defRPr/>
            </a:lvl1pPr>
          </a:lstStyle>
          <a:p>
            <a:endParaRPr lang="en-US" altLang="zh-CN"/>
          </a:p>
        </p:txBody>
      </p:sp>
      <p:sp>
        <p:nvSpPr>
          <p:cNvPr id="5166" name="Rectangle 46"/>
          <p:cNvSpPr>
            <a:spLocks noGrp="1" noChangeArrowheads="1"/>
          </p:cNvSpPr>
          <p:nvPr>
            <p:ph type="sldNum" sz="quarter" idx="4"/>
          </p:nvPr>
        </p:nvSpPr>
        <p:spPr/>
        <p:txBody>
          <a:bodyPr/>
          <a:lstStyle>
            <a:lvl1pPr>
              <a:defRPr/>
            </a:lvl1pPr>
          </a:lstStyle>
          <a:p>
            <a:fld id="{6B0DECBF-9E1E-484B-8ECD-DEC01DFA14D0}"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2A53466-C900-4FD7-9A26-CC077F70EE77}"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162A849-3ED5-47D6-A62A-77BE46FAAE9A}"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F3D07F3-8CA1-47F7-BE63-A4725975173E}"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5EBA587-E476-453B-B15D-20B6DE285F93}"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C49FB4-17E3-4A58-906D-1ACAEFCD8A5A}"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4969D3F9-C9B9-4064-8F4C-CE84900CB9B9}"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B10232DB-8E39-4679-B317-6CCDC006F0DA}"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B574B7C4-334B-4FC1-B91E-CDCFEB17D044}"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3BAC6E6-2948-482D-B82A-E478B6A8B9CA}"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3154E2D-A868-4B46-B06C-2D2B205B6CF4}"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57647"/>
                <a:invGamma/>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0" y="0"/>
            <a:ext cx="9144000" cy="6856413"/>
            <a:chOff x="0" y="0"/>
            <a:chExt cx="5760" cy="4319"/>
          </a:xfrm>
        </p:grpSpPr>
        <p:sp>
          <p:nvSpPr>
            <p:cNvPr id="4099"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endParaRPr lang="zh-CN" altLang="en-US"/>
            </a:p>
          </p:txBody>
        </p:sp>
        <p:sp>
          <p:nvSpPr>
            <p:cNvPr id="4100"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endParaRPr lang="zh-CN" altLang="en-US"/>
            </a:p>
          </p:txBody>
        </p:sp>
        <p:sp>
          <p:nvSpPr>
            <p:cNvPr id="4101"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endParaRPr lang="zh-CN" altLang="en-US"/>
            </a:p>
          </p:txBody>
        </p:sp>
        <p:sp>
          <p:nvSpPr>
            <p:cNvPr id="4102" name="Freeform 6"/>
            <p:cNvSpPr>
              <a:spLocks/>
            </p:cNvSpPr>
            <p:nvPr/>
          </p:nvSpPr>
          <p:spPr bwMode="hidden">
            <a:xfrm>
              <a:off x="4038" y="3577"/>
              <a:ext cx="1720" cy="65"/>
            </a:xfrm>
            <a:custGeom>
              <a:avLst/>
              <a:gdLst/>
              <a:ahLst/>
              <a:cxnLst>
                <a:cxn ang="0">
                  <a:pos x="1722" y="66"/>
                </a:cxn>
                <a:cxn ang="0">
                  <a:pos x="1722" y="60"/>
                </a:cxn>
                <a:cxn ang="0">
                  <a:pos x="0" y="0"/>
                </a:cxn>
                <a:cxn ang="0">
                  <a:pos x="0" y="48"/>
                </a:cxn>
                <a:cxn ang="0">
                  <a:pos x="1722" y="66"/>
                </a:cxn>
                <a:cxn ang="0">
                  <a:pos x="1722" y="66"/>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chemeClr val="bg2"/>
                </a:gs>
                <a:gs pos="100000">
                  <a:schemeClr val="bg1"/>
                </a:gs>
              </a:gsLst>
              <a:lin ang="0" scaled="1"/>
            </a:gradFill>
            <a:ln w="9525">
              <a:noFill/>
              <a:round/>
              <a:headEnd/>
              <a:tailEnd/>
            </a:ln>
          </p:spPr>
          <p:txBody>
            <a:bodyPr/>
            <a:lstStyle/>
            <a:p>
              <a:endParaRPr lang="zh-CN" altLang="en-US"/>
            </a:p>
          </p:txBody>
        </p:sp>
        <p:sp>
          <p:nvSpPr>
            <p:cNvPr id="4103"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endParaRPr lang="zh-CN" altLang="en-US"/>
            </a:p>
          </p:txBody>
        </p:sp>
        <p:sp>
          <p:nvSpPr>
            <p:cNvPr id="4104" name="Freeform 8"/>
            <p:cNvSpPr>
              <a:spLocks/>
            </p:cNvSpPr>
            <p:nvPr/>
          </p:nvSpPr>
          <p:spPr bwMode="hidden">
            <a:xfrm>
              <a:off x="4784" y="3702"/>
              <a:ext cx="974" cy="101"/>
            </a:xfrm>
            <a:custGeom>
              <a:avLst/>
              <a:gdLst/>
              <a:ahLst/>
              <a:cxnLst>
                <a:cxn ang="0">
                  <a:pos x="975" y="48"/>
                </a:cxn>
                <a:cxn ang="0">
                  <a:pos x="975" y="0"/>
                </a:cxn>
                <a:cxn ang="0">
                  <a:pos x="0" y="24"/>
                </a:cxn>
                <a:cxn ang="0">
                  <a:pos x="0" y="101"/>
                </a:cxn>
                <a:cxn ang="0">
                  <a:pos x="975" y="48"/>
                </a:cxn>
                <a:cxn ang="0">
                  <a:pos x="975" y="48"/>
                </a:cxn>
              </a:cxnLst>
              <a:rect l="0" t="0" r="r" b="b"/>
              <a:pathLst>
                <a:path w="975" h="101">
                  <a:moveTo>
                    <a:pt x="975" y="48"/>
                  </a:moveTo>
                  <a:lnTo>
                    <a:pt x="975" y="0"/>
                  </a:lnTo>
                  <a:lnTo>
                    <a:pt x="0" y="24"/>
                  </a:lnTo>
                  <a:lnTo>
                    <a:pt x="0" y="101"/>
                  </a:lnTo>
                  <a:lnTo>
                    <a:pt x="975" y="48"/>
                  </a:lnTo>
                  <a:lnTo>
                    <a:pt x="975" y="48"/>
                  </a:lnTo>
                  <a:close/>
                </a:path>
              </a:pathLst>
            </a:custGeom>
            <a:solidFill>
              <a:schemeClr val="bg1"/>
            </a:solidFill>
            <a:ln w="9525">
              <a:noFill/>
              <a:round/>
              <a:headEnd/>
              <a:tailEnd/>
            </a:ln>
          </p:spPr>
          <p:txBody>
            <a:bodyPr/>
            <a:lstStyle/>
            <a:p>
              <a:endParaRPr lang="zh-CN" altLang="en-US"/>
            </a:p>
          </p:txBody>
        </p:sp>
        <p:sp>
          <p:nvSpPr>
            <p:cNvPr id="4105" name="Freeform 9"/>
            <p:cNvSpPr>
              <a:spLocks/>
            </p:cNvSpPr>
            <p:nvPr/>
          </p:nvSpPr>
          <p:spPr bwMode="hidden">
            <a:xfrm>
              <a:off x="3619" y="3815"/>
              <a:ext cx="2139" cy="198"/>
            </a:xfrm>
            <a:custGeom>
              <a:avLst/>
              <a:gdLst/>
              <a:ahLst/>
              <a:cxnLst>
                <a:cxn ang="0">
                  <a:pos x="2141" y="0"/>
                </a:cxn>
                <a:cxn ang="0">
                  <a:pos x="0" y="156"/>
                </a:cxn>
                <a:cxn ang="0">
                  <a:pos x="0" y="198"/>
                </a:cxn>
                <a:cxn ang="0">
                  <a:pos x="2141" y="0"/>
                </a:cxn>
                <a:cxn ang="0">
                  <a:pos x="2141" y="0"/>
                </a:cxn>
              </a:cxnLst>
              <a:rect l="0" t="0" r="r" b="b"/>
              <a:pathLst>
                <a:path w="2141" h="198">
                  <a:moveTo>
                    <a:pt x="2141" y="0"/>
                  </a:moveTo>
                  <a:lnTo>
                    <a:pt x="0" y="156"/>
                  </a:lnTo>
                  <a:lnTo>
                    <a:pt x="0" y="198"/>
                  </a:lnTo>
                  <a:lnTo>
                    <a:pt x="2141" y="0"/>
                  </a:lnTo>
                  <a:lnTo>
                    <a:pt x="2141" y="0"/>
                  </a:lnTo>
                  <a:close/>
                </a:path>
              </a:pathLst>
            </a:custGeom>
            <a:solidFill>
              <a:schemeClr val="bg1"/>
            </a:solidFill>
            <a:ln w="9525">
              <a:noFill/>
              <a:round/>
              <a:headEnd/>
              <a:tailEnd/>
            </a:ln>
          </p:spPr>
          <p:txBody>
            <a:bodyPr/>
            <a:lstStyle/>
            <a:p>
              <a:endParaRPr lang="zh-CN" altLang="en-US"/>
            </a:p>
          </p:txBody>
        </p:sp>
        <p:sp>
          <p:nvSpPr>
            <p:cNvPr id="4106"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endParaRPr lang="zh-CN" altLang="en-US"/>
            </a:p>
          </p:txBody>
        </p:sp>
        <p:sp>
          <p:nvSpPr>
            <p:cNvPr id="4107" name="Freeform 11"/>
            <p:cNvSpPr>
              <a:spLocks/>
            </p:cNvSpPr>
            <p:nvPr/>
          </p:nvSpPr>
          <p:spPr bwMode="hidden">
            <a:xfrm>
              <a:off x="2097" y="4043"/>
              <a:ext cx="2514" cy="276"/>
            </a:xfrm>
            <a:custGeom>
              <a:avLst/>
              <a:gdLst/>
              <a:ahLst/>
              <a:cxnLst>
                <a:cxn ang="0">
                  <a:pos x="2182" y="276"/>
                </a:cxn>
                <a:cxn ang="0">
                  <a:pos x="2517" y="204"/>
                </a:cxn>
                <a:cxn ang="0">
                  <a:pos x="2260" y="0"/>
                </a:cxn>
                <a:cxn ang="0">
                  <a:pos x="0" y="276"/>
                </a:cxn>
                <a:cxn ang="0">
                  <a:pos x="2182" y="276"/>
                </a:cxn>
                <a:cxn ang="0">
                  <a:pos x="2182" y="276"/>
                </a:cxn>
              </a:cxnLst>
              <a:rect l="0" t="0" r="r" b="b"/>
              <a:pathLst>
                <a:path w="2517" h="276">
                  <a:moveTo>
                    <a:pt x="2182" y="276"/>
                  </a:moveTo>
                  <a:lnTo>
                    <a:pt x="2517" y="204"/>
                  </a:lnTo>
                  <a:lnTo>
                    <a:pt x="2260" y="0"/>
                  </a:lnTo>
                  <a:lnTo>
                    <a:pt x="0" y="276"/>
                  </a:lnTo>
                  <a:lnTo>
                    <a:pt x="2182" y="276"/>
                  </a:lnTo>
                  <a:lnTo>
                    <a:pt x="2182" y="276"/>
                  </a:lnTo>
                  <a:close/>
                </a:path>
              </a:pathLst>
            </a:custGeom>
            <a:solidFill>
              <a:schemeClr val="bg1"/>
            </a:solidFill>
            <a:ln w="9525">
              <a:noFill/>
              <a:round/>
              <a:headEnd/>
              <a:tailEnd/>
            </a:ln>
          </p:spPr>
          <p:txBody>
            <a:bodyPr/>
            <a:lstStyle/>
            <a:p>
              <a:endParaRPr lang="zh-CN" altLang="en-US"/>
            </a:p>
          </p:txBody>
        </p:sp>
        <p:sp>
          <p:nvSpPr>
            <p:cNvPr id="4108"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endParaRPr lang="zh-CN" altLang="en-US"/>
            </a:p>
          </p:txBody>
        </p:sp>
        <p:sp>
          <p:nvSpPr>
            <p:cNvPr id="4109" name="Freeform 13"/>
            <p:cNvSpPr>
              <a:spLocks/>
            </p:cNvSpPr>
            <p:nvPr/>
          </p:nvSpPr>
          <p:spPr bwMode="hidden">
            <a:xfrm>
              <a:off x="5030" y="3151"/>
              <a:ext cx="728" cy="240"/>
            </a:xfrm>
            <a:custGeom>
              <a:avLst/>
              <a:gdLst/>
              <a:ahLst/>
              <a:cxnLst>
                <a:cxn ang="0">
                  <a:pos x="729" y="240"/>
                </a:cxn>
                <a:cxn ang="0">
                  <a:pos x="0" y="0"/>
                </a:cxn>
                <a:cxn ang="0">
                  <a:pos x="0" y="6"/>
                </a:cxn>
                <a:cxn ang="0">
                  <a:pos x="729" y="240"/>
                </a:cxn>
                <a:cxn ang="0">
                  <a:pos x="729" y="240"/>
                </a:cxn>
              </a:cxnLst>
              <a:rect l="0" t="0" r="r" b="b"/>
              <a:pathLst>
                <a:path w="729" h="240">
                  <a:moveTo>
                    <a:pt x="729" y="240"/>
                  </a:moveTo>
                  <a:lnTo>
                    <a:pt x="0" y="0"/>
                  </a:lnTo>
                  <a:lnTo>
                    <a:pt x="0" y="6"/>
                  </a:lnTo>
                  <a:lnTo>
                    <a:pt x="729" y="240"/>
                  </a:lnTo>
                  <a:lnTo>
                    <a:pt x="729" y="240"/>
                  </a:lnTo>
                  <a:close/>
                </a:path>
              </a:pathLst>
            </a:custGeom>
            <a:solidFill>
              <a:schemeClr val="bg1"/>
            </a:solidFill>
            <a:ln w="9525">
              <a:noFill/>
              <a:round/>
              <a:headEnd/>
              <a:tailEnd/>
            </a:ln>
          </p:spPr>
          <p:txBody>
            <a:bodyPr/>
            <a:lstStyle/>
            <a:p>
              <a:endParaRPr lang="zh-CN" altLang="en-US"/>
            </a:p>
          </p:txBody>
        </p:sp>
        <p:sp>
          <p:nvSpPr>
            <p:cNvPr id="4110"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endParaRPr lang="zh-CN" altLang="en-US"/>
            </a:p>
          </p:txBody>
        </p:sp>
        <p:sp>
          <p:nvSpPr>
            <p:cNvPr id="4111" name="Freeform 15"/>
            <p:cNvSpPr>
              <a:spLocks/>
            </p:cNvSpPr>
            <p:nvPr/>
          </p:nvSpPr>
          <p:spPr bwMode="hidden">
            <a:xfrm>
              <a:off x="5030" y="3049"/>
              <a:ext cx="728" cy="318"/>
            </a:xfrm>
            <a:custGeom>
              <a:avLst/>
              <a:gdLst/>
              <a:ahLst/>
              <a:cxnLst>
                <a:cxn ang="0">
                  <a:pos x="729" y="318"/>
                </a:cxn>
                <a:cxn ang="0">
                  <a:pos x="729" y="312"/>
                </a:cxn>
                <a:cxn ang="0">
                  <a:pos x="0" y="0"/>
                </a:cxn>
                <a:cxn ang="0">
                  <a:pos x="0" y="54"/>
                </a:cxn>
                <a:cxn ang="0">
                  <a:pos x="729" y="318"/>
                </a:cxn>
                <a:cxn ang="0">
                  <a:pos x="729" y="318"/>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chemeClr val="bg2"/>
                </a:gs>
                <a:gs pos="100000">
                  <a:schemeClr val="bg1"/>
                </a:gs>
              </a:gsLst>
              <a:lin ang="0" scaled="1"/>
            </a:gradFill>
            <a:ln w="9525">
              <a:noFill/>
              <a:round/>
              <a:headEnd/>
              <a:tailEnd/>
            </a:ln>
          </p:spPr>
          <p:txBody>
            <a:bodyPr/>
            <a:lstStyle/>
            <a:p>
              <a:endParaRPr lang="zh-CN" altLang="en-US"/>
            </a:p>
          </p:txBody>
        </p:sp>
        <p:sp>
          <p:nvSpPr>
            <p:cNvPr id="4112"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endParaRPr lang="zh-CN" altLang="en-US"/>
            </a:p>
          </p:txBody>
        </p:sp>
        <p:sp>
          <p:nvSpPr>
            <p:cNvPr id="4113"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endParaRPr lang="zh-CN" altLang="en-US"/>
            </a:p>
          </p:txBody>
        </p:sp>
        <p:sp>
          <p:nvSpPr>
            <p:cNvPr id="4114"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endParaRPr lang="zh-CN" altLang="en-US"/>
            </a:p>
          </p:txBody>
        </p:sp>
        <p:sp>
          <p:nvSpPr>
            <p:cNvPr id="4115" name="Freeform 19"/>
            <p:cNvSpPr>
              <a:spLocks/>
            </p:cNvSpPr>
            <p:nvPr/>
          </p:nvSpPr>
          <p:spPr bwMode="hidden">
            <a:xfrm>
              <a:off x="5477" y="2588"/>
              <a:ext cx="281" cy="335"/>
            </a:xfrm>
            <a:custGeom>
              <a:avLst/>
              <a:gdLst/>
              <a:ahLst/>
              <a:cxnLst>
                <a:cxn ang="0">
                  <a:pos x="281" y="335"/>
                </a:cxn>
                <a:cxn ang="0">
                  <a:pos x="281" y="173"/>
                </a:cxn>
                <a:cxn ang="0">
                  <a:pos x="96" y="0"/>
                </a:cxn>
                <a:cxn ang="0">
                  <a:pos x="0" y="90"/>
                </a:cxn>
                <a:cxn ang="0">
                  <a:pos x="281" y="335"/>
                </a:cxn>
                <a:cxn ang="0">
                  <a:pos x="281" y="335"/>
                </a:cxn>
              </a:cxnLst>
              <a:rect l="0" t="0" r="r" b="b"/>
              <a:pathLst>
                <a:path w="281" h="335">
                  <a:moveTo>
                    <a:pt x="281" y="335"/>
                  </a:moveTo>
                  <a:lnTo>
                    <a:pt x="281" y="173"/>
                  </a:lnTo>
                  <a:lnTo>
                    <a:pt x="96" y="0"/>
                  </a:lnTo>
                  <a:lnTo>
                    <a:pt x="0" y="90"/>
                  </a:lnTo>
                  <a:lnTo>
                    <a:pt x="281" y="335"/>
                  </a:lnTo>
                  <a:lnTo>
                    <a:pt x="281" y="335"/>
                  </a:lnTo>
                  <a:close/>
                </a:path>
              </a:pathLst>
            </a:custGeom>
            <a:solidFill>
              <a:schemeClr val="bg1"/>
            </a:solidFill>
            <a:ln w="9525">
              <a:noFill/>
              <a:round/>
              <a:headEnd/>
              <a:tailEnd/>
            </a:ln>
          </p:spPr>
          <p:txBody>
            <a:bodyPr/>
            <a:lstStyle/>
            <a:p>
              <a:endParaRPr lang="zh-CN" altLang="en-US"/>
            </a:p>
          </p:txBody>
        </p:sp>
        <p:sp>
          <p:nvSpPr>
            <p:cNvPr id="4116"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endParaRPr lang="zh-CN" altLang="en-US"/>
            </a:p>
          </p:txBody>
        </p:sp>
        <p:sp>
          <p:nvSpPr>
            <p:cNvPr id="4117" name="Freeform 21"/>
            <p:cNvSpPr>
              <a:spLocks/>
            </p:cNvSpPr>
            <p:nvPr/>
          </p:nvSpPr>
          <p:spPr bwMode="hidden">
            <a:xfrm>
              <a:off x="5626" y="2534"/>
              <a:ext cx="132" cy="132"/>
            </a:xfrm>
            <a:custGeom>
              <a:avLst/>
              <a:gdLst/>
              <a:ahLst/>
              <a:cxnLst>
                <a:cxn ang="0">
                  <a:pos x="132" y="132"/>
                </a:cxn>
                <a:cxn ang="0">
                  <a:pos x="0" y="0"/>
                </a:cxn>
                <a:cxn ang="0">
                  <a:pos x="0" y="0"/>
                </a:cxn>
                <a:cxn ang="0">
                  <a:pos x="132" y="132"/>
                </a:cxn>
                <a:cxn ang="0">
                  <a:pos x="132" y="132"/>
                </a:cxn>
              </a:cxnLst>
              <a:rect l="0" t="0" r="r" b="b"/>
              <a:pathLst>
                <a:path w="132" h="132">
                  <a:moveTo>
                    <a:pt x="132" y="132"/>
                  </a:moveTo>
                  <a:lnTo>
                    <a:pt x="0" y="0"/>
                  </a:lnTo>
                  <a:lnTo>
                    <a:pt x="0" y="0"/>
                  </a:lnTo>
                  <a:lnTo>
                    <a:pt x="132" y="132"/>
                  </a:lnTo>
                  <a:lnTo>
                    <a:pt x="132" y="132"/>
                  </a:lnTo>
                  <a:close/>
                </a:path>
              </a:pathLst>
            </a:custGeom>
            <a:solidFill>
              <a:srgbClr val="FF9999"/>
            </a:solidFill>
            <a:ln w="9525">
              <a:noFill/>
              <a:round/>
              <a:headEnd/>
              <a:tailEnd/>
            </a:ln>
          </p:spPr>
          <p:txBody>
            <a:bodyPr/>
            <a:lstStyle/>
            <a:p>
              <a:endParaRPr lang="zh-CN" altLang="en-US"/>
            </a:p>
          </p:txBody>
        </p:sp>
        <p:sp>
          <p:nvSpPr>
            <p:cNvPr id="4118"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endParaRPr lang="zh-CN" altLang="en-US"/>
            </a:p>
          </p:txBody>
        </p:sp>
        <p:sp>
          <p:nvSpPr>
            <p:cNvPr id="4119"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endParaRPr lang="zh-CN" altLang="en-US"/>
            </a:p>
          </p:txBody>
        </p:sp>
        <p:sp>
          <p:nvSpPr>
            <p:cNvPr id="4120"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endParaRPr lang="zh-CN" altLang="en-US"/>
            </a:p>
          </p:txBody>
        </p:sp>
        <p:sp>
          <p:nvSpPr>
            <p:cNvPr id="4121" name="Freeform 25"/>
            <p:cNvSpPr>
              <a:spLocks/>
            </p:cNvSpPr>
            <p:nvPr/>
          </p:nvSpPr>
          <p:spPr bwMode="hidden">
            <a:xfrm>
              <a:off x="5603" y="850"/>
              <a:ext cx="155" cy="516"/>
            </a:xfrm>
            <a:custGeom>
              <a:avLst/>
              <a:gdLst/>
              <a:ahLst/>
              <a:cxnLst>
                <a:cxn ang="0">
                  <a:pos x="155" y="516"/>
                </a:cxn>
                <a:cxn ang="0">
                  <a:pos x="155" y="204"/>
                </a:cxn>
                <a:cxn ang="0">
                  <a:pos x="77" y="0"/>
                </a:cxn>
                <a:cxn ang="0">
                  <a:pos x="0" y="192"/>
                </a:cxn>
                <a:cxn ang="0">
                  <a:pos x="155" y="516"/>
                </a:cxn>
                <a:cxn ang="0">
                  <a:pos x="155" y="516"/>
                </a:cxn>
              </a:cxnLst>
              <a:rect l="0" t="0" r="r" b="b"/>
              <a:pathLst>
                <a:path w="155" h="516">
                  <a:moveTo>
                    <a:pt x="155" y="516"/>
                  </a:moveTo>
                  <a:lnTo>
                    <a:pt x="155" y="204"/>
                  </a:lnTo>
                  <a:lnTo>
                    <a:pt x="77" y="0"/>
                  </a:lnTo>
                  <a:lnTo>
                    <a:pt x="0" y="192"/>
                  </a:lnTo>
                  <a:lnTo>
                    <a:pt x="155" y="516"/>
                  </a:lnTo>
                  <a:lnTo>
                    <a:pt x="155" y="516"/>
                  </a:lnTo>
                  <a:close/>
                </a:path>
              </a:pathLst>
            </a:custGeom>
            <a:solidFill>
              <a:schemeClr val="bg2"/>
            </a:solidFill>
            <a:ln w="9525">
              <a:noFill/>
              <a:round/>
              <a:headEnd/>
              <a:tailEnd/>
            </a:ln>
          </p:spPr>
          <p:txBody>
            <a:bodyPr/>
            <a:lstStyle/>
            <a:p>
              <a:endParaRPr lang="zh-CN" altLang="en-US"/>
            </a:p>
          </p:txBody>
        </p:sp>
        <p:sp>
          <p:nvSpPr>
            <p:cNvPr id="4122"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endParaRPr lang="zh-CN" altLang="en-US"/>
            </a:p>
          </p:txBody>
        </p:sp>
        <p:sp>
          <p:nvSpPr>
            <p:cNvPr id="4123"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endParaRPr lang="zh-CN" altLang="en-US"/>
            </a:p>
          </p:txBody>
        </p:sp>
        <p:sp>
          <p:nvSpPr>
            <p:cNvPr id="4124" name="Freeform 28"/>
            <p:cNvSpPr>
              <a:spLocks/>
            </p:cNvSpPr>
            <p:nvPr/>
          </p:nvSpPr>
          <p:spPr bwMode="hidden">
            <a:xfrm>
              <a:off x="5698" y="653"/>
              <a:ext cx="60" cy="311"/>
            </a:xfrm>
            <a:custGeom>
              <a:avLst/>
              <a:gdLst/>
              <a:ahLst/>
              <a:cxnLst>
                <a:cxn ang="0">
                  <a:pos x="0" y="144"/>
                </a:cxn>
                <a:cxn ang="0">
                  <a:pos x="60" y="312"/>
                </a:cxn>
                <a:cxn ang="0">
                  <a:pos x="60" y="6"/>
                </a:cxn>
                <a:cxn ang="0">
                  <a:pos x="54" y="0"/>
                </a:cxn>
                <a:cxn ang="0">
                  <a:pos x="0" y="144"/>
                </a:cxn>
                <a:cxn ang="0">
                  <a:pos x="0" y="144"/>
                </a:cxn>
              </a:cxnLst>
              <a:rect l="0" t="0" r="r" b="b"/>
              <a:pathLst>
                <a:path w="60" h="312">
                  <a:moveTo>
                    <a:pt x="0" y="144"/>
                  </a:moveTo>
                  <a:lnTo>
                    <a:pt x="60" y="312"/>
                  </a:lnTo>
                  <a:lnTo>
                    <a:pt x="60" y="6"/>
                  </a:lnTo>
                  <a:lnTo>
                    <a:pt x="54" y="0"/>
                  </a:lnTo>
                  <a:lnTo>
                    <a:pt x="0" y="144"/>
                  </a:lnTo>
                  <a:lnTo>
                    <a:pt x="0" y="144"/>
                  </a:lnTo>
                  <a:close/>
                </a:path>
              </a:pathLst>
            </a:custGeom>
            <a:solidFill>
              <a:schemeClr val="bg2"/>
            </a:solidFill>
            <a:ln w="9525">
              <a:noFill/>
              <a:round/>
              <a:headEnd/>
              <a:tailEnd/>
            </a:ln>
          </p:spPr>
          <p:txBody>
            <a:bodyPr/>
            <a:lstStyle/>
            <a:p>
              <a:endParaRPr lang="zh-CN" altLang="en-US"/>
            </a:p>
          </p:txBody>
        </p:sp>
        <p:sp>
          <p:nvSpPr>
            <p:cNvPr id="4125"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endParaRPr lang="zh-CN" altLang="en-US"/>
            </a:p>
          </p:txBody>
        </p:sp>
        <p:sp>
          <p:nvSpPr>
            <p:cNvPr id="4126" name="Freeform 30"/>
            <p:cNvSpPr>
              <a:spLocks/>
            </p:cNvSpPr>
            <p:nvPr/>
          </p:nvSpPr>
          <p:spPr bwMode="hidden">
            <a:xfrm>
              <a:off x="5754" y="3483"/>
              <a:ext cx="6" cy="6"/>
            </a:xfrm>
            <a:custGeom>
              <a:avLst/>
              <a:gdLst/>
              <a:ahLst/>
              <a:cxnLst>
                <a:cxn ang="0">
                  <a:pos x="6" y="6"/>
                </a:cxn>
                <a:cxn ang="0">
                  <a:pos x="0" y="0"/>
                </a:cxn>
                <a:cxn ang="0">
                  <a:pos x="0" y="6"/>
                </a:cxn>
                <a:cxn ang="0">
                  <a:pos x="6" y="6"/>
                </a:cxn>
                <a:cxn ang="0">
                  <a:pos x="6" y="6"/>
                </a:cxn>
              </a:cxnLst>
              <a:rect l="0" t="0" r="r" b="b"/>
              <a:pathLst>
                <a:path w="6" h="6">
                  <a:moveTo>
                    <a:pt x="6" y="6"/>
                  </a:moveTo>
                  <a:lnTo>
                    <a:pt x="0" y="0"/>
                  </a:lnTo>
                  <a:lnTo>
                    <a:pt x="0" y="6"/>
                  </a:lnTo>
                  <a:lnTo>
                    <a:pt x="6" y="6"/>
                  </a:lnTo>
                  <a:lnTo>
                    <a:pt x="6" y="6"/>
                  </a:lnTo>
                  <a:close/>
                </a:path>
              </a:pathLst>
            </a:custGeom>
            <a:solidFill>
              <a:srgbClr val="18FF00"/>
            </a:solidFill>
            <a:ln w="9525">
              <a:noFill/>
              <a:round/>
              <a:headEnd/>
              <a:tailEnd/>
            </a:ln>
          </p:spPr>
          <p:txBody>
            <a:bodyPr/>
            <a:lstStyle/>
            <a:p>
              <a:endParaRPr lang="zh-CN" altLang="en-US"/>
            </a:p>
          </p:txBody>
        </p:sp>
        <p:sp>
          <p:nvSpPr>
            <p:cNvPr id="4127"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endParaRPr lang="zh-CN" altLang="en-US"/>
            </a:p>
          </p:txBody>
        </p:sp>
        <p:sp>
          <p:nvSpPr>
            <p:cNvPr id="4128"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endParaRPr lang="zh-CN" altLang="en-US"/>
            </a:p>
          </p:txBody>
        </p:sp>
        <p:sp>
          <p:nvSpPr>
            <p:cNvPr id="4129"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endParaRPr lang="zh-CN" altLang="en-US"/>
            </a:p>
          </p:txBody>
        </p:sp>
        <p:sp>
          <p:nvSpPr>
            <p:cNvPr id="4130"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zh-CN" altLang="en-US"/>
            </a:p>
          </p:txBody>
        </p:sp>
        <p:sp>
          <p:nvSpPr>
            <p:cNvPr id="4131"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endParaRPr lang="zh-CN" altLang="en-US"/>
            </a:p>
          </p:txBody>
        </p:sp>
        <p:sp>
          <p:nvSpPr>
            <p:cNvPr id="4132"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endParaRPr lang="zh-CN" altLang="en-US"/>
            </a:p>
          </p:txBody>
        </p:sp>
        <p:sp>
          <p:nvSpPr>
            <p:cNvPr id="4133"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endParaRPr lang="zh-CN" altLang="en-US"/>
            </a:p>
          </p:txBody>
        </p:sp>
        <p:sp>
          <p:nvSpPr>
            <p:cNvPr id="4134"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endParaRPr lang="zh-CN" altLang="en-US"/>
            </a:p>
          </p:txBody>
        </p:sp>
        <p:grpSp>
          <p:nvGrpSpPr>
            <p:cNvPr id="4135" name="Group 39"/>
            <p:cNvGrpSpPr>
              <a:grpSpLocks/>
            </p:cNvGrpSpPr>
            <p:nvPr userDrawn="1"/>
          </p:nvGrpSpPr>
          <p:grpSpPr bwMode="auto">
            <a:xfrm>
              <a:off x="0" y="1632"/>
              <a:ext cx="5758" cy="1858"/>
              <a:chOff x="0" y="1632"/>
              <a:chExt cx="5758" cy="1858"/>
            </a:xfrm>
          </p:grpSpPr>
          <p:sp>
            <p:nvSpPr>
              <p:cNvPr id="4136"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endParaRPr lang="zh-CN" altLang="en-US"/>
              </a:p>
            </p:txBody>
          </p:sp>
          <p:sp>
            <p:nvSpPr>
              <p:cNvPr id="4137"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endParaRPr lang="zh-CN" altLang="en-US"/>
              </a:p>
            </p:txBody>
          </p:sp>
        </p:grpSp>
      </p:grpSp>
      <p:sp>
        <p:nvSpPr>
          <p:cNvPr id="4138" name="Rectangle 42"/>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39"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40" name="Rectangle 4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effectLst>
                  <a:outerShdw blurRad="38100" dist="38100" dir="2700000" algn="tl">
                    <a:srgbClr val="000000"/>
                  </a:outerShdw>
                </a:effectLst>
              </a:defRPr>
            </a:lvl1pPr>
          </a:lstStyle>
          <a:p>
            <a:endParaRPr lang="en-US" altLang="zh-CN"/>
          </a:p>
        </p:txBody>
      </p:sp>
      <p:sp>
        <p:nvSpPr>
          <p:cNvPr id="4141" name="Rectangle 4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b="0">
                <a:effectLst>
                  <a:outerShdw blurRad="38100" dist="38100" dir="2700000" algn="tl">
                    <a:srgbClr val="000000"/>
                  </a:outerShdw>
                </a:effectLst>
              </a:defRPr>
            </a:lvl1pPr>
          </a:lstStyle>
          <a:p>
            <a:endParaRPr lang="en-US" altLang="zh-CN"/>
          </a:p>
        </p:txBody>
      </p:sp>
      <p:sp>
        <p:nvSpPr>
          <p:cNvPr id="4142" name="Rectangle 4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effectLst>
                  <a:outerShdw blurRad="38100" dist="38100" dir="2700000" algn="tl">
                    <a:srgbClr val="000000"/>
                  </a:outerShdw>
                </a:effectLst>
              </a:defRPr>
            </a:lvl1pPr>
          </a:lstStyle>
          <a:p>
            <a:fld id="{ECCBDD6C-EF9F-4DD0-A9A3-571EE096CA29}" type="slidenum">
              <a:rPr lang="en-US" altLang="zh-CN"/>
              <a:pPr/>
              <a:t>‹#›</a:t>
            </a:fld>
            <a:endParaRPr lang="en-US" altLang="zh-CN"/>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宋体" charset="-122"/>
        </a:defRPr>
      </a:lvl9pPr>
    </p:titleStyle>
    <p:bodyStyle>
      <a:lvl1pPr marL="342900" indent="-342900" algn="l" rtl="0" fontAlgn="base">
        <a:spcBef>
          <a:spcPct val="20000"/>
        </a:spcBef>
        <a:spcAft>
          <a:spcPct val="0"/>
        </a:spcAft>
        <a:buClr>
          <a:schemeClr val="hlink"/>
        </a:buClr>
        <a:buSzPct val="90000"/>
        <a:buFont typeface="Wingdings" pitchFamily="2" charset="2"/>
        <a:buBlip>
          <a:blip r:embed="rId13"/>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har char="–"/>
        <a:defRPr sz="2800">
          <a:solidFill>
            <a:schemeClr val="tx1"/>
          </a:solidFill>
          <a:effectLst>
            <a:outerShdw blurRad="38100" dist="38100" dir="2700000" algn="tl">
              <a:srgbClr val="000000"/>
            </a:outerShdw>
          </a:effectLst>
          <a:latin typeface="+mn-lt"/>
          <a:ea typeface="+mn-ea"/>
        </a:defRPr>
      </a:lvl2pPr>
      <a:lvl3pPr marL="1143000" indent="-228600" algn="l" rtl="0" fontAlgn="base">
        <a:spcBef>
          <a:spcPct val="20000"/>
        </a:spcBef>
        <a:spcAft>
          <a:spcPct val="0"/>
        </a:spcAft>
        <a:buClr>
          <a:schemeClr val="accent2"/>
        </a:buClr>
        <a:buSzPct val="90000"/>
        <a:buFont typeface="Wingdings" pitchFamily="2" charset="2"/>
        <a:buBlip>
          <a:blip r:embed="rId14"/>
        </a:buBlip>
        <a:defRPr sz="2400">
          <a:solidFill>
            <a:schemeClr val="tx1"/>
          </a:solidFill>
          <a:effectLst>
            <a:outerShdw blurRad="38100" dist="38100" dir="2700000" algn="tl">
              <a:srgbClr val="000000"/>
            </a:outerShdw>
          </a:effectLst>
          <a:latin typeface="+mn-lt"/>
          <a:ea typeface="+mn-ea"/>
        </a:defRPr>
      </a:lvl3pPr>
      <a:lvl4pPr marL="1600200" indent="-228600" algn="l" rtl="0" fontAlgn="base">
        <a:spcBef>
          <a:spcPct val="20000"/>
        </a:spcBef>
        <a:spcAft>
          <a:spcPct val="0"/>
        </a:spcAft>
        <a:buChar char="–"/>
        <a:defRPr sz="2000">
          <a:solidFill>
            <a:schemeClr val="tx1"/>
          </a:solidFill>
          <a:effectLst>
            <a:outerShdw blurRad="38100" dist="38100" dir="2700000" algn="tl">
              <a:srgbClr val="000000"/>
            </a:outerShdw>
          </a:effectLst>
          <a:latin typeface="+mn-lt"/>
          <a:ea typeface="+mn-ea"/>
        </a:defRPr>
      </a:lvl4pPr>
      <a:lvl5pPr marL="20574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15.vml"/></Relationships>
</file>

<file path=ppt/slides/_rels/slide13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16.vml"/></Relationships>
</file>

<file path=ppt/slides/_rels/slide132.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17.vml"/></Relationships>
</file>

<file path=ppt/slides/_rels/slide13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18.vml"/></Relationships>
</file>

<file path=ppt/slides/_rels/slide134.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oleObject" Target="../embeddings/oleObject30.bin"/></Relationships>
</file>

<file path=ppt/slides/_rels/slide13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20.v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oleObject35.bin"/><Relationship Id="rId5" Type="http://schemas.openxmlformats.org/officeDocument/2006/relationships/oleObject" Target="../embeddings/oleObject34.bin"/><Relationship Id="rId4" Type="http://schemas.openxmlformats.org/officeDocument/2006/relationships/oleObject" Target="../embeddings/oleObject33.bin"/></Relationships>
</file>

<file path=ppt/slides/_rels/slide148.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22.v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23.vml"/></Relationships>
</file>

<file path=ppt/slides/_rels/slide158.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24.vml"/><Relationship Id="rId4" Type="http://schemas.openxmlformats.org/officeDocument/2006/relationships/oleObject" Target="../embeddings/oleObject39.bin"/></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25.v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26.v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vmlDrawing" Target="../drawings/vmlDrawing27.v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28.v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6.v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5.bin"/></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8.vml"/></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oleObject" Target="../embeddings/oleObject11.bin"/></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0.v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13.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oleObject" Target="../embeddings/oleObject19.bin"/></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oleObject" Target="../embeddings/oleObject21.bin"/></Relationships>
</file>

<file path=ppt/slides/_rels/slide98.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oleObject" Target="../embeddings/oleObject24.bin"/><Relationship Id="rId4" Type="http://schemas.openxmlformats.org/officeDocument/2006/relationships/oleObject" Target="../embeddings/oleObject23.bin"/></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9750" y="476250"/>
            <a:ext cx="7773988" cy="1755775"/>
          </a:xfrm>
        </p:spPr>
        <p:txBody>
          <a:bodyPr/>
          <a:lstStyle/>
          <a:p>
            <a:r>
              <a:rPr lang="zh-CN" altLang="en-US">
                <a:solidFill>
                  <a:srgbClr val="FFFF00"/>
                </a:solidFill>
              </a:rPr>
              <a:t>第二章 高聚物的聚集态结构</a:t>
            </a:r>
            <a:br>
              <a:rPr lang="zh-CN" altLang="en-US">
                <a:solidFill>
                  <a:srgbClr val="FFFF00"/>
                </a:solidFill>
              </a:rPr>
            </a:br>
            <a:r>
              <a:rPr lang="en-US" altLang="zh-CN" sz="3600">
                <a:solidFill>
                  <a:srgbClr val="FFFF00"/>
                </a:solidFill>
              </a:rPr>
              <a:t>(Structure of molecular aggregation of polymers)</a:t>
            </a:r>
          </a:p>
        </p:txBody>
      </p:sp>
      <p:sp>
        <p:nvSpPr>
          <p:cNvPr id="2051" name="Rectangle 3"/>
          <p:cNvSpPr>
            <a:spLocks noGrp="1" noChangeArrowheads="1"/>
          </p:cNvSpPr>
          <p:nvPr>
            <p:ph type="subTitle" idx="1"/>
          </p:nvPr>
        </p:nvSpPr>
        <p:spPr>
          <a:xfrm>
            <a:off x="539750" y="2636838"/>
            <a:ext cx="8135938" cy="3816350"/>
          </a:xfrm>
        </p:spPr>
        <p:txBody>
          <a:bodyPr/>
          <a:lstStyle/>
          <a:p>
            <a:pPr algn="l">
              <a:lnSpc>
                <a:spcPct val="80000"/>
              </a:lnSpc>
            </a:pPr>
            <a:r>
              <a:rPr lang="zh-CN" altLang="en-US" sz="3200"/>
              <a:t>聚集态结构：高分子链之间的排列和堆砌</a:t>
            </a:r>
          </a:p>
          <a:p>
            <a:pPr algn="l">
              <a:lnSpc>
                <a:spcPct val="80000"/>
              </a:lnSpc>
            </a:pPr>
            <a:r>
              <a:rPr lang="zh-CN" altLang="en-US" sz="3200"/>
              <a:t>结构，也称为超分子结构。</a:t>
            </a:r>
          </a:p>
          <a:p>
            <a:pPr algn="l">
              <a:lnSpc>
                <a:spcPct val="80000"/>
              </a:lnSpc>
            </a:pPr>
            <a:endParaRPr lang="zh-CN" altLang="en-US" sz="3200"/>
          </a:p>
          <a:p>
            <a:pPr algn="l">
              <a:lnSpc>
                <a:spcPct val="80000"/>
              </a:lnSpc>
            </a:pPr>
            <a:r>
              <a:rPr lang="zh-CN" altLang="en-US" sz="3200"/>
              <a:t>聚集态结构的变化导致材料的性能变化。</a:t>
            </a:r>
          </a:p>
          <a:p>
            <a:pPr algn="l">
              <a:lnSpc>
                <a:spcPct val="80000"/>
              </a:lnSpc>
            </a:pPr>
            <a:endParaRPr lang="zh-CN" altLang="en-US" sz="3200"/>
          </a:p>
          <a:p>
            <a:pPr algn="l">
              <a:lnSpc>
                <a:spcPct val="80000"/>
              </a:lnSpc>
            </a:pPr>
            <a:r>
              <a:rPr lang="zh-CN" altLang="en-US" sz="3200"/>
              <a:t>加工中赋予材料以什么样的聚集态结构，直接影响使用的性能。 </a:t>
            </a:r>
          </a:p>
          <a:p>
            <a:pPr>
              <a:lnSpc>
                <a:spcPct val="80000"/>
              </a:lnSpc>
            </a:pPr>
            <a:endParaRPr lang="en-US" altLang="zh-CN" sz="32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ChangeArrowheads="1"/>
          </p:cNvSpPr>
          <p:nvPr/>
        </p:nvSpPr>
        <p:spPr bwMode="auto">
          <a:xfrm>
            <a:off x="2635250" y="476250"/>
            <a:ext cx="4095750" cy="519113"/>
          </a:xfrm>
          <a:prstGeom prst="rect">
            <a:avLst/>
          </a:prstGeom>
          <a:noFill/>
          <a:ln w="9525">
            <a:noFill/>
            <a:miter lim="800000"/>
            <a:headEnd/>
            <a:tailEnd/>
          </a:ln>
          <a:effectLst/>
        </p:spPr>
        <p:txBody>
          <a:bodyPr wrap="none" anchor="ctr">
            <a:spAutoFit/>
          </a:bodyPr>
          <a:lstStyle/>
          <a:p>
            <a:pPr algn="ctr"/>
            <a:r>
              <a:rPr lang="zh-CN" altLang="en-US" sz="2800" u="sng">
                <a:latin typeface="Times New Roman" pitchFamily="18" charset="0"/>
                <a:cs typeface="Times New Roman" pitchFamily="18" charset="0"/>
              </a:rPr>
              <a:t>某些高聚物的内聚能密度</a:t>
            </a:r>
            <a:endParaRPr lang="zh-CN" altLang="en-US" sz="2800" b="0"/>
          </a:p>
        </p:txBody>
      </p:sp>
      <p:graphicFrame>
        <p:nvGraphicFramePr>
          <p:cNvPr id="16641" name="Group 257"/>
          <p:cNvGraphicFramePr>
            <a:graphicFrameLocks noGrp="1"/>
          </p:cNvGraphicFramePr>
          <p:nvPr/>
        </p:nvGraphicFramePr>
        <p:xfrm>
          <a:off x="539750" y="1268413"/>
          <a:ext cx="8208963" cy="5189537"/>
        </p:xfrm>
        <a:graphic>
          <a:graphicData uri="http://schemas.openxmlformats.org/drawingml/2006/table">
            <a:tbl>
              <a:tblPr/>
              <a:tblGrid>
                <a:gridCol w="2736850"/>
                <a:gridCol w="2735263"/>
                <a:gridCol w="2736850"/>
              </a:tblGrid>
              <a:tr h="4460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高聚物</a:t>
                      </a:r>
                      <a:endParaRPr kumimoji="0" lang="zh-CN" altLang="en-US"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CED</a:t>
                      </a:r>
                      <a:r>
                        <a:rPr kumimoji="0" lang="zh-CN" altLang="en-US"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（兆焦）</a:t>
                      </a:r>
                      <a:endParaRPr kumimoji="0" lang="zh-CN" altLang="en-US"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CED cal/cm</a:t>
                      </a:r>
                      <a:r>
                        <a:rPr kumimoji="0" lang="en-US" altLang="zh-CN" sz="2000" b="0" i="0" u="none" strike="noStrike" cap="none" normalizeH="0" baseline="30000" smtClean="0">
                          <a:ln>
                            <a:noFill/>
                          </a:ln>
                          <a:solidFill>
                            <a:schemeClr val="tx1"/>
                          </a:solidFill>
                          <a:effectLst/>
                          <a:latin typeface="Times New Roman" pitchFamily="18" charset="0"/>
                          <a:ea typeface="宋体" charset="-122"/>
                          <a:cs typeface="Times New Roman" pitchFamily="18" charset="0"/>
                        </a:rPr>
                        <a:t>3</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PE</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259</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62</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PIB</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272</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65</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NR</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280</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67</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PB</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276</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66</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SBR</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276</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66</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PMMA</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347</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83</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EVA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368</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88</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PVC </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381</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91</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PET</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477</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114</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Nynon-66</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774</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185</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PAN</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992</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237</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PS</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charset="-122"/>
                          <a:cs typeface="Times New Roman" pitchFamily="18" charset="0"/>
                        </a:rPr>
                        <a:t>309</a:t>
                      </a:r>
                      <a:endParaRPr kumimoji="0" lang="en-US" altLang="zh-CN" sz="2000" b="0"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0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4"/>
          <p:cNvSpPr>
            <a:spLocks noChangeArrowheads="1"/>
          </p:cNvSpPr>
          <p:nvPr/>
        </p:nvSpPr>
        <p:spPr bwMode="auto">
          <a:xfrm>
            <a:off x="2051050" y="549275"/>
            <a:ext cx="4827588" cy="519113"/>
          </a:xfrm>
          <a:prstGeom prst="rect">
            <a:avLst/>
          </a:prstGeom>
          <a:noFill/>
          <a:ln w="9525">
            <a:noFill/>
            <a:miter lim="800000"/>
            <a:headEnd/>
            <a:tailEnd/>
          </a:ln>
          <a:effectLst/>
        </p:spPr>
        <p:txBody>
          <a:bodyPr wrap="none" anchor="ctr">
            <a:spAutoFit/>
          </a:bodyPr>
          <a:lstStyle/>
          <a:p>
            <a:pPr algn="ctr"/>
            <a:r>
              <a:rPr lang="zh-CN" altLang="en-US" sz="2800" u="sng">
                <a:solidFill>
                  <a:srgbClr val="FFFF00"/>
                </a:solidFill>
                <a:latin typeface="Times New Roman" pitchFamily="18" charset="0"/>
                <a:cs typeface="Times New Roman" pitchFamily="18" charset="0"/>
              </a:rPr>
              <a:t>某些结晶和非晶高聚物的密度</a:t>
            </a:r>
            <a:endParaRPr lang="zh-CN" altLang="en-US" sz="2800" u="sng">
              <a:solidFill>
                <a:srgbClr val="FFFF00"/>
              </a:solidFill>
            </a:endParaRPr>
          </a:p>
        </p:txBody>
      </p:sp>
      <p:graphicFrame>
        <p:nvGraphicFramePr>
          <p:cNvPr id="117895" name="Group 1159"/>
          <p:cNvGraphicFramePr>
            <a:graphicFrameLocks noGrp="1"/>
          </p:cNvGraphicFramePr>
          <p:nvPr/>
        </p:nvGraphicFramePr>
        <p:xfrm>
          <a:off x="395288" y="1268413"/>
          <a:ext cx="8424862" cy="5138737"/>
        </p:xfrm>
        <a:graphic>
          <a:graphicData uri="http://schemas.openxmlformats.org/drawingml/2006/table">
            <a:tbl>
              <a:tblPr/>
              <a:tblGrid>
                <a:gridCol w="2105025"/>
                <a:gridCol w="2108200"/>
                <a:gridCol w="2106612"/>
                <a:gridCol w="2105025"/>
              </a:tblGrid>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高聚物</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rPr>
                        <a:t></a:t>
                      </a:r>
                      <a:r>
                        <a:rPr kumimoji="0" lang="en-US" altLang="zh-CN"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c</a:t>
                      </a:r>
                      <a:r>
                        <a:rPr kumimoji="0" lang="zh-CN" altLang="en-US"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sym typeface="Symbol" pitchFamily="18" charset="2"/>
                        </a:rPr>
                        <a:t>（</a:t>
                      </a:r>
                      <a:r>
                        <a:rPr kumimoji="0" lang="en-US" altLang="zh-CN"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sym typeface="Symbol" pitchFamily="18" charset="2"/>
                        </a:rPr>
                        <a:t>g/cm3</a:t>
                      </a:r>
                      <a:r>
                        <a:rPr kumimoji="0" lang="zh-CN" altLang="en-US"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sym typeface="Symbol" pitchFamily="18" charset="2"/>
                        </a:rPr>
                        <a:t>）</a:t>
                      </a:r>
                      <a:endPar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rPr>
                        <a:t></a:t>
                      </a:r>
                      <a:r>
                        <a:rPr kumimoji="0" lang="en-US" altLang="zh-CN"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a (g/cm3)</a:t>
                      </a:r>
                      <a:endPar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rPr>
                        <a:t></a:t>
                      </a:r>
                      <a:r>
                        <a:rPr kumimoji="0" lang="en-US" altLang="zh-CN"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c</a:t>
                      </a:r>
                      <a:r>
                        <a:rPr kumimoji="0" lang="en-US" altLang="zh-CN"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sym typeface="Symbol" pitchFamily="18" charset="2"/>
                        </a:rPr>
                        <a:t>  </a:t>
                      </a: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rPr>
                        <a:t>/  </a:t>
                      </a:r>
                      <a:r>
                        <a:rPr kumimoji="0" lang="en-US" altLang="zh-CN"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a</a:t>
                      </a:r>
                      <a:endPar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0.85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1.18</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0.95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0.85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1.12</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聚丁烯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0.86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0.86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聚异丁烯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0.94</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0.86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1.09</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聚戊烯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0.92</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0.85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1.08</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聚丁二烯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1.01</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0.89</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1.14</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顺式聚异戊二烯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0.91</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反式聚异戊二烯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0.90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聚乙炔</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聚苯乙烯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1.13</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1.08</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聚氯乙烯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1.52</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1.39</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聚偏氟乙烯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1.74</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9272" name="Group 488"/>
          <p:cNvGraphicFramePr>
            <a:graphicFrameLocks noGrp="1"/>
          </p:cNvGraphicFramePr>
          <p:nvPr/>
        </p:nvGraphicFramePr>
        <p:xfrm>
          <a:off x="611188" y="549275"/>
          <a:ext cx="7921625" cy="5534025"/>
        </p:xfrm>
        <a:graphic>
          <a:graphicData uri="http://schemas.openxmlformats.org/drawingml/2006/table">
            <a:tbl>
              <a:tblPr/>
              <a:tblGrid>
                <a:gridCol w="1979612"/>
                <a:gridCol w="1982788"/>
                <a:gridCol w="1979612"/>
                <a:gridCol w="1979613"/>
              </a:tblGrid>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聚偏氯乙烯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1.95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1.66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1.17</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聚三氟氯乙烯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2.19</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1.92</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1.14</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聚四氟乙烯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2.35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2.00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1.17</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尼龙</a:t>
                      </a: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1.23</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1.08</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1.14</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尼龙</a:t>
                      </a: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—66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1.24</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1.07</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尼龙</a:t>
                      </a: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—610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1.19</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1.04</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1.14</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聚甲醛</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1.51</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1.25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1.25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聚氧化乙烯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1.33</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1.12</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1.19</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聚氧化丙烯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PET</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1.46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1.33</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聚碳酸酯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1.31</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1.20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1.09</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聚乙烯醇</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1.35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1.26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1.07</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PMMA</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1.23</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1.17</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平均</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000" b="1"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000" b="1"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1.13</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4"/>
          <p:cNvSpPr>
            <a:spLocks noChangeArrowheads="1"/>
          </p:cNvSpPr>
          <p:nvPr/>
        </p:nvSpPr>
        <p:spPr bwMode="auto">
          <a:xfrm>
            <a:off x="611188" y="1700213"/>
            <a:ext cx="7920037" cy="3503612"/>
          </a:xfrm>
          <a:prstGeom prst="rect">
            <a:avLst/>
          </a:prstGeom>
          <a:noFill/>
          <a:ln w="9525">
            <a:noFill/>
            <a:miter lim="800000"/>
            <a:headEnd/>
            <a:tailEnd/>
          </a:ln>
          <a:effectLst/>
        </p:spPr>
        <p:txBody>
          <a:bodyPr anchor="ctr">
            <a:spAutoFit/>
          </a:bodyPr>
          <a:lstStyle/>
          <a:p>
            <a:pPr marL="342900" indent="-342900">
              <a:tabLst>
                <a:tab pos="457200" algn="l"/>
              </a:tabLst>
            </a:pPr>
            <a:r>
              <a:rPr lang="en-US" altLang="zh-CN" sz="3200">
                <a:solidFill>
                  <a:srgbClr val="FFFF00"/>
                </a:solidFill>
              </a:rPr>
              <a:t>2.5.2</a:t>
            </a:r>
            <a:r>
              <a:rPr lang="zh-CN" altLang="en-US" sz="3200">
                <a:solidFill>
                  <a:srgbClr val="FFFF00"/>
                </a:solidFill>
              </a:rPr>
              <a:t>结晶度大小对高聚物性能的影响</a:t>
            </a:r>
          </a:p>
          <a:p>
            <a:pPr marL="342900" indent="-342900">
              <a:tabLst>
                <a:tab pos="457200" algn="l"/>
              </a:tabLst>
            </a:pPr>
            <a:endParaRPr lang="zh-CN" altLang="en-US" sz="3200">
              <a:solidFill>
                <a:srgbClr val="FFFF00"/>
              </a:solidFill>
            </a:endParaRPr>
          </a:p>
          <a:p>
            <a:pPr marL="342900" indent="-342900">
              <a:buFontTx/>
              <a:buAutoNum type="arabicParenR"/>
              <a:tabLst>
                <a:tab pos="457200" algn="l"/>
              </a:tabLst>
            </a:pPr>
            <a:r>
              <a:rPr lang="zh-CN" altLang="en-US" sz="3200"/>
              <a:t>对力学性能的影响</a:t>
            </a:r>
          </a:p>
          <a:p>
            <a:pPr marL="342900" indent="-342900">
              <a:tabLst>
                <a:tab pos="457200" algn="l"/>
              </a:tabLst>
            </a:pPr>
            <a:endParaRPr lang="zh-CN" altLang="en-US" sz="3200"/>
          </a:p>
          <a:p>
            <a:pPr marL="342900" indent="-342900">
              <a:tabLst>
                <a:tab pos="457200" algn="l"/>
              </a:tabLst>
            </a:pPr>
            <a:r>
              <a:rPr lang="zh-CN" altLang="en-US" sz="3200" b="0"/>
              <a:t>　　结晶度对力学性能的影响，要视高聚物</a:t>
            </a:r>
          </a:p>
          <a:p>
            <a:pPr marL="342900" indent="-342900">
              <a:tabLst>
                <a:tab pos="457200" algn="l"/>
              </a:tabLst>
            </a:pPr>
            <a:r>
              <a:rPr lang="zh-CN" altLang="en-US" sz="3200" b="0"/>
              <a:t>的非晶区是处于玻璃态还是处于橡胶态，这</a:t>
            </a:r>
          </a:p>
          <a:p>
            <a:pPr marL="342900" indent="-342900">
              <a:tabLst>
                <a:tab pos="457200" algn="l"/>
              </a:tabLst>
            </a:pPr>
            <a:r>
              <a:rPr lang="zh-CN" altLang="en-US" sz="3200" b="0"/>
              <a:t>两种状态之间的差别非常大。</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Rectangle 4"/>
          <p:cNvSpPr>
            <a:spLocks noChangeArrowheads="1"/>
          </p:cNvSpPr>
          <p:nvPr/>
        </p:nvSpPr>
        <p:spPr bwMode="auto">
          <a:xfrm>
            <a:off x="611188" y="765175"/>
            <a:ext cx="4059237" cy="579438"/>
          </a:xfrm>
          <a:prstGeom prst="rect">
            <a:avLst/>
          </a:prstGeom>
          <a:noFill/>
          <a:ln w="9525">
            <a:noFill/>
            <a:miter lim="800000"/>
            <a:headEnd/>
            <a:tailEnd/>
          </a:ln>
          <a:effectLst/>
        </p:spPr>
        <p:txBody>
          <a:bodyPr wrap="none" anchor="ctr">
            <a:spAutoFit/>
          </a:bodyPr>
          <a:lstStyle/>
          <a:p>
            <a:pPr algn="ctr"/>
            <a:r>
              <a:rPr lang="zh-CN" altLang="en-US" sz="3200">
                <a:solidFill>
                  <a:srgbClr val="FFFF00"/>
                </a:solidFill>
                <a:latin typeface="Times New Roman" pitchFamily="18" charset="0"/>
                <a:cs typeface="Times New Roman" pitchFamily="18" charset="0"/>
              </a:rPr>
              <a:t>（</a:t>
            </a:r>
            <a:r>
              <a:rPr lang="en-US" altLang="zh-CN" sz="3200">
                <a:solidFill>
                  <a:srgbClr val="FFFF00"/>
                </a:solidFill>
                <a:latin typeface="Times New Roman" pitchFamily="18" charset="0"/>
                <a:cs typeface="Times New Roman" pitchFamily="18" charset="0"/>
              </a:rPr>
              <a:t>1</a:t>
            </a:r>
            <a:r>
              <a:rPr lang="zh-CN" altLang="en-US" sz="3200">
                <a:solidFill>
                  <a:srgbClr val="FFFF00"/>
                </a:solidFill>
                <a:latin typeface="Times New Roman" pitchFamily="18" charset="0"/>
                <a:cs typeface="Times New Roman" pitchFamily="18" charset="0"/>
              </a:rPr>
              <a:t>），对模量的影响</a:t>
            </a:r>
            <a:endParaRPr lang="zh-CN" altLang="en-US" sz="3200" b="0">
              <a:solidFill>
                <a:srgbClr val="FFFF00"/>
              </a:solidFill>
            </a:endParaRPr>
          </a:p>
        </p:txBody>
      </p:sp>
      <p:graphicFrame>
        <p:nvGraphicFramePr>
          <p:cNvPr id="120939" name="Group 107"/>
          <p:cNvGraphicFramePr>
            <a:graphicFrameLocks noGrp="1"/>
          </p:cNvGraphicFramePr>
          <p:nvPr/>
        </p:nvGraphicFramePr>
        <p:xfrm>
          <a:off x="971550" y="3154363"/>
          <a:ext cx="7561263" cy="2497137"/>
        </p:xfrm>
        <a:graphic>
          <a:graphicData uri="http://schemas.openxmlformats.org/drawingml/2006/table">
            <a:tbl>
              <a:tblPr/>
              <a:tblGrid>
                <a:gridCol w="2519363"/>
                <a:gridCol w="2522537"/>
                <a:gridCol w="2519363"/>
              </a:tblGrid>
              <a:tr h="3968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800" b="1"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状态</a:t>
                      </a:r>
                      <a:endParaRPr kumimoji="0" lang="zh-CN" altLang="en-US" sz="28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模量（达因</a:t>
                      </a:r>
                      <a:r>
                        <a:rPr kumimoji="0" lang="en-US" altLang="zh-CN"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/cm</a:t>
                      </a:r>
                      <a:r>
                        <a:rPr kumimoji="0" lang="en-US" altLang="zh-CN" sz="28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2</a:t>
                      </a:r>
                      <a:r>
                        <a:rPr kumimoji="0" lang="zh-CN" altLang="en-US"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endParaRPr kumimoji="0" lang="zh-CN" altLang="en-US" sz="2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模量（帕斯卡）</a:t>
                      </a:r>
                      <a:endParaRPr kumimoji="0" lang="zh-CN" altLang="en-US" sz="2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非晶橡胶态</a:t>
                      </a:r>
                      <a:endParaRPr kumimoji="0" lang="zh-CN" altLang="en-US" sz="28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a:t>
                      </a:r>
                      <a:r>
                        <a:rPr kumimoji="0" lang="en-US" altLang="zh-CN" sz="28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7</a:t>
                      </a:r>
                      <a:endParaRPr kumimoji="0" lang="en-US" altLang="zh-CN" sz="2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a:t>
                      </a:r>
                      <a:r>
                        <a:rPr kumimoji="0" lang="en-US" altLang="zh-CN" sz="28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6</a:t>
                      </a:r>
                      <a:endParaRPr kumimoji="0" lang="en-US" altLang="zh-CN" sz="2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非晶玻璃态</a:t>
                      </a:r>
                      <a:endParaRPr kumimoji="0" lang="zh-CN" altLang="en-US" sz="28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a:t>
                      </a:r>
                      <a:r>
                        <a:rPr kumimoji="0" lang="en-US" altLang="zh-CN" sz="28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11</a:t>
                      </a:r>
                      <a:endParaRPr kumimoji="0" lang="en-US" altLang="zh-CN" sz="2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a:t>
                      </a:r>
                      <a:r>
                        <a:rPr kumimoji="0" lang="en-US" altLang="zh-CN" sz="28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11</a:t>
                      </a:r>
                      <a:endParaRPr kumimoji="0" lang="en-US" altLang="zh-CN" sz="2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晶      态</a:t>
                      </a:r>
                      <a:endParaRPr kumimoji="0" lang="zh-CN" altLang="en-US" sz="28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a:t>
                      </a:r>
                      <a:r>
                        <a:rPr kumimoji="0" lang="en-US" altLang="zh-CN" sz="28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12</a:t>
                      </a:r>
                      <a:endParaRPr kumimoji="0" lang="en-US" altLang="zh-CN" sz="2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a:t>
                      </a:r>
                      <a:r>
                        <a:rPr kumimoji="0" lang="en-US" altLang="zh-CN" sz="28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12</a:t>
                      </a:r>
                      <a:endParaRPr kumimoji="0" lang="en-US" altLang="zh-CN" sz="2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sp>
        <p:nvSpPr>
          <p:cNvPr id="120913" name="Rectangle 81"/>
          <p:cNvSpPr>
            <a:spLocks noChangeArrowheads="1"/>
          </p:cNvSpPr>
          <p:nvPr/>
        </p:nvSpPr>
        <p:spPr bwMode="auto">
          <a:xfrm>
            <a:off x="2268538" y="2205038"/>
            <a:ext cx="4672012" cy="579437"/>
          </a:xfrm>
          <a:prstGeom prst="rect">
            <a:avLst/>
          </a:prstGeom>
          <a:noFill/>
          <a:ln w="9525">
            <a:noFill/>
            <a:miter lim="800000"/>
            <a:headEnd/>
            <a:tailEnd/>
          </a:ln>
          <a:effectLst/>
        </p:spPr>
        <p:txBody>
          <a:bodyPr wrap="none">
            <a:spAutoFit/>
          </a:bodyPr>
          <a:lstStyle/>
          <a:p>
            <a:r>
              <a:rPr lang="zh-CN" altLang="en-US" sz="3200" u="sng"/>
              <a:t>高聚物在不同状态的模量</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Rectangle 4"/>
          <p:cNvSpPr>
            <a:spLocks noChangeArrowheads="1"/>
          </p:cNvSpPr>
          <p:nvPr/>
        </p:nvSpPr>
        <p:spPr bwMode="auto">
          <a:xfrm>
            <a:off x="611188" y="855663"/>
            <a:ext cx="7991475" cy="4965700"/>
          </a:xfrm>
          <a:prstGeom prst="rect">
            <a:avLst/>
          </a:prstGeom>
          <a:noFill/>
          <a:ln w="9525">
            <a:noFill/>
            <a:miter lim="800000"/>
            <a:headEnd/>
            <a:tailEnd/>
          </a:ln>
          <a:effectLst/>
        </p:spPr>
        <p:txBody>
          <a:bodyPr anchor="ctr">
            <a:spAutoFit/>
          </a:bodyPr>
          <a:lstStyle/>
          <a:p>
            <a:r>
              <a:rPr lang="zh-CN" altLang="en-US" sz="3200" b="0"/>
              <a:t>　　</a:t>
            </a:r>
            <a:r>
              <a:rPr lang="zh-CN" altLang="en-US" sz="3200">
                <a:solidFill>
                  <a:srgbClr val="FFFF00"/>
                </a:solidFill>
              </a:rPr>
              <a:t>从上表我们看到，晶态与非晶玻璃态的模量实际上是非常接近，而橡胶态的模量却要小几个数量级。</a:t>
            </a:r>
          </a:p>
          <a:p>
            <a:endParaRPr lang="zh-CN" altLang="en-US" sz="3200" b="0"/>
          </a:p>
          <a:p>
            <a:r>
              <a:rPr lang="zh-CN" altLang="en-US" sz="3200"/>
              <a:t>　　因此当非晶区处于橡胶态时，高聚物的模量随着结晶度的增加而增加。</a:t>
            </a:r>
          </a:p>
          <a:p>
            <a:r>
              <a:rPr lang="zh-CN" altLang="en-US" sz="3200"/>
              <a:t>　　如聚乙烯在常温下，非晶部分处于橡胶态，因此，随着结晶度的增加，其拉伸强度和硬度都有较大的提高，而冲击强度和断裂伸长率则明显下降。</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Rectangle 4"/>
          <p:cNvSpPr>
            <a:spLocks noChangeArrowheads="1"/>
          </p:cNvSpPr>
          <p:nvPr/>
        </p:nvSpPr>
        <p:spPr bwMode="auto">
          <a:xfrm>
            <a:off x="323850" y="549275"/>
            <a:ext cx="8424863" cy="5940425"/>
          </a:xfrm>
          <a:prstGeom prst="rect">
            <a:avLst/>
          </a:prstGeom>
          <a:noFill/>
          <a:ln w="9525">
            <a:noFill/>
            <a:miter lim="800000"/>
            <a:headEnd/>
            <a:tailEnd/>
          </a:ln>
          <a:effectLst/>
        </p:spPr>
        <p:txBody>
          <a:bodyPr anchor="ctr">
            <a:spAutoFit/>
          </a:bodyPr>
          <a:lstStyle/>
          <a:p>
            <a:pPr indent="400050"/>
            <a:r>
              <a:rPr lang="zh-CN" altLang="en-US" sz="3200">
                <a:solidFill>
                  <a:srgbClr val="FFFF00"/>
                </a:solidFill>
              </a:rPr>
              <a:t>（</a:t>
            </a:r>
            <a:r>
              <a:rPr lang="en-US" altLang="zh-CN" sz="3200">
                <a:solidFill>
                  <a:srgbClr val="FFFF00"/>
                </a:solidFill>
              </a:rPr>
              <a:t>2</a:t>
            </a:r>
            <a:r>
              <a:rPr lang="zh-CN" altLang="en-US" sz="3200">
                <a:solidFill>
                  <a:srgbClr val="FFFF00"/>
                </a:solidFill>
              </a:rPr>
              <a:t>），对冲击性能的影响</a:t>
            </a:r>
            <a:r>
              <a:rPr lang="zh-CN" altLang="en-US" sz="3200"/>
              <a:t>      </a:t>
            </a:r>
          </a:p>
          <a:p>
            <a:pPr indent="400050"/>
            <a:r>
              <a:rPr lang="zh-CN" altLang="en-US" sz="3200" b="0"/>
              <a:t>　　在玻璃化温度以下时，结晶度对脆性的影响较大，当结晶度增加时，分子链排列比较紧密，孔隙率下降，当材料受到冲击时，分子链没有活动的余地，因此冲击强度下降。</a:t>
            </a:r>
          </a:p>
          <a:p>
            <a:pPr indent="400050"/>
            <a:r>
              <a:rPr lang="zh-CN" altLang="en-US" sz="3200">
                <a:solidFill>
                  <a:srgbClr val="FFFF00"/>
                </a:solidFill>
              </a:rPr>
              <a:t>（</a:t>
            </a:r>
            <a:r>
              <a:rPr lang="en-US" altLang="zh-CN" sz="3200">
                <a:solidFill>
                  <a:srgbClr val="FFFF00"/>
                </a:solidFill>
              </a:rPr>
              <a:t>3</a:t>
            </a:r>
            <a:r>
              <a:rPr lang="zh-CN" altLang="en-US" sz="3200">
                <a:solidFill>
                  <a:srgbClr val="FFFF00"/>
                </a:solidFill>
              </a:rPr>
              <a:t>），对伸长率的影响</a:t>
            </a:r>
          </a:p>
          <a:p>
            <a:pPr indent="400050"/>
            <a:r>
              <a:rPr lang="zh-CN" altLang="en-US" sz="3200" b="0"/>
              <a:t>　　无论是在玻璃态还是橡胶态，结晶度的增加都会使得材料的伸长率下降。</a:t>
            </a:r>
          </a:p>
          <a:p>
            <a:pPr indent="400050"/>
            <a:r>
              <a:rPr lang="zh-CN" altLang="en-US" sz="3200" b="0"/>
              <a:t>　　必须指出的是，结晶度对力学性能的影响，还与球晶的大小有关，即使结晶度相同，但球晶的大小不一样时，对材料性能的影响也不一样。</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4"/>
          <p:cNvSpPr>
            <a:spLocks noChangeArrowheads="1"/>
          </p:cNvSpPr>
          <p:nvPr/>
        </p:nvSpPr>
        <p:spPr bwMode="auto">
          <a:xfrm>
            <a:off x="755650" y="619125"/>
            <a:ext cx="7727950" cy="5497513"/>
          </a:xfrm>
          <a:prstGeom prst="rect">
            <a:avLst/>
          </a:prstGeom>
          <a:noFill/>
          <a:ln w="9525">
            <a:noFill/>
            <a:miter lim="800000"/>
            <a:headEnd/>
            <a:tailEnd/>
          </a:ln>
          <a:effectLst/>
        </p:spPr>
        <p:txBody>
          <a:bodyPr anchor="ctr">
            <a:spAutoFit/>
          </a:bodyPr>
          <a:lstStyle/>
          <a:p>
            <a:pPr>
              <a:lnSpc>
                <a:spcPct val="120000"/>
              </a:lnSpc>
              <a:tabLst>
                <a:tab pos="457200" algn="l"/>
              </a:tabLst>
            </a:pPr>
            <a:r>
              <a:rPr lang="en-US" altLang="zh-CN" sz="3200"/>
              <a:t>2)</a:t>
            </a:r>
            <a:r>
              <a:rPr lang="zh-CN" altLang="en-US" sz="3200"/>
              <a:t>对密度的影响</a:t>
            </a:r>
          </a:p>
          <a:p>
            <a:pPr>
              <a:lnSpc>
                <a:spcPct val="120000"/>
              </a:lnSpc>
              <a:tabLst>
                <a:tab pos="457200" algn="l"/>
              </a:tabLst>
            </a:pPr>
            <a:endParaRPr lang="zh-CN" altLang="en-US" sz="3200"/>
          </a:p>
          <a:p>
            <a:pPr>
              <a:lnSpc>
                <a:spcPct val="120000"/>
              </a:lnSpc>
              <a:tabLst>
                <a:tab pos="457200" algn="l"/>
              </a:tabLst>
            </a:pPr>
            <a:r>
              <a:rPr lang="zh-CN" altLang="en-US" sz="3200" b="0"/>
              <a:t>　　晶区中的分子链排列规整，其密度大于非晶区，而且随着结晶度的增加，高聚物的密度增加。从大量高聚物的统计发现，结晶和非结晶密度之比的平均值</a:t>
            </a:r>
            <a:r>
              <a:rPr lang="en-US" altLang="zh-CN" sz="3200" b="0">
                <a:solidFill>
                  <a:srgbClr val="FFFF00"/>
                </a:solidFill>
              </a:rPr>
              <a:t>1.13</a:t>
            </a:r>
            <a:r>
              <a:rPr lang="zh-CN" altLang="en-US" sz="3200" b="0"/>
              <a:t>（</a:t>
            </a:r>
            <a:r>
              <a:rPr lang="zh-CN" altLang="en-US" sz="3200" b="0">
                <a:sym typeface="Symbol" pitchFamily="18" charset="2"/>
              </a:rPr>
              <a:t></a:t>
            </a:r>
            <a:r>
              <a:rPr lang="en-US" altLang="zh-CN" sz="3200" b="0" baseline="-25000"/>
              <a:t>c</a:t>
            </a:r>
            <a:r>
              <a:rPr lang="en-US" altLang="zh-CN" sz="3200" b="0">
                <a:sym typeface="Symbol" pitchFamily="18" charset="2"/>
              </a:rPr>
              <a:t>/</a:t>
            </a:r>
            <a:r>
              <a:rPr lang="en-US" altLang="zh-CN" sz="3200" b="0" baseline="-25000"/>
              <a:t>a</a:t>
            </a:r>
            <a:r>
              <a:rPr lang="en-US" altLang="zh-CN" sz="3200" b="0">
                <a:sym typeface="Symbol" pitchFamily="18" charset="2"/>
              </a:rPr>
              <a:t> = 1.13</a:t>
            </a:r>
            <a:r>
              <a:rPr lang="zh-CN" altLang="en-US" sz="3200" b="0">
                <a:sym typeface="Symbol" pitchFamily="18" charset="2"/>
              </a:rPr>
              <a:t>）。因此，我们只要测得样品的密度，就可以粗略地估计出高聚物的结晶度：</a:t>
            </a:r>
            <a:r>
              <a:rPr lang="en-US" altLang="zh-CN" sz="4000" b="0" i="1">
                <a:solidFill>
                  <a:srgbClr val="FFFF00"/>
                </a:solidFill>
                <a:latin typeface="Times New Roman" pitchFamily="18" charset="0"/>
                <a:sym typeface="Symbol" pitchFamily="18" charset="2"/>
              </a:rPr>
              <a:t>f</a:t>
            </a:r>
            <a:r>
              <a:rPr lang="en-US" altLang="zh-CN" sz="4000" b="0" i="1" baseline="-25000">
                <a:solidFill>
                  <a:srgbClr val="FFFF00"/>
                </a:solidFill>
                <a:latin typeface="Times New Roman" pitchFamily="18" charset="0"/>
                <a:sym typeface="Symbol" pitchFamily="18" charset="2"/>
              </a:rPr>
              <a:t>c</a:t>
            </a:r>
            <a:r>
              <a:rPr lang="en-US" altLang="zh-CN" sz="4000" b="0" i="1" baseline="30000">
                <a:solidFill>
                  <a:srgbClr val="FFFF00"/>
                </a:solidFill>
                <a:latin typeface="Times New Roman" pitchFamily="18" charset="0"/>
                <a:sym typeface="Symbol" pitchFamily="18" charset="2"/>
              </a:rPr>
              <a:t>v</a:t>
            </a:r>
            <a:r>
              <a:rPr lang="en-US" altLang="zh-CN" sz="3200">
                <a:latin typeface="Times New Roman" pitchFamily="18" charset="0"/>
                <a:sym typeface="Symbol" pitchFamily="18" charset="2"/>
              </a:rPr>
              <a:t> </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Rectangle 4"/>
          <p:cNvSpPr>
            <a:spLocks noChangeArrowheads="1"/>
          </p:cNvSpPr>
          <p:nvPr/>
        </p:nvSpPr>
        <p:spPr bwMode="auto">
          <a:xfrm>
            <a:off x="2124075" y="1136650"/>
            <a:ext cx="4286250" cy="701675"/>
          </a:xfrm>
          <a:prstGeom prst="rect">
            <a:avLst/>
          </a:prstGeom>
          <a:noFill/>
          <a:ln w="9525">
            <a:noFill/>
            <a:miter lim="800000"/>
            <a:headEnd/>
            <a:tailEnd/>
          </a:ln>
          <a:effectLst/>
        </p:spPr>
        <p:txBody>
          <a:bodyPr wrap="none" anchor="ctr">
            <a:spAutoFit/>
          </a:bodyPr>
          <a:lstStyle/>
          <a:p>
            <a:r>
              <a:rPr lang="en-US" altLang="zh-CN">
                <a:latin typeface="Times New Roman" pitchFamily="18" charset="0"/>
              </a:rPr>
              <a:t>  </a:t>
            </a:r>
            <a:r>
              <a:rPr lang="en-US" altLang="zh-CN" sz="4000">
                <a:solidFill>
                  <a:srgbClr val="FFFF00"/>
                </a:solidFill>
                <a:latin typeface="Times New Roman" pitchFamily="18" charset="0"/>
                <a:sym typeface="Symbol" pitchFamily="18" charset="2"/>
              </a:rPr>
              <a:t></a:t>
            </a:r>
            <a:r>
              <a:rPr lang="en-US" altLang="zh-CN" sz="4000">
                <a:solidFill>
                  <a:srgbClr val="FFFF00"/>
                </a:solidFill>
                <a:latin typeface="Times New Roman" pitchFamily="18" charset="0"/>
              </a:rPr>
              <a:t> / </a:t>
            </a:r>
            <a:r>
              <a:rPr lang="en-US" altLang="zh-CN" sz="4000">
                <a:solidFill>
                  <a:srgbClr val="FFFF00"/>
                </a:solidFill>
                <a:latin typeface="Times New Roman" pitchFamily="18" charset="0"/>
                <a:sym typeface="Symbol" pitchFamily="18" charset="2"/>
              </a:rPr>
              <a:t></a:t>
            </a:r>
            <a:r>
              <a:rPr lang="en-US" altLang="zh-CN" sz="4000">
                <a:solidFill>
                  <a:srgbClr val="FFFF00"/>
                </a:solidFill>
                <a:latin typeface="Times New Roman" pitchFamily="18" charset="0"/>
              </a:rPr>
              <a:t>a</a:t>
            </a:r>
            <a:r>
              <a:rPr lang="en-US" altLang="zh-CN" sz="4000">
                <a:solidFill>
                  <a:srgbClr val="FFFF00"/>
                </a:solidFill>
                <a:latin typeface="Times New Roman" pitchFamily="18" charset="0"/>
                <a:sym typeface="Symbol" pitchFamily="18" charset="2"/>
              </a:rPr>
              <a:t> = 1+ 0.13</a:t>
            </a:r>
            <a:r>
              <a:rPr lang="en-US" altLang="zh-CN" sz="4000" i="1">
                <a:solidFill>
                  <a:srgbClr val="FFFF00"/>
                </a:solidFill>
                <a:latin typeface="Times New Roman" pitchFamily="18" charset="0"/>
                <a:sym typeface="Symbol" pitchFamily="18" charset="2"/>
              </a:rPr>
              <a:t> f</a:t>
            </a:r>
            <a:r>
              <a:rPr lang="en-US" altLang="zh-CN" sz="4000" baseline="-25000">
                <a:solidFill>
                  <a:srgbClr val="FFFF00"/>
                </a:solidFill>
                <a:latin typeface="Times New Roman" pitchFamily="18" charset="0"/>
                <a:sym typeface="Symbol" pitchFamily="18" charset="2"/>
              </a:rPr>
              <a:t>c</a:t>
            </a:r>
            <a:r>
              <a:rPr lang="en-US" altLang="zh-CN" sz="4000" baseline="30000">
                <a:solidFill>
                  <a:srgbClr val="FFFF00"/>
                </a:solidFill>
                <a:latin typeface="Times New Roman" pitchFamily="18" charset="0"/>
                <a:sym typeface="Symbol" pitchFamily="18" charset="2"/>
              </a:rPr>
              <a:t>v</a:t>
            </a:r>
            <a:r>
              <a:rPr lang="en-US" altLang="zh-CN">
                <a:latin typeface="Times New Roman" pitchFamily="18" charset="0"/>
                <a:sym typeface="Symbol" pitchFamily="18" charset="2"/>
              </a:rPr>
              <a:t> </a:t>
            </a:r>
          </a:p>
        </p:txBody>
      </p:sp>
      <p:sp>
        <p:nvSpPr>
          <p:cNvPr id="124933" name="Rectangle 5"/>
          <p:cNvSpPr>
            <a:spLocks noChangeArrowheads="1"/>
          </p:cNvSpPr>
          <p:nvPr/>
        </p:nvSpPr>
        <p:spPr bwMode="auto">
          <a:xfrm>
            <a:off x="2017713" y="2781300"/>
            <a:ext cx="2112962" cy="1066800"/>
          </a:xfrm>
          <a:prstGeom prst="rect">
            <a:avLst/>
          </a:prstGeom>
          <a:noFill/>
          <a:ln w="9525">
            <a:noFill/>
            <a:miter lim="800000"/>
            <a:headEnd/>
            <a:tailEnd/>
          </a:ln>
          <a:effectLst/>
        </p:spPr>
        <p:txBody>
          <a:bodyPr wrap="none" anchor="ctr">
            <a:spAutoFit/>
          </a:bodyPr>
          <a:lstStyle/>
          <a:p>
            <a:pPr algn="ctr"/>
            <a:r>
              <a:rPr lang="en-US" altLang="zh-CN"/>
              <a:t>  </a:t>
            </a:r>
            <a:r>
              <a:rPr lang="en-US" altLang="zh-CN" sz="3200" b="0">
                <a:sym typeface="Symbol" pitchFamily="18" charset="2"/>
              </a:rPr>
              <a:t></a:t>
            </a:r>
            <a:r>
              <a:rPr lang="en-US" altLang="zh-CN" sz="3200" b="0"/>
              <a:t> </a:t>
            </a:r>
            <a:r>
              <a:rPr lang="en-US" altLang="zh-CN" sz="3200" b="0">
                <a:sym typeface="Symbol" pitchFamily="18" charset="2"/>
              </a:rPr>
              <a:t>— </a:t>
            </a:r>
            <a:r>
              <a:rPr lang="zh-CN" altLang="en-US" sz="3200" b="0">
                <a:sym typeface="Symbol" pitchFamily="18" charset="2"/>
              </a:rPr>
              <a:t>待测</a:t>
            </a:r>
          </a:p>
          <a:p>
            <a:pPr algn="ctr"/>
            <a:r>
              <a:rPr lang="zh-CN" altLang="en-US" sz="3200" b="0">
                <a:sym typeface="Symbol" pitchFamily="18" charset="2"/>
              </a:rPr>
              <a:t>  </a:t>
            </a:r>
            <a:r>
              <a:rPr lang="en-US" altLang="zh-CN" sz="3200" b="0" baseline="-25000"/>
              <a:t>a</a:t>
            </a:r>
            <a:r>
              <a:rPr lang="en-US" altLang="zh-CN" sz="3200" b="0">
                <a:sym typeface="Symbol" pitchFamily="18" charset="2"/>
              </a:rPr>
              <a:t> —</a:t>
            </a:r>
            <a:r>
              <a:rPr lang="zh-CN" altLang="en-US" sz="3200" b="0">
                <a:sym typeface="Symbol" pitchFamily="18" charset="2"/>
              </a:rPr>
              <a:t>查表</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4"/>
          <p:cNvSpPr>
            <a:spLocks noChangeArrowheads="1"/>
          </p:cNvSpPr>
          <p:nvPr/>
        </p:nvSpPr>
        <p:spPr bwMode="auto">
          <a:xfrm>
            <a:off x="755650" y="425450"/>
            <a:ext cx="7837488" cy="5888038"/>
          </a:xfrm>
          <a:prstGeom prst="rect">
            <a:avLst/>
          </a:prstGeom>
          <a:noFill/>
          <a:ln w="9525">
            <a:noFill/>
            <a:miter lim="800000"/>
            <a:headEnd/>
            <a:tailEnd/>
          </a:ln>
          <a:effectLst/>
        </p:spPr>
        <p:txBody>
          <a:bodyPr anchor="ctr">
            <a:spAutoFit/>
          </a:bodyPr>
          <a:lstStyle/>
          <a:p>
            <a:pPr indent="400050">
              <a:tabLst>
                <a:tab pos="457200" algn="l"/>
              </a:tabLst>
            </a:pPr>
            <a:r>
              <a:rPr lang="en-US" altLang="zh-CN" sz="2800"/>
              <a:t>2) </a:t>
            </a:r>
            <a:r>
              <a:rPr lang="zh-CN" altLang="en-US" sz="2800"/>
              <a:t>对光学性能的影响</a:t>
            </a:r>
          </a:p>
          <a:p>
            <a:pPr indent="400050">
              <a:tabLst>
                <a:tab pos="457200" algn="l"/>
              </a:tabLst>
            </a:pPr>
            <a:r>
              <a:rPr lang="zh-CN" altLang="en-US" sz="2800" b="0"/>
              <a:t>　　两相并存的结晶高聚物通常呈乳白色，不透明，如聚乙烯、尼龙等。当结晶度减少时，透明度可以增加，完全非晶的高聚物通常是透明的，如：</a:t>
            </a:r>
            <a:r>
              <a:rPr lang="en-US" altLang="zh-CN" sz="2800" b="0"/>
              <a:t>PMMA</a:t>
            </a:r>
            <a:r>
              <a:rPr lang="zh-CN" altLang="en-US" sz="2800" b="0"/>
              <a:t>、</a:t>
            </a:r>
            <a:r>
              <a:rPr lang="en-US" altLang="zh-CN" sz="2800" b="0"/>
              <a:t>PS</a:t>
            </a:r>
            <a:r>
              <a:rPr lang="zh-CN" altLang="en-US" sz="2800" b="0"/>
              <a:t>等。</a:t>
            </a:r>
          </a:p>
          <a:p>
            <a:pPr indent="400050">
              <a:tabLst>
                <a:tab pos="457200" algn="l"/>
              </a:tabLst>
            </a:pPr>
            <a:r>
              <a:rPr lang="zh-CN" altLang="en-US" sz="2800" b="0"/>
              <a:t>　　有的高聚物其晶相密度和非晶相密度非常接</a:t>
            </a:r>
          </a:p>
          <a:p>
            <a:pPr indent="400050">
              <a:tabLst>
                <a:tab pos="457200" algn="l"/>
              </a:tabLst>
            </a:pPr>
            <a:r>
              <a:rPr lang="zh-CN" altLang="en-US" sz="2800" b="0"/>
              <a:t>近，光线在晶区界面上不发生照射和反射，对于</a:t>
            </a:r>
          </a:p>
          <a:p>
            <a:pPr indent="400050">
              <a:tabLst>
                <a:tab pos="457200" algn="l"/>
              </a:tabLst>
            </a:pPr>
            <a:r>
              <a:rPr lang="zh-CN" altLang="en-US" sz="2800" b="0"/>
              <a:t>这类高聚物即使有结晶，也不影响高聚物的透明性。如：</a:t>
            </a:r>
            <a:r>
              <a:rPr lang="zh-CN" altLang="en-US" sz="2800" b="0">
                <a:solidFill>
                  <a:srgbClr val="FFFF00"/>
                </a:solidFill>
              </a:rPr>
              <a:t>聚</a:t>
            </a:r>
            <a:r>
              <a:rPr lang="en-US" altLang="zh-CN" sz="2800" b="0">
                <a:solidFill>
                  <a:srgbClr val="FFFF00"/>
                </a:solidFill>
              </a:rPr>
              <a:t>—4—</a:t>
            </a:r>
            <a:r>
              <a:rPr lang="zh-CN" altLang="en-US" sz="2800" b="0">
                <a:solidFill>
                  <a:srgbClr val="FFFF00"/>
                </a:solidFill>
              </a:rPr>
              <a:t>甲基戊烯</a:t>
            </a:r>
            <a:r>
              <a:rPr lang="en-US" altLang="zh-CN" sz="2800" b="0">
                <a:solidFill>
                  <a:srgbClr val="FFFF00"/>
                </a:solidFill>
              </a:rPr>
              <a:t>—1</a:t>
            </a:r>
          </a:p>
          <a:p>
            <a:pPr indent="400050">
              <a:tabLst>
                <a:tab pos="457200" algn="l"/>
              </a:tabLst>
            </a:pPr>
            <a:r>
              <a:rPr lang="en-US" altLang="zh-CN" sz="2800" b="0"/>
              <a:t>                   </a:t>
            </a:r>
            <a:r>
              <a:rPr lang="en-US" altLang="zh-CN"/>
              <a:t> —(CH2—CH)</a:t>
            </a:r>
            <a:r>
              <a:rPr lang="en-US" altLang="zh-CN" baseline="-25000"/>
              <a:t>n</a:t>
            </a:r>
            <a:r>
              <a:rPr lang="en-US" altLang="zh-CN"/>
              <a:t>—</a:t>
            </a:r>
          </a:p>
          <a:p>
            <a:pPr indent="400050" algn="ctr">
              <a:tabLst>
                <a:tab pos="457200" algn="l"/>
              </a:tabLst>
            </a:pPr>
            <a:r>
              <a:rPr lang="en-US" altLang="zh-CN"/>
              <a:t>                        </a:t>
            </a:r>
          </a:p>
          <a:p>
            <a:pPr indent="400050" algn="ctr">
              <a:tabLst>
                <a:tab pos="457200" algn="l"/>
              </a:tabLst>
            </a:pPr>
            <a:r>
              <a:rPr lang="en-US" altLang="zh-CN"/>
              <a:t>CH2—CH—CH3</a:t>
            </a:r>
          </a:p>
          <a:p>
            <a:pPr indent="400050" algn="ctr">
              <a:tabLst>
                <a:tab pos="457200" algn="l"/>
              </a:tabLst>
            </a:pPr>
            <a:r>
              <a:rPr lang="en-US" altLang="zh-CN"/>
              <a:t>                              </a:t>
            </a:r>
          </a:p>
          <a:p>
            <a:pPr indent="400050" algn="ctr">
              <a:tabLst>
                <a:tab pos="457200" algn="l"/>
              </a:tabLst>
            </a:pPr>
            <a:r>
              <a:rPr lang="en-US" altLang="zh-CN"/>
              <a:t>   CH3</a:t>
            </a:r>
            <a:endParaRPr lang="en-US" altLang="zh-CN" sz="2800"/>
          </a:p>
          <a:p>
            <a:pPr indent="400050">
              <a:tabLst>
                <a:tab pos="457200" algn="l"/>
              </a:tabLst>
            </a:pPr>
            <a:endParaRPr lang="en-US" altLang="zh-CN" sz="2800" b="0"/>
          </a:p>
        </p:txBody>
      </p:sp>
      <p:sp>
        <p:nvSpPr>
          <p:cNvPr id="125957" name="Line 5"/>
          <p:cNvSpPr>
            <a:spLocks noChangeShapeType="1"/>
          </p:cNvSpPr>
          <p:nvPr/>
        </p:nvSpPr>
        <p:spPr bwMode="auto">
          <a:xfrm>
            <a:off x="3851275" y="4724400"/>
            <a:ext cx="0" cy="288925"/>
          </a:xfrm>
          <a:prstGeom prst="line">
            <a:avLst/>
          </a:prstGeom>
          <a:noFill/>
          <a:ln w="28575">
            <a:solidFill>
              <a:schemeClr val="tx1"/>
            </a:solidFill>
            <a:round/>
            <a:headEnd/>
            <a:tailEnd/>
          </a:ln>
          <a:effectLst/>
        </p:spPr>
        <p:txBody>
          <a:bodyPr/>
          <a:lstStyle/>
          <a:p>
            <a:endParaRPr lang="zh-CN" altLang="en-US"/>
          </a:p>
        </p:txBody>
      </p:sp>
      <p:sp>
        <p:nvSpPr>
          <p:cNvPr id="125958" name="Line 6"/>
          <p:cNvSpPr>
            <a:spLocks noChangeShapeType="1"/>
          </p:cNvSpPr>
          <p:nvPr/>
        </p:nvSpPr>
        <p:spPr bwMode="auto">
          <a:xfrm>
            <a:off x="4572000" y="5300663"/>
            <a:ext cx="0" cy="288925"/>
          </a:xfrm>
          <a:prstGeom prst="line">
            <a:avLst/>
          </a:prstGeom>
          <a:noFill/>
          <a:ln w="28575">
            <a:solidFill>
              <a:schemeClr val="tx1"/>
            </a:solidFill>
            <a:round/>
            <a:headEnd/>
            <a:tailEnd/>
          </a:ln>
          <a:effectLst/>
        </p:spPr>
        <p:txBody>
          <a:bodyPr/>
          <a:lstStyle/>
          <a:p>
            <a:endParaRPr lang="zh-CN" alt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Rectangle 4"/>
          <p:cNvSpPr>
            <a:spLocks noChangeArrowheads="1"/>
          </p:cNvSpPr>
          <p:nvPr/>
        </p:nvSpPr>
        <p:spPr bwMode="auto">
          <a:xfrm>
            <a:off x="611188" y="1557338"/>
            <a:ext cx="7993062" cy="3019425"/>
          </a:xfrm>
          <a:prstGeom prst="rect">
            <a:avLst/>
          </a:prstGeom>
          <a:noFill/>
          <a:ln w="9525">
            <a:noFill/>
            <a:miter lim="800000"/>
            <a:headEnd/>
            <a:tailEnd/>
          </a:ln>
          <a:effectLst/>
        </p:spPr>
        <p:txBody>
          <a:bodyPr anchor="ctr">
            <a:spAutoFit/>
          </a:bodyPr>
          <a:lstStyle/>
          <a:p>
            <a:pPr>
              <a:lnSpc>
                <a:spcPct val="150000"/>
              </a:lnSpc>
            </a:pPr>
            <a:r>
              <a:rPr lang="zh-CN" altLang="en-US" sz="3200" b="0"/>
              <a:t>主要是由于分子链上有比较大的取代基，</a:t>
            </a:r>
          </a:p>
          <a:p>
            <a:pPr>
              <a:lnSpc>
                <a:spcPct val="150000"/>
              </a:lnSpc>
            </a:pPr>
            <a:r>
              <a:rPr lang="zh-CN" altLang="en-US" sz="3200" b="0"/>
              <a:t>从而使得在结晶时，分子的排列不太紧</a:t>
            </a:r>
          </a:p>
          <a:p>
            <a:pPr>
              <a:lnSpc>
                <a:spcPct val="150000"/>
              </a:lnSpc>
            </a:pPr>
            <a:r>
              <a:rPr lang="zh-CN" altLang="en-US" sz="3200" b="0"/>
              <a:t>密，晶相密度与非晶相密度非常接近，</a:t>
            </a:r>
          </a:p>
          <a:p>
            <a:pPr>
              <a:lnSpc>
                <a:spcPct val="150000"/>
              </a:lnSpc>
            </a:pPr>
            <a:r>
              <a:rPr lang="zh-CN" altLang="en-US" sz="3200" b="0"/>
              <a:t>是透明的结晶高聚物。</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zh-CN" altLang="en-US" sz="4000" b="1">
                <a:solidFill>
                  <a:srgbClr val="FFFF00"/>
                </a:solidFill>
              </a:rPr>
              <a:t>第二节：高聚物结晶的形态和结构</a:t>
            </a:r>
          </a:p>
        </p:txBody>
      </p:sp>
      <p:sp>
        <p:nvSpPr>
          <p:cNvPr id="17411" name="Rectangle 3"/>
          <p:cNvSpPr>
            <a:spLocks noGrp="1" noChangeArrowheads="1"/>
          </p:cNvSpPr>
          <p:nvPr>
            <p:ph type="body" idx="1"/>
          </p:nvPr>
        </p:nvSpPr>
        <p:spPr>
          <a:xfrm>
            <a:off x="457200" y="1600200"/>
            <a:ext cx="8435975" cy="4530725"/>
          </a:xfrm>
        </p:spPr>
        <p:txBody>
          <a:bodyPr/>
          <a:lstStyle/>
          <a:p>
            <a:pPr marL="812800" indent="-812800">
              <a:lnSpc>
                <a:spcPct val="90000"/>
              </a:lnSpc>
              <a:buFont typeface="Wingdings" pitchFamily="2" charset="2"/>
              <a:buNone/>
            </a:pPr>
            <a:r>
              <a:rPr lang="zh-CN" altLang="en-US" sz="2800"/>
              <a:t>　　在讨论高聚物的结构时，我们知道，高聚物的</a:t>
            </a:r>
          </a:p>
          <a:p>
            <a:pPr marL="812800" indent="-812800">
              <a:lnSpc>
                <a:spcPct val="90000"/>
              </a:lnSpc>
              <a:buFont typeface="Wingdings" pitchFamily="2" charset="2"/>
              <a:buNone/>
            </a:pPr>
            <a:r>
              <a:rPr lang="zh-CN" altLang="en-US" sz="2800"/>
              <a:t>聚集态结构主要包括：晶态结构；非晶态结构；取</a:t>
            </a:r>
          </a:p>
          <a:p>
            <a:pPr marL="812800" indent="-812800">
              <a:lnSpc>
                <a:spcPct val="90000"/>
              </a:lnSpc>
              <a:buFont typeface="Wingdings" pitchFamily="2" charset="2"/>
              <a:buNone/>
            </a:pPr>
            <a:r>
              <a:rPr lang="zh-CN" altLang="en-US" sz="2800"/>
              <a:t>向态结构；织态结构和液晶态结构。是指高聚物内</a:t>
            </a:r>
          </a:p>
          <a:p>
            <a:pPr marL="812800" indent="-812800">
              <a:lnSpc>
                <a:spcPct val="90000"/>
              </a:lnSpc>
              <a:buFont typeface="Wingdings" pitchFamily="2" charset="2"/>
              <a:buNone/>
            </a:pPr>
            <a:r>
              <a:rPr lang="zh-CN" altLang="en-US" sz="2800"/>
              <a:t>部分子链之间的几何排列。</a:t>
            </a:r>
          </a:p>
          <a:p>
            <a:pPr marL="812800" indent="-812800">
              <a:lnSpc>
                <a:spcPct val="90000"/>
              </a:lnSpc>
              <a:buFont typeface="Wingdings" pitchFamily="2" charset="2"/>
              <a:buNone/>
            </a:pPr>
            <a:endParaRPr lang="zh-CN" altLang="en-US" sz="2800" b="1"/>
          </a:p>
          <a:p>
            <a:pPr marL="812800" indent="-812800">
              <a:lnSpc>
                <a:spcPct val="90000"/>
              </a:lnSpc>
              <a:buFont typeface="Wingdings" pitchFamily="2" charset="2"/>
              <a:buNone/>
            </a:pPr>
            <a:r>
              <a:rPr lang="en-US" altLang="zh-CN" sz="2800" b="1">
                <a:solidFill>
                  <a:srgbClr val="FFFF00"/>
                </a:solidFill>
              </a:rPr>
              <a:t>2.2.1 </a:t>
            </a:r>
            <a:r>
              <a:rPr lang="zh-CN" altLang="en-US" sz="2800" b="1">
                <a:solidFill>
                  <a:srgbClr val="FFFF00"/>
                </a:solidFill>
              </a:rPr>
              <a:t>高聚物的结晶形态</a:t>
            </a:r>
            <a:endParaRPr lang="zh-CN" altLang="en-US" sz="2800">
              <a:solidFill>
                <a:srgbClr val="FFFF00"/>
              </a:solidFill>
            </a:endParaRPr>
          </a:p>
          <a:p>
            <a:pPr marL="812800" indent="-812800">
              <a:lnSpc>
                <a:spcPct val="90000"/>
              </a:lnSpc>
              <a:buFont typeface="Wingdings" pitchFamily="2" charset="2"/>
              <a:buNone/>
            </a:pPr>
            <a:r>
              <a:rPr lang="zh-CN" altLang="en-US" sz="2800"/>
              <a:t>　　高聚物的晶体以许多种形式存在，主要有单晶、</a:t>
            </a:r>
          </a:p>
          <a:p>
            <a:pPr marL="812800" indent="-812800">
              <a:lnSpc>
                <a:spcPct val="90000"/>
              </a:lnSpc>
              <a:buFont typeface="Wingdings" pitchFamily="2" charset="2"/>
              <a:buNone/>
            </a:pPr>
            <a:r>
              <a:rPr lang="zh-CN" altLang="en-US" sz="2800"/>
              <a:t>片晶、纤维状晶、球晶等。它们都有各自独特的形</a:t>
            </a:r>
          </a:p>
          <a:p>
            <a:pPr marL="812800" indent="-812800">
              <a:lnSpc>
                <a:spcPct val="90000"/>
              </a:lnSpc>
              <a:buFont typeface="Wingdings" pitchFamily="2" charset="2"/>
              <a:buNone/>
            </a:pPr>
            <a:r>
              <a:rPr lang="zh-CN" altLang="en-US" sz="2800"/>
              <a:t>态，下面我们介绍几种主要的形态：</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4" name="Rectangle 4"/>
          <p:cNvSpPr>
            <a:spLocks noChangeArrowheads="1"/>
          </p:cNvSpPr>
          <p:nvPr/>
        </p:nvSpPr>
        <p:spPr bwMode="auto">
          <a:xfrm>
            <a:off x="468313" y="404813"/>
            <a:ext cx="8137525" cy="5940425"/>
          </a:xfrm>
          <a:prstGeom prst="rect">
            <a:avLst/>
          </a:prstGeom>
          <a:noFill/>
          <a:ln w="9525">
            <a:noFill/>
            <a:miter lim="800000"/>
            <a:headEnd/>
            <a:tailEnd/>
          </a:ln>
          <a:effectLst/>
        </p:spPr>
        <p:txBody>
          <a:bodyPr wrap="none" anchor="ctr">
            <a:spAutoFit/>
          </a:bodyPr>
          <a:lstStyle/>
          <a:p>
            <a:pPr indent="400050">
              <a:tabLst>
                <a:tab pos="457200" algn="l"/>
              </a:tabLst>
            </a:pPr>
            <a:r>
              <a:rPr lang="en-US" altLang="zh-CN" sz="3200"/>
              <a:t>3) </a:t>
            </a:r>
            <a:r>
              <a:rPr lang="zh-CN" altLang="en-US" sz="3200"/>
              <a:t>对热性能的影响</a:t>
            </a:r>
          </a:p>
          <a:p>
            <a:pPr indent="400050">
              <a:tabLst>
                <a:tab pos="457200" algn="l"/>
              </a:tabLst>
            </a:pPr>
            <a:r>
              <a:rPr lang="zh-CN" altLang="en-US" sz="3200"/>
              <a:t>　　对于作为塑料使用的高聚物来讲，在不</a:t>
            </a:r>
          </a:p>
          <a:p>
            <a:pPr indent="400050">
              <a:tabLst>
                <a:tab pos="457200" algn="l"/>
              </a:tabLst>
            </a:pPr>
            <a:r>
              <a:rPr lang="zh-CN" altLang="en-US" sz="3200"/>
              <a:t>结晶或者结晶度非常低的时候，使用的最高</a:t>
            </a:r>
          </a:p>
          <a:p>
            <a:pPr indent="400050">
              <a:tabLst>
                <a:tab pos="457200" algn="l"/>
              </a:tabLst>
            </a:pPr>
            <a:r>
              <a:rPr lang="zh-CN" altLang="en-US" sz="3200"/>
              <a:t>温度是</a:t>
            </a:r>
            <a:r>
              <a:rPr lang="en-US" altLang="zh-CN" sz="3200"/>
              <a:t>Tg</a:t>
            </a:r>
            <a:r>
              <a:rPr lang="zh-CN" altLang="en-US" sz="3200"/>
              <a:t>；当结晶度达到</a:t>
            </a:r>
            <a:r>
              <a:rPr lang="en-US" altLang="zh-CN" sz="3200"/>
              <a:t>40%</a:t>
            </a:r>
            <a:r>
              <a:rPr lang="zh-CN" altLang="en-US" sz="3200"/>
              <a:t>以上时，晶区</a:t>
            </a:r>
          </a:p>
          <a:p>
            <a:pPr indent="400050">
              <a:tabLst>
                <a:tab pos="457200" algn="l"/>
              </a:tabLst>
            </a:pPr>
            <a:r>
              <a:rPr lang="zh-CN" altLang="en-US" sz="3200"/>
              <a:t>互相连接，形成贯穿整个材料的连续相，因</a:t>
            </a:r>
          </a:p>
          <a:p>
            <a:pPr indent="400050">
              <a:tabLst>
                <a:tab pos="457200" algn="l"/>
              </a:tabLst>
            </a:pPr>
            <a:r>
              <a:rPr lang="zh-CN" altLang="en-US" sz="3200"/>
              <a:t>此在</a:t>
            </a:r>
            <a:r>
              <a:rPr lang="en-US" altLang="zh-CN" sz="3200"/>
              <a:t>Tg</a:t>
            </a:r>
            <a:r>
              <a:rPr lang="zh-CN" altLang="en-US" sz="3200"/>
              <a:t>以上仍不软化，其使用的最高温度可</a:t>
            </a:r>
          </a:p>
          <a:p>
            <a:pPr indent="400050">
              <a:tabLst>
                <a:tab pos="457200" algn="l"/>
              </a:tabLst>
            </a:pPr>
            <a:r>
              <a:rPr lang="zh-CN" altLang="en-US" sz="3200"/>
              <a:t>以提高到熔点温度（</a:t>
            </a:r>
            <a:r>
              <a:rPr lang="en-US" altLang="zh-CN" sz="3200"/>
              <a:t>Tm</a:t>
            </a:r>
            <a:r>
              <a:rPr lang="zh-CN" altLang="en-US" sz="3200"/>
              <a:t>），这就是为什么许</a:t>
            </a:r>
          </a:p>
          <a:p>
            <a:pPr indent="400050">
              <a:tabLst>
                <a:tab pos="457200" algn="l"/>
              </a:tabLst>
            </a:pPr>
            <a:r>
              <a:rPr lang="zh-CN" altLang="en-US" sz="3200"/>
              <a:t>多高聚物通过定向聚合之后，使用温度大大</a:t>
            </a:r>
          </a:p>
          <a:p>
            <a:pPr indent="400050">
              <a:tabLst>
                <a:tab pos="457200" algn="l"/>
              </a:tabLst>
            </a:pPr>
            <a:r>
              <a:rPr lang="zh-CN" altLang="en-US" sz="3200"/>
              <a:t>提高。</a:t>
            </a:r>
          </a:p>
          <a:p>
            <a:pPr indent="400050">
              <a:tabLst>
                <a:tab pos="457200" algn="l"/>
              </a:tabLst>
            </a:pPr>
            <a:r>
              <a:rPr lang="zh-CN" altLang="en-US" sz="3200"/>
              <a:t>       此外，高聚物结晶度的高低对高聚物的</a:t>
            </a:r>
          </a:p>
          <a:p>
            <a:pPr indent="400050">
              <a:tabLst>
                <a:tab pos="457200" algn="l"/>
              </a:tabLst>
            </a:pPr>
            <a:r>
              <a:rPr lang="zh-CN" altLang="en-US" sz="3200"/>
              <a:t>耐溶剂性能、对气体和液体的渗透性以及化</a:t>
            </a:r>
          </a:p>
          <a:p>
            <a:pPr indent="400050">
              <a:tabLst>
                <a:tab pos="457200" algn="l"/>
              </a:tabLst>
            </a:pPr>
            <a:r>
              <a:rPr lang="zh-CN" altLang="en-US" sz="3200"/>
              <a:t>学反应活性等都有一定的影响。</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8" name="Rectangle 4"/>
          <p:cNvSpPr>
            <a:spLocks noChangeArrowheads="1"/>
          </p:cNvSpPr>
          <p:nvPr/>
        </p:nvSpPr>
        <p:spPr bwMode="auto">
          <a:xfrm>
            <a:off x="323850" y="404813"/>
            <a:ext cx="8351838" cy="5940425"/>
          </a:xfrm>
          <a:prstGeom prst="rect">
            <a:avLst/>
          </a:prstGeom>
          <a:noFill/>
          <a:ln w="9525">
            <a:noFill/>
            <a:miter lim="800000"/>
            <a:headEnd/>
            <a:tailEnd/>
          </a:ln>
          <a:effectLst/>
        </p:spPr>
        <p:txBody>
          <a:bodyPr anchor="ctr">
            <a:spAutoFit/>
          </a:bodyPr>
          <a:lstStyle/>
          <a:p>
            <a:pPr indent="400050"/>
            <a:r>
              <a:rPr lang="en-US" altLang="zh-CN" sz="3200"/>
              <a:t>4)</a:t>
            </a:r>
            <a:r>
              <a:rPr lang="zh-CN" altLang="en-US" sz="3200"/>
              <a:t>结晶高聚物的加工条件</a:t>
            </a:r>
            <a:r>
              <a:rPr lang="en-US" altLang="zh-CN" sz="3200"/>
              <a:t>—</a:t>
            </a:r>
            <a:r>
              <a:rPr lang="zh-CN" altLang="en-US" sz="3200"/>
              <a:t>结构</a:t>
            </a:r>
            <a:r>
              <a:rPr lang="en-US" altLang="zh-CN" sz="3200"/>
              <a:t>—</a:t>
            </a:r>
            <a:r>
              <a:rPr lang="zh-CN" altLang="en-US" sz="3200"/>
              <a:t>性能</a:t>
            </a:r>
          </a:p>
          <a:p>
            <a:pPr indent="400050" algn="ctr"/>
            <a:r>
              <a:rPr lang="zh-CN" altLang="en-US" sz="3200"/>
              <a:t>之间的关系</a:t>
            </a:r>
          </a:p>
          <a:p>
            <a:pPr indent="400050"/>
            <a:r>
              <a:rPr lang="zh-CN" altLang="en-US" sz="3200" b="0"/>
              <a:t>    </a:t>
            </a:r>
          </a:p>
          <a:p>
            <a:pPr indent="400050"/>
            <a:r>
              <a:rPr lang="zh-CN" altLang="en-US" sz="3200" b="0"/>
              <a:t>　　高聚物的聚集态结构最后是由加工来决定的。加工条件不一样，聚集态结构不一样，材料的性质也随着变化。</a:t>
            </a:r>
          </a:p>
          <a:p>
            <a:pPr indent="400050"/>
            <a:r>
              <a:rPr lang="zh-CN" altLang="en-US" sz="3200" b="0"/>
              <a:t>如：聚三氟氯乙烯，在</a:t>
            </a:r>
            <a:r>
              <a:rPr lang="en-US" altLang="zh-CN" sz="3200" b="0"/>
              <a:t>120</a:t>
            </a:r>
            <a:r>
              <a:rPr lang="en-US" altLang="zh-CN" sz="3200" b="0" baseline="30000"/>
              <a:t>o</a:t>
            </a:r>
            <a:r>
              <a:rPr lang="en-US" altLang="zh-CN" sz="3200" b="0"/>
              <a:t>C</a:t>
            </a:r>
            <a:r>
              <a:rPr lang="zh-CN" altLang="en-US" sz="3200" b="0"/>
              <a:t>以上使用时，就容易结晶，变脆，从而失去韧性；</a:t>
            </a:r>
          </a:p>
          <a:p>
            <a:pPr indent="400050"/>
            <a:r>
              <a:rPr lang="zh-CN" altLang="en-US" sz="3200" b="0"/>
              <a:t>　　聚乙烯，作为薄膜使用，希望透明性要好，韧性要好，结晶度要低一些。而作为塑料，则希望有较高的强度，这时则要求结晶</a:t>
            </a:r>
          </a:p>
          <a:p>
            <a:pPr indent="400050"/>
            <a:r>
              <a:rPr lang="zh-CN" altLang="en-US" sz="3200" b="0"/>
              <a:t>度要高一些；</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Rectangle 4"/>
          <p:cNvSpPr>
            <a:spLocks noChangeArrowheads="1"/>
          </p:cNvSpPr>
          <p:nvPr/>
        </p:nvSpPr>
        <p:spPr bwMode="auto">
          <a:xfrm>
            <a:off x="827088" y="1557338"/>
            <a:ext cx="7632700" cy="3505200"/>
          </a:xfrm>
          <a:prstGeom prst="rect">
            <a:avLst/>
          </a:prstGeom>
          <a:noFill/>
          <a:ln w="9525">
            <a:noFill/>
            <a:miter lim="800000"/>
            <a:headEnd/>
            <a:tailEnd/>
          </a:ln>
          <a:effectLst/>
        </p:spPr>
        <p:txBody>
          <a:bodyPr>
            <a:spAutoFit/>
          </a:bodyPr>
          <a:lstStyle/>
          <a:p>
            <a:pPr>
              <a:lnSpc>
                <a:spcPct val="140000"/>
              </a:lnSpc>
            </a:pPr>
            <a:r>
              <a:rPr lang="zh-CN" altLang="en-US" sz="3200"/>
              <a:t>　　对于纤维来讲，为了获得高的拉伸倍数，结晶度宜低一些，而为了获得高的强度则又希望结晶度高一些好，而从使用的角度来看，为了使纤维具有较好的弹性，结晶度又不能太高。</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4"/>
          <p:cNvSpPr>
            <a:spLocks noGrp="1" noChangeArrowheads="1"/>
          </p:cNvSpPr>
          <p:nvPr>
            <p:ph type="title"/>
          </p:nvPr>
        </p:nvSpPr>
        <p:spPr/>
        <p:txBody>
          <a:bodyPr/>
          <a:lstStyle/>
          <a:p>
            <a:r>
              <a:rPr lang="zh-CN" altLang="en-US" sz="3200" b="1">
                <a:solidFill>
                  <a:srgbClr val="FFFF00"/>
                </a:solidFill>
              </a:rPr>
              <a:t>第六节：高聚物的结晶热力学</a:t>
            </a:r>
          </a:p>
        </p:txBody>
      </p:sp>
      <p:sp>
        <p:nvSpPr>
          <p:cNvPr id="132101" name="Rectangle 5"/>
          <p:cNvSpPr>
            <a:spLocks noChangeArrowheads="1"/>
          </p:cNvSpPr>
          <p:nvPr/>
        </p:nvSpPr>
        <p:spPr bwMode="auto">
          <a:xfrm>
            <a:off x="755650" y="1412875"/>
            <a:ext cx="7802563" cy="4965700"/>
          </a:xfrm>
          <a:prstGeom prst="rect">
            <a:avLst/>
          </a:prstGeom>
          <a:noFill/>
          <a:ln w="9525">
            <a:noFill/>
            <a:miter lim="800000"/>
            <a:headEnd/>
            <a:tailEnd/>
          </a:ln>
          <a:effectLst/>
        </p:spPr>
        <p:txBody>
          <a:bodyPr anchor="ctr">
            <a:spAutoFit/>
          </a:bodyPr>
          <a:lstStyle/>
          <a:p>
            <a:pPr indent="400050">
              <a:tabLst>
                <a:tab pos="457200" algn="l"/>
              </a:tabLst>
            </a:pPr>
            <a:r>
              <a:rPr lang="en-US" altLang="zh-CN" sz="3200">
                <a:solidFill>
                  <a:srgbClr val="FFFF00"/>
                </a:solidFill>
              </a:rPr>
              <a:t>2.6.1</a:t>
            </a:r>
            <a:r>
              <a:rPr lang="zh-CN" altLang="en-US" sz="3200">
                <a:solidFill>
                  <a:srgbClr val="FFFF00"/>
                </a:solidFill>
              </a:rPr>
              <a:t>结晶高聚物的熔融与熔点</a:t>
            </a:r>
          </a:p>
          <a:p>
            <a:pPr indent="400050">
              <a:tabLst>
                <a:tab pos="457200" algn="l"/>
              </a:tabLst>
            </a:pPr>
            <a:endParaRPr lang="zh-CN" altLang="en-US" sz="3200">
              <a:solidFill>
                <a:srgbClr val="FFFF00"/>
              </a:solidFill>
            </a:endParaRPr>
          </a:p>
          <a:p>
            <a:pPr indent="400050">
              <a:tabLst>
                <a:tab pos="457200" algn="l"/>
              </a:tabLst>
            </a:pPr>
            <a:r>
              <a:rPr lang="zh-CN" altLang="en-US" sz="3200" b="0"/>
              <a:t>在平衡熔点时，高聚物的晶相与非晶相达到热力学平衡，即：</a:t>
            </a:r>
          </a:p>
          <a:p>
            <a:pPr indent="400050">
              <a:tabLst>
                <a:tab pos="457200" algn="l"/>
              </a:tabLst>
            </a:pPr>
            <a:endParaRPr lang="zh-CN" altLang="en-US" sz="3200" b="0"/>
          </a:p>
          <a:p>
            <a:pPr indent="400050">
              <a:tabLst>
                <a:tab pos="457200" algn="l"/>
              </a:tabLst>
            </a:pPr>
            <a:r>
              <a:rPr lang="zh-CN" altLang="en-US" sz="3200" b="0"/>
              <a:t>                </a:t>
            </a:r>
            <a:r>
              <a:rPr lang="zh-CN" altLang="en-US" sz="3200" b="0">
                <a:sym typeface="Symbol" pitchFamily="18" charset="2"/>
              </a:rPr>
              <a:t></a:t>
            </a:r>
            <a:r>
              <a:rPr lang="en-US" altLang="zh-CN" sz="3200" b="0"/>
              <a:t>F = </a:t>
            </a:r>
            <a:r>
              <a:rPr lang="en-US" altLang="zh-CN" sz="3200" b="0">
                <a:sym typeface="Symbol" pitchFamily="18" charset="2"/>
              </a:rPr>
              <a:t></a:t>
            </a:r>
            <a:r>
              <a:rPr lang="en-US" altLang="zh-CN" sz="3200" b="0"/>
              <a:t>H </a:t>
            </a:r>
            <a:r>
              <a:rPr lang="en-US" altLang="zh-CN" sz="3200" b="0">
                <a:sym typeface="Symbol" pitchFamily="18" charset="2"/>
              </a:rPr>
              <a:t></a:t>
            </a:r>
            <a:r>
              <a:rPr lang="en-US" altLang="zh-CN" sz="3200" b="0"/>
              <a:t>T</a:t>
            </a:r>
            <a:r>
              <a:rPr lang="en-US" altLang="zh-CN" sz="3200" b="0">
                <a:sym typeface="Symbol" pitchFamily="18" charset="2"/>
              </a:rPr>
              <a:t></a:t>
            </a:r>
            <a:r>
              <a:rPr lang="en-US" altLang="zh-CN" sz="3200" b="0"/>
              <a:t>S = 0</a:t>
            </a:r>
          </a:p>
          <a:p>
            <a:pPr indent="400050">
              <a:tabLst>
                <a:tab pos="457200" algn="l"/>
              </a:tabLst>
            </a:pPr>
            <a:endParaRPr lang="en-US" altLang="zh-CN" sz="3200" b="0">
              <a:sym typeface="Symbol" pitchFamily="18" charset="2"/>
            </a:endParaRPr>
          </a:p>
          <a:p>
            <a:pPr indent="400050">
              <a:tabLst>
                <a:tab pos="457200" algn="l"/>
              </a:tabLst>
            </a:pPr>
            <a:r>
              <a:rPr lang="zh-CN" altLang="en-US" sz="3200">
                <a:sym typeface="Symbol" pitchFamily="18" charset="2"/>
              </a:rPr>
              <a:t>熔点：     </a:t>
            </a:r>
            <a:r>
              <a:rPr lang="en-US" altLang="zh-CN" sz="3200" b="0">
                <a:sym typeface="Symbol" pitchFamily="18" charset="2"/>
              </a:rPr>
              <a:t>TM =  </a:t>
            </a:r>
            <a:r>
              <a:rPr lang="en-US" altLang="zh-CN" sz="3200" b="0"/>
              <a:t>H / </a:t>
            </a:r>
            <a:r>
              <a:rPr lang="en-US" altLang="zh-CN" sz="3200" b="0">
                <a:sym typeface="Symbol" pitchFamily="18" charset="2"/>
              </a:rPr>
              <a:t></a:t>
            </a:r>
            <a:r>
              <a:rPr lang="en-US" altLang="zh-CN" sz="3200" b="0"/>
              <a:t>S</a:t>
            </a:r>
          </a:p>
          <a:p>
            <a:pPr indent="400050">
              <a:tabLst>
                <a:tab pos="457200" algn="l"/>
              </a:tabLst>
            </a:pPr>
            <a:endParaRPr lang="en-US" altLang="zh-CN" sz="3200" b="0">
              <a:sym typeface="Symbol" pitchFamily="18" charset="2"/>
            </a:endParaRPr>
          </a:p>
          <a:p>
            <a:pPr indent="400050">
              <a:tabLst>
                <a:tab pos="457200" algn="l"/>
              </a:tabLst>
            </a:pPr>
            <a:r>
              <a:rPr lang="en-US" altLang="zh-CN" sz="3200" b="0">
                <a:sym typeface="Symbol" pitchFamily="18" charset="2"/>
              </a:rPr>
              <a:t></a:t>
            </a:r>
            <a:r>
              <a:rPr lang="en-US" altLang="zh-CN" sz="3200" b="0"/>
              <a:t>S</a:t>
            </a:r>
            <a:r>
              <a:rPr lang="en-US" altLang="zh-CN" sz="3200" b="0">
                <a:sym typeface="Symbol" pitchFamily="18" charset="2"/>
              </a:rPr>
              <a:t>—</a:t>
            </a:r>
            <a:r>
              <a:rPr lang="zh-CN" altLang="en-US" sz="3200" b="0">
                <a:sym typeface="Symbol" pitchFamily="18" charset="2"/>
              </a:rPr>
              <a:t>熔化熵，        </a:t>
            </a:r>
            <a:r>
              <a:rPr lang="en-US" altLang="zh-CN" sz="3200" b="0"/>
              <a:t>H</a:t>
            </a:r>
            <a:r>
              <a:rPr lang="en-US" altLang="zh-CN" sz="3200" b="0">
                <a:sym typeface="Symbol" pitchFamily="18" charset="2"/>
              </a:rPr>
              <a:t>—</a:t>
            </a:r>
            <a:r>
              <a:rPr lang="zh-CN" altLang="en-US" sz="3200" b="0">
                <a:sym typeface="Symbol" pitchFamily="18" charset="2"/>
              </a:rPr>
              <a:t>熔化热</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59" name="Rectangle 15"/>
          <p:cNvSpPr>
            <a:spLocks noChangeArrowheads="1"/>
          </p:cNvSpPr>
          <p:nvPr/>
        </p:nvSpPr>
        <p:spPr bwMode="auto">
          <a:xfrm>
            <a:off x="0" y="1733550"/>
            <a:ext cx="9144000" cy="0"/>
          </a:xfrm>
          <a:prstGeom prst="rect">
            <a:avLst/>
          </a:prstGeom>
          <a:noFill/>
          <a:ln w="9525">
            <a:noFill/>
            <a:miter lim="800000"/>
            <a:headEnd/>
            <a:tailEnd/>
          </a:ln>
          <a:effectLst/>
        </p:spPr>
        <p:txBody>
          <a:bodyPr wrap="none" anchor="ctr">
            <a:spAutoFit/>
          </a:bodyPr>
          <a:lstStyle/>
          <a:p>
            <a:endParaRPr lang="zh-CN" altLang="zh-CN" b="0"/>
          </a:p>
        </p:txBody>
      </p:sp>
      <p:sp>
        <p:nvSpPr>
          <p:cNvPr id="134160" name="Rectangle 16"/>
          <p:cNvSpPr>
            <a:spLocks noChangeArrowheads="1"/>
          </p:cNvSpPr>
          <p:nvPr/>
        </p:nvSpPr>
        <p:spPr bwMode="auto">
          <a:xfrm>
            <a:off x="0" y="1733550"/>
            <a:ext cx="184150" cy="915988"/>
          </a:xfrm>
          <a:prstGeom prst="rect">
            <a:avLst/>
          </a:prstGeom>
          <a:noFill/>
          <a:ln w="9525">
            <a:noFill/>
            <a:miter lim="800000"/>
            <a:headEnd/>
            <a:tailEnd/>
          </a:ln>
          <a:effectLst/>
        </p:spPr>
        <p:txBody>
          <a:bodyPr wrap="none" anchor="ctr">
            <a:spAutoFit/>
          </a:bodyPr>
          <a:lstStyle/>
          <a:p>
            <a:r>
              <a:rPr lang="en-US" altLang="zh-CN" b="0"/>
              <a:t/>
            </a:r>
            <a:br>
              <a:rPr lang="en-US" altLang="zh-CN" b="0"/>
            </a:br>
            <a:endParaRPr lang="en-US" altLang="zh-CN" b="0"/>
          </a:p>
          <a:p>
            <a:pPr eaLnBrk="0" hangingPunct="0"/>
            <a:endParaRPr lang="en-US" altLang="zh-CN" b="0"/>
          </a:p>
        </p:txBody>
      </p:sp>
      <p:pic>
        <p:nvPicPr>
          <p:cNvPr id="134164" name="Picture 20"/>
          <p:cNvPicPr>
            <a:picLocks noChangeAspect="1" noChangeArrowheads="1"/>
          </p:cNvPicPr>
          <p:nvPr/>
        </p:nvPicPr>
        <p:blipFill>
          <a:blip r:embed="rId2" cstate="print"/>
          <a:srcRect/>
          <a:stretch>
            <a:fillRect/>
          </a:stretch>
        </p:blipFill>
        <p:spPr bwMode="auto">
          <a:xfrm>
            <a:off x="971550" y="765175"/>
            <a:ext cx="7272338" cy="5111750"/>
          </a:xfrm>
          <a:prstGeom prst="rect">
            <a:avLst/>
          </a:prstGeom>
          <a:solidFill>
            <a:schemeClr val="bg2"/>
          </a:solidFill>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6" name="Rectangle 4"/>
          <p:cNvSpPr>
            <a:spLocks noChangeArrowheads="1"/>
          </p:cNvSpPr>
          <p:nvPr/>
        </p:nvSpPr>
        <p:spPr bwMode="auto">
          <a:xfrm>
            <a:off x="827088" y="1268413"/>
            <a:ext cx="7624762" cy="4181475"/>
          </a:xfrm>
          <a:prstGeom prst="rect">
            <a:avLst/>
          </a:prstGeom>
          <a:noFill/>
          <a:ln w="9525">
            <a:noFill/>
            <a:miter lim="800000"/>
            <a:headEnd/>
            <a:tailEnd/>
          </a:ln>
          <a:effectLst/>
        </p:spPr>
        <p:txBody>
          <a:bodyPr>
            <a:spAutoFit/>
          </a:bodyPr>
          <a:lstStyle/>
          <a:p>
            <a:pPr>
              <a:lnSpc>
                <a:spcPct val="120000"/>
              </a:lnSpc>
              <a:spcBef>
                <a:spcPct val="50000"/>
              </a:spcBef>
            </a:pPr>
            <a:r>
              <a:rPr kumimoji="1" lang="zh-CN" altLang="en-US" sz="3200"/>
              <a:t>　　从上面的图中，我们可以看到，这两条曲线有相似，也有区别。他们的比容都发生突变，而高聚物的熔融有一个比较宽的熔融温度范围</a:t>
            </a:r>
            <a:r>
              <a:rPr kumimoji="1" lang="en-US" altLang="zh-CN" sz="3200"/>
              <a:t>—</a:t>
            </a:r>
            <a:r>
              <a:rPr kumimoji="1" lang="zh-CN" altLang="en-US" sz="3200">
                <a:solidFill>
                  <a:srgbClr val="FFFF00"/>
                </a:solidFill>
              </a:rPr>
              <a:t>熔限</a:t>
            </a:r>
            <a:r>
              <a:rPr kumimoji="1" lang="zh-CN" altLang="en-US" sz="3200"/>
              <a:t>。在这个范围内发生边熔融边升高温度的现象，而不象低分子一样，可以保持在某一两相平衡的温度下，直到晶相全部熔融为止。</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2" name="Rectangle 4"/>
          <p:cNvSpPr>
            <a:spLocks noChangeArrowheads="1"/>
          </p:cNvSpPr>
          <p:nvPr/>
        </p:nvSpPr>
        <p:spPr bwMode="auto">
          <a:xfrm>
            <a:off x="301625" y="758825"/>
            <a:ext cx="8518525" cy="5349875"/>
          </a:xfrm>
          <a:prstGeom prst="rect">
            <a:avLst/>
          </a:prstGeom>
          <a:noFill/>
          <a:ln w="9525">
            <a:noFill/>
            <a:miter lim="800000"/>
            <a:headEnd/>
            <a:tailEnd/>
          </a:ln>
          <a:effectLst/>
        </p:spPr>
        <p:txBody>
          <a:bodyPr anchor="ctr">
            <a:spAutoFit/>
          </a:bodyPr>
          <a:lstStyle/>
          <a:p>
            <a:pPr indent="400050">
              <a:lnSpc>
                <a:spcPct val="120000"/>
              </a:lnSpc>
            </a:pPr>
            <a:r>
              <a:rPr lang="zh-CN" altLang="en-US" sz="3200"/>
              <a:t>于是人们提出了几个问题：</a:t>
            </a:r>
          </a:p>
          <a:p>
            <a:pPr indent="400050">
              <a:lnSpc>
                <a:spcPct val="120000"/>
              </a:lnSpc>
            </a:pPr>
            <a:endParaRPr lang="zh-CN" altLang="en-US" sz="3200"/>
          </a:p>
          <a:p>
            <a:pPr indent="400050">
              <a:lnSpc>
                <a:spcPct val="120000"/>
              </a:lnSpc>
            </a:pPr>
            <a:r>
              <a:rPr lang="zh-CN" altLang="en-US" sz="3200"/>
              <a:t>（</a:t>
            </a:r>
            <a:r>
              <a:rPr lang="en-US" altLang="zh-CN" sz="3200"/>
              <a:t>a</a:t>
            </a:r>
            <a:r>
              <a:rPr lang="zh-CN" altLang="en-US" sz="3200"/>
              <a:t>）结晶高聚物的熔融过程是不是热力学</a:t>
            </a:r>
          </a:p>
          <a:p>
            <a:pPr indent="400050">
              <a:lnSpc>
                <a:spcPct val="120000"/>
              </a:lnSpc>
            </a:pPr>
            <a:r>
              <a:rPr lang="zh-CN" altLang="en-US" sz="3200"/>
              <a:t>　　 上的一级相转变过程？因为相变温度</a:t>
            </a:r>
          </a:p>
          <a:p>
            <a:pPr indent="400050">
              <a:lnSpc>
                <a:spcPct val="120000"/>
              </a:lnSpc>
            </a:pPr>
            <a:r>
              <a:rPr lang="zh-CN" altLang="en-US" sz="3200"/>
              <a:t>　　 与保持两相平衡的相对数量无关。</a:t>
            </a:r>
          </a:p>
          <a:p>
            <a:pPr indent="400050">
              <a:lnSpc>
                <a:spcPct val="120000"/>
              </a:lnSpc>
            </a:pPr>
            <a:r>
              <a:rPr lang="zh-CN" altLang="en-US" sz="3200"/>
              <a:t>（</a:t>
            </a:r>
            <a:r>
              <a:rPr lang="en-US" altLang="zh-CN" sz="3200"/>
              <a:t>b</a:t>
            </a:r>
            <a:r>
              <a:rPr lang="zh-CN" altLang="en-US" sz="3200"/>
              <a:t>）假如是热力学上的一级相转变过程的</a:t>
            </a:r>
          </a:p>
          <a:p>
            <a:pPr indent="400050">
              <a:lnSpc>
                <a:spcPct val="120000"/>
              </a:lnSpc>
            </a:pPr>
            <a:r>
              <a:rPr lang="zh-CN" altLang="en-US" sz="3200"/>
              <a:t>         话，那么高聚物的熔点又如何来确定？</a:t>
            </a:r>
          </a:p>
          <a:p>
            <a:pPr indent="400050">
              <a:lnSpc>
                <a:spcPct val="120000"/>
              </a:lnSpc>
            </a:pPr>
            <a:r>
              <a:rPr lang="zh-CN" altLang="en-US" sz="3200"/>
              <a:t>（</a:t>
            </a:r>
            <a:r>
              <a:rPr lang="en-US" altLang="zh-CN" sz="3200"/>
              <a:t>c</a:t>
            </a:r>
            <a:r>
              <a:rPr lang="zh-CN" altLang="en-US" sz="3200"/>
              <a:t>）如何来解释高聚物的这种特有的熔融</a:t>
            </a:r>
          </a:p>
          <a:p>
            <a:pPr indent="400050">
              <a:lnSpc>
                <a:spcPct val="120000"/>
              </a:lnSpc>
            </a:pPr>
            <a:r>
              <a:rPr lang="zh-CN" altLang="en-US" sz="3200"/>
              <a:t>         过程？</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4" name="Rectangle 4"/>
          <p:cNvSpPr>
            <a:spLocks noChangeArrowheads="1"/>
          </p:cNvSpPr>
          <p:nvPr/>
        </p:nvSpPr>
        <p:spPr bwMode="auto">
          <a:xfrm>
            <a:off x="468313" y="549275"/>
            <a:ext cx="7927975" cy="2041525"/>
          </a:xfrm>
          <a:prstGeom prst="rect">
            <a:avLst/>
          </a:prstGeom>
          <a:noFill/>
          <a:ln w="9525">
            <a:noFill/>
            <a:miter lim="800000"/>
            <a:headEnd/>
            <a:tailEnd/>
          </a:ln>
          <a:effectLst/>
        </p:spPr>
        <p:txBody>
          <a:bodyPr wrap="none" anchor="ctr">
            <a:spAutoFit/>
          </a:bodyPr>
          <a:lstStyle/>
          <a:p>
            <a:r>
              <a:rPr lang="zh-CN" altLang="en-US" sz="3200" b="0"/>
              <a:t>　　</a:t>
            </a:r>
            <a:r>
              <a:rPr lang="zh-CN" altLang="en-US" sz="3200"/>
              <a:t>科学家们通过试验发现，结晶高聚物</a:t>
            </a:r>
          </a:p>
          <a:p>
            <a:r>
              <a:rPr lang="zh-CN" altLang="en-US" sz="3200"/>
              <a:t>出现边熔融边升温的这种现象，主要是与</a:t>
            </a:r>
          </a:p>
          <a:p>
            <a:r>
              <a:rPr lang="zh-CN" altLang="en-US" sz="3200"/>
              <a:t>高聚物的结晶历史有关，是与高聚物中含</a:t>
            </a:r>
          </a:p>
          <a:p>
            <a:r>
              <a:rPr lang="zh-CN" altLang="en-US" sz="3200"/>
              <a:t>有完善程度不同的晶体有关。</a:t>
            </a:r>
          </a:p>
        </p:txBody>
      </p:sp>
      <p:sp>
        <p:nvSpPr>
          <p:cNvPr id="138245" name="Rectangle 5"/>
          <p:cNvSpPr>
            <a:spLocks noChangeArrowheads="1"/>
          </p:cNvSpPr>
          <p:nvPr/>
        </p:nvSpPr>
        <p:spPr bwMode="auto">
          <a:xfrm>
            <a:off x="900113" y="2565400"/>
            <a:ext cx="7527925" cy="3503613"/>
          </a:xfrm>
          <a:prstGeom prst="rect">
            <a:avLst/>
          </a:prstGeom>
          <a:noFill/>
          <a:ln w="9525">
            <a:noFill/>
            <a:miter lim="800000"/>
            <a:headEnd/>
            <a:tailEnd/>
          </a:ln>
          <a:effectLst/>
        </p:spPr>
        <p:txBody>
          <a:bodyPr wrap="none" anchor="ctr">
            <a:spAutoFit/>
          </a:bodyPr>
          <a:lstStyle/>
          <a:p>
            <a:r>
              <a:rPr lang="zh-CN" altLang="en-US" sz="3200" b="0"/>
              <a:t>　　</a:t>
            </a:r>
            <a:r>
              <a:rPr lang="zh-CN" altLang="en-US" sz="3200"/>
              <a:t>高聚物在结晶时，随着温度的降低，</a:t>
            </a:r>
          </a:p>
          <a:p>
            <a:r>
              <a:rPr lang="zh-CN" altLang="en-US" sz="3200"/>
              <a:t>熔体的粘度迅速增加，分子链的活动能力</a:t>
            </a:r>
          </a:p>
          <a:p>
            <a:r>
              <a:rPr lang="zh-CN" altLang="en-US" sz="3200"/>
              <a:t>也迅速减慢，来不及作充分的位置调整，</a:t>
            </a:r>
          </a:p>
          <a:p>
            <a:r>
              <a:rPr lang="zh-CN" altLang="en-US" sz="3200"/>
              <a:t>从而使得高聚物的结晶停留在不同的阶段</a:t>
            </a:r>
          </a:p>
          <a:p>
            <a:r>
              <a:rPr lang="zh-CN" altLang="en-US" sz="3200"/>
              <a:t>上，比较不完整的晶体在较低的温度下熔</a:t>
            </a:r>
          </a:p>
          <a:p>
            <a:r>
              <a:rPr lang="zh-CN" altLang="en-US" sz="3200"/>
              <a:t>融，而比较完善的晶体则要在较高的温度</a:t>
            </a:r>
          </a:p>
          <a:p>
            <a:r>
              <a:rPr lang="zh-CN" altLang="en-US" sz="3200"/>
              <a:t>下才能熔融。 </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8" name="Rectangle 4"/>
          <p:cNvSpPr>
            <a:spLocks noChangeArrowheads="1"/>
          </p:cNvSpPr>
          <p:nvPr/>
        </p:nvSpPr>
        <p:spPr bwMode="auto">
          <a:xfrm>
            <a:off x="395288" y="400050"/>
            <a:ext cx="7927975" cy="4181475"/>
          </a:xfrm>
          <a:prstGeom prst="rect">
            <a:avLst/>
          </a:prstGeom>
          <a:noFill/>
          <a:ln w="9525">
            <a:noFill/>
            <a:miter lim="800000"/>
            <a:headEnd/>
            <a:tailEnd/>
          </a:ln>
          <a:effectLst/>
        </p:spPr>
        <p:txBody>
          <a:bodyPr wrap="none" anchor="ctr">
            <a:spAutoFit/>
          </a:bodyPr>
          <a:lstStyle/>
          <a:p>
            <a:pPr>
              <a:lnSpc>
                <a:spcPct val="120000"/>
              </a:lnSpc>
            </a:pPr>
            <a:r>
              <a:rPr lang="zh-CN" altLang="en-US" sz="3200" b="0"/>
              <a:t>　　</a:t>
            </a:r>
            <a:r>
              <a:rPr lang="zh-CN" altLang="en-US" sz="3200"/>
              <a:t>因此，在通常的升温速度下，将出现</a:t>
            </a:r>
          </a:p>
          <a:p>
            <a:pPr>
              <a:lnSpc>
                <a:spcPct val="120000"/>
              </a:lnSpc>
            </a:pPr>
            <a:r>
              <a:rPr lang="zh-CN" altLang="en-US" sz="3200"/>
              <a:t>较宽的熔融温度范围，如在较慢的升温速</a:t>
            </a:r>
          </a:p>
          <a:p>
            <a:pPr>
              <a:lnSpc>
                <a:spcPct val="120000"/>
              </a:lnSpc>
            </a:pPr>
            <a:r>
              <a:rPr lang="zh-CN" altLang="en-US" sz="3200"/>
              <a:t>度下，可能提供了充分的再结晶的机会。</a:t>
            </a:r>
          </a:p>
          <a:p>
            <a:pPr>
              <a:lnSpc>
                <a:spcPct val="120000"/>
              </a:lnSpc>
            </a:pPr>
            <a:r>
              <a:rPr lang="zh-CN" altLang="en-US" sz="3200"/>
              <a:t>到最后，所有较完善的晶体都在较高的温</a:t>
            </a:r>
          </a:p>
          <a:p>
            <a:pPr>
              <a:lnSpc>
                <a:spcPct val="120000"/>
              </a:lnSpc>
            </a:pPr>
            <a:r>
              <a:rPr lang="zh-CN" altLang="en-US" sz="3200"/>
              <a:t>度下和较窄的温度范围内熔融，从而在熔</a:t>
            </a:r>
          </a:p>
          <a:p>
            <a:pPr>
              <a:lnSpc>
                <a:spcPct val="120000"/>
              </a:lnSpc>
            </a:pPr>
            <a:r>
              <a:rPr lang="zh-CN" altLang="en-US" sz="3200"/>
              <a:t>融过程的末尾，出现了急剧变化和明显的</a:t>
            </a:r>
          </a:p>
          <a:p>
            <a:pPr>
              <a:lnSpc>
                <a:spcPct val="120000"/>
              </a:lnSpc>
            </a:pPr>
            <a:r>
              <a:rPr lang="zh-CN" altLang="en-US" sz="3200"/>
              <a:t>转折。</a:t>
            </a:r>
          </a:p>
        </p:txBody>
      </p:sp>
      <p:sp>
        <p:nvSpPr>
          <p:cNvPr id="139269" name="Rectangle 5"/>
          <p:cNvSpPr>
            <a:spLocks noChangeArrowheads="1"/>
          </p:cNvSpPr>
          <p:nvPr/>
        </p:nvSpPr>
        <p:spPr bwMode="auto">
          <a:xfrm>
            <a:off x="395288" y="4652963"/>
            <a:ext cx="4256087" cy="579437"/>
          </a:xfrm>
          <a:prstGeom prst="rect">
            <a:avLst/>
          </a:prstGeom>
          <a:noFill/>
          <a:ln w="9525">
            <a:noFill/>
            <a:miter lim="800000"/>
            <a:headEnd/>
            <a:tailEnd/>
          </a:ln>
          <a:effectLst/>
        </p:spPr>
        <p:txBody>
          <a:bodyPr wrap="none" anchor="ctr">
            <a:spAutoFit/>
          </a:bodyPr>
          <a:lstStyle/>
          <a:p>
            <a:r>
              <a:rPr lang="zh-CN" altLang="en-US" sz="3200"/>
              <a:t>于是我们肯定地说：</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6" name="Rectangle 4"/>
          <p:cNvSpPr>
            <a:spLocks noChangeArrowheads="1"/>
          </p:cNvSpPr>
          <p:nvPr/>
        </p:nvSpPr>
        <p:spPr bwMode="auto">
          <a:xfrm>
            <a:off x="755650" y="701675"/>
            <a:ext cx="996950" cy="774700"/>
          </a:xfrm>
          <a:prstGeom prst="rect">
            <a:avLst/>
          </a:prstGeom>
          <a:noFill/>
          <a:ln w="9525">
            <a:noFill/>
            <a:miter lim="800000"/>
            <a:headEnd/>
            <a:tailEnd/>
          </a:ln>
          <a:effectLst/>
        </p:spPr>
        <p:txBody>
          <a:bodyPr wrap="none">
            <a:spAutoFit/>
          </a:bodyPr>
          <a:lstStyle/>
          <a:p>
            <a:pPr>
              <a:lnSpc>
                <a:spcPct val="140000"/>
              </a:lnSpc>
            </a:pPr>
            <a:r>
              <a:rPr kumimoji="1" lang="zh-CN" altLang="en-US" sz="3200" b="0"/>
              <a:t>　　</a:t>
            </a:r>
          </a:p>
        </p:txBody>
      </p:sp>
      <p:sp>
        <p:nvSpPr>
          <p:cNvPr id="136197" name="Rectangle 5"/>
          <p:cNvSpPr>
            <a:spLocks noChangeArrowheads="1"/>
          </p:cNvSpPr>
          <p:nvPr/>
        </p:nvSpPr>
        <p:spPr bwMode="auto">
          <a:xfrm>
            <a:off x="611188" y="549275"/>
            <a:ext cx="7921625" cy="5792788"/>
          </a:xfrm>
          <a:prstGeom prst="rect">
            <a:avLst/>
          </a:prstGeom>
          <a:noFill/>
          <a:ln w="9525">
            <a:noFill/>
            <a:miter lim="800000"/>
            <a:headEnd/>
            <a:tailEnd/>
          </a:ln>
          <a:effectLst/>
        </p:spPr>
        <p:txBody>
          <a:bodyPr anchor="ctr">
            <a:spAutoFit/>
          </a:bodyPr>
          <a:lstStyle/>
          <a:p>
            <a:pPr indent="400050">
              <a:lnSpc>
                <a:spcPct val="130000"/>
              </a:lnSpc>
              <a:buFontTx/>
              <a:buAutoNum type="alphaLcParenR"/>
            </a:pPr>
            <a:r>
              <a:rPr lang="zh-CN" altLang="en-US" sz="3200"/>
              <a:t>　结晶高聚物的熔融过程也是一个一级</a:t>
            </a:r>
          </a:p>
          <a:p>
            <a:pPr indent="400050">
              <a:lnSpc>
                <a:spcPct val="130000"/>
              </a:lnSpc>
            </a:pPr>
            <a:r>
              <a:rPr lang="zh-CN" altLang="en-US" sz="3200"/>
              <a:t>　　相的转变过程，它与低分子晶体的熔</a:t>
            </a:r>
          </a:p>
          <a:p>
            <a:pPr indent="400050">
              <a:lnSpc>
                <a:spcPct val="130000"/>
              </a:lnSpc>
            </a:pPr>
            <a:r>
              <a:rPr lang="zh-CN" altLang="en-US" sz="3200"/>
              <a:t>　　融过程比较，只有程度上的区别，没</a:t>
            </a:r>
          </a:p>
          <a:p>
            <a:pPr indent="400050">
              <a:lnSpc>
                <a:spcPct val="130000"/>
              </a:lnSpc>
            </a:pPr>
            <a:r>
              <a:rPr lang="zh-CN" altLang="en-US" sz="3200"/>
              <a:t>　　有本质上的不同；</a:t>
            </a:r>
          </a:p>
          <a:p>
            <a:pPr indent="400050">
              <a:lnSpc>
                <a:spcPct val="130000"/>
              </a:lnSpc>
            </a:pPr>
            <a:r>
              <a:rPr lang="en-US" altLang="zh-CN" sz="3200"/>
              <a:t>b)</a:t>
            </a:r>
            <a:r>
              <a:rPr lang="zh-CN" altLang="en-US" sz="3200"/>
              <a:t>　高聚物的熔点温度应该定义为：结晶</a:t>
            </a:r>
          </a:p>
          <a:p>
            <a:pPr indent="400050">
              <a:lnSpc>
                <a:spcPct val="130000"/>
              </a:lnSpc>
            </a:pPr>
            <a:r>
              <a:rPr lang="zh-CN" altLang="en-US" sz="3200"/>
              <a:t>　　高聚物中，结晶部分完全熔化完了的</a:t>
            </a:r>
          </a:p>
          <a:p>
            <a:pPr indent="400050">
              <a:lnSpc>
                <a:spcPct val="130000"/>
              </a:lnSpc>
            </a:pPr>
            <a:r>
              <a:rPr lang="zh-CN" altLang="en-US" sz="3200"/>
              <a:t>　　温度。</a:t>
            </a:r>
          </a:p>
          <a:p>
            <a:pPr indent="400050">
              <a:lnSpc>
                <a:spcPct val="130000"/>
              </a:lnSpc>
              <a:buFontTx/>
              <a:buAutoNum type="alphaLcParenR" startAt="3"/>
            </a:pPr>
            <a:r>
              <a:rPr kumimoji="1" lang="zh-CN" altLang="en-US" sz="3200"/>
              <a:t>    熔程是高聚物中含完善程度不同的晶</a:t>
            </a:r>
          </a:p>
          <a:p>
            <a:pPr indent="400050">
              <a:lnSpc>
                <a:spcPct val="130000"/>
              </a:lnSpc>
            </a:pPr>
            <a:r>
              <a:rPr kumimoji="1" lang="zh-CN" altLang="en-US" sz="3200"/>
              <a:t>       体所致。</a:t>
            </a:r>
            <a:endParaRPr lang="zh-CN" altLang="en-US" sz="32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ChangeArrowheads="1"/>
          </p:cNvSpPr>
          <p:nvPr/>
        </p:nvSpPr>
        <p:spPr bwMode="auto">
          <a:xfrm>
            <a:off x="611188" y="476250"/>
            <a:ext cx="7993062" cy="5940425"/>
          </a:xfrm>
          <a:prstGeom prst="rect">
            <a:avLst/>
          </a:prstGeom>
          <a:noFill/>
          <a:ln w="9525">
            <a:noFill/>
            <a:miter lim="800000"/>
            <a:headEnd/>
            <a:tailEnd/>
          </a:ln>
          <a:effectLst/>
        </p:spPr>
        <p:txBody>
          <a:bodyPr anchor="ctr">
            <a:spAutoFit/>
          </a:bodyPr>
          <a:lstStyle/>
          <a:p>
            <a:pPr indent="400050">
              <a:tabLst>
                <a:tab pos="457200" algn="l"/>
              </a:tabLst>
            </a:pPr>
            <a:r>
              <a:rPr lang="en-US" altLang="zh-CN" sz="3200">
                <a:solidFill>
                  <a:srgbClr val="FFFF00"/>
                </a:solidFill>
              </a:rPr>
              <a:t>1.</a:t>
            </a:r>
            <a:r>
              <a:rPr lang="zh-CN" altLang="en-US" sz="3200">
                <a:solidFill>
                  <a:srgbClr val="FFFF00"/>
                </a:solidFill>
              </a:rPr>
              <a:t>单晶</a:t>
            </a:r>
            <a:endParaRPr lang="zh-CN" altLang="en-US" sz="3200" b="0">
              <a:solidFill>
                <a:srgbClr val="FFFF00"/>
              </a:solidFill>
            </a:endParaRPr>
          </a:p>
          <a:p>
            <a:pPr indent="400050">
              <a:tabLst>
                <a:tab pos="457200" algn="l"/>
              </a:tabLst>
            </a:pPr>
            <a:r>
              <a:rPr lang="zh-CN" altLang="en-US" sz="3200" b="0"/>
              <a:t>　所有的分子在空间的排列都具有三维有序排列，同时在一定的方向上，每隔一定的距离周期性地重复出现。</a:t>
            </a:r>
          </a:p>
          <a:p>
            <a:pPr indent="400050">
              <a:tabLst>
                <a:tab pos="457200" algn="l"/>
              </a:tabLst>
            </a:pPr>
            <a:endParaRPr lang="zh-CN" altLang="en-US" sz="3200" b="0"/>
          </a:p>
          <a:p>
            <a:pPr indent="400050">
              <a:tabLst>
                <a:tab pos="457200" algn="l"/>
              </a:tabLst>
            </a:pPr>
            <a:r>
              <a:rPr lang="zh-CN" altLang="en-US" sz="3200" b="0"/>
              <a:t>　高聚物的单晶最早是在</a:t>
            </a:r>
            <a:r>
              <a:rPr lang="en-US" altLang="zh-CN" sz="3200" b="0"/>
              <a:t>1953</a:t>
            </a:r>
            <a:r>
              <a:rPr lang="zh-CN" altLang="en-US" sz="3200" b="0"/>
              <a:t>年报道出来的。</a:t>
            </a:r>
          </a:p>
          <a:p>
            <a:pPr indent="400050">
              <a:tabLst>
                <a:tab pos="457200" algn="l"/>
              </a:tabLst>
            </a:pPr>
            <a:r>
              <a:rPr lang="zh-CN" altLang="en-US" sz="3200" b="0"/>
              <a:t>　高分子单晶是在极稀的溶液中培养出来的（</a:t>
            </a:r>
            <a:r>
              <a:rPr lang="en-US" altLang="zh-CN" sz="3200" b="0"/>
              <a:t>C=0.01</a:t>
            </a:r>
            <a:r>
              <a:rPr lang="zh-CN" altLang="en-US" sz="3200" b="0"/>
              <a:t>～</a:t>
            </a:r>
            <a:r>
              <a:rPr lang="en-US" altLang="zh-CN" sz="3200" b="0"/>
              <a:t>0.1%</a:t>
            </a:r>
            <a:r>
              <a:rPr lang="zh-CN" altLang="en-US" sz="3200" b="0"/>
              <a:t>）。通常是加热到高聚物的熔点以上，然后慢慢地冷却下来。在电子显微镜下可以直接观察到它们有规则的几何形状</a:t>
            </a:r>
            <a:r>
              <a:rPr lang="zh-CN" altLang="en-US" b="0"/>
              <a:t>：</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Rectangle 4"/>
          <p:cNvSpPr>
            <a:spLocks noChangeArrowheads="1"/>
          </p:cNvSpPr>
          <p:nvPr/>
        </p:nvSpPr>
        <p:spPr bwMode="auto">
          <a:xfrm>
            <a:off x="346075" y="1192213"/>
            <a:ext cx="8023225" cy="4483100"/>
          </a:xfrm>
          <a:prstGeom prst="rect">
            <a:avLst/>
          </a:prstGeom>
          <a:noFill/>
          <a:ln w="9525">
            <a:noFill/>
            <a:miter lim="800000"/>
            <a:headEnd/>
            <a:tailEnd/>
          </a:ln>
          <a:effectLst/>
        </p:spPr>
        <p:txBody>
          <a:bodyPr wrap="none" anchor="ctr">
            <a:spAutoFit/>
          </a:bodyPr>
          <a:lstStyle/>
          <a:p>
            <a:pPr>
              <a:lnSpc>
                <a:spcPct val="150000"/>
              </a:lnSpc>
            </a:pPr>
            <a:r>
              <a:rPr lang="zh-CN" altLang="en-US" sz="3200" b="0"/>
              <a:t>　　</a:t>
            </a:r>
            <a:r>
              <a:rPr lang="zh-CN" altLang="en-US" sz="3200"/>
              <a:t>由于高聚物的结晶和熔化都是通过链段</a:t>
            </a:r>
          </a:p>
          <a:p>
            <a:pPr>
              <a:lnSpc>
                <a:spcPct val="150000"/>
              </a:lnSpc>
            </a:pPr>
            <a:r>
              <a:rPr lang="zh-CN" altLang="en-US" sz="3200"/>
              <a:t>的运动来实现的，即都是在</a:t>
            </a:r>
            <a:r>
              <a:rPr lang="en-US" altLang="zh-CN" sz="3200"/>
              <a:t>Tg</a:t>
            </a:r>
            <a:r>
              <a:rPr lang="zh-CN" altLang="en-US" sz="3200"/>
              <a:t>以上发生的，</a:t>
            </a:r>
          </a:p>
          <a:p>
            <a:pPr>
              <a:lnSpc>
                <a:spcPct val="150000"/>
              </a:lnSpc>
            </a:pPr>
            <a:r>
              <a:rPr lang="zh-CN" altLang="en-US" sz="3200"/>
              <a:t>人们在实践中发现，高聚物的熔点和玻璃化</a:t>
            </a:r>
          </a:p>
          <a:p>
            <a:pPr>
              <a:lnSpc>
                <a:spcPct val="150000"/>
              </a:lnSpc>
            </a:pPr>
            <a:r>
              <a:rPr lang="zh-CN" altLang="en-US" sz="3200"/>
              <a:t>温度之间有一定的关系：</a:t>
            </a:r>
          </a:p>
          <a:p>
            <a:pPr>
              <a:lnSpc>
                <a:spcPct val="150000"/>
              </a:lnSpc>
            </a:pPr>
            <a:r>
              <a:rPr lang="zh-CN" altLang="en-US" sz="3200">
                <a:solidFill>
                  <a:srgbClr val="FFFF00"/>
                </a:solidFill>
              </a:rPr>
              <a:t>对于结构对称的高聚物：  </a:t>
            </a:r>
            <a:r>
              <a:rPr lang="en-US" altLang="zh-CN" sz="3200">
                <a:solidFill>
                  <a:srgbClr val="FFFF00"/>
                </a:solidFill>
              </a:rPr>
              <a:t>TM </a:t>
            </a:r>
            <a:r>
              <a:rPr lang="en-US" altLang="zh-CN" sz="3200">
                <a:solidFill>
                  <a:srgbClr val="FFFF00"/>
                </a:solidFill>
                <a:sym typeface="Symbol" pitchFamily="18" charset="2"/>
              </a:rPr>
              <a:t></a:t>
            </a:r>
            <a:r>
              <a:rPr lang="en-US" altLang="zh-CN" sz="3200">
                <a:solidFill>
                  <a:srgbClr val="FFFF00"/>
                </a:solidFill>
              </a:rPr>
              <a:t> 2 Tg (</a:t>
            </a:r>
            <a:r>
              <a:rPr lang="en-US" altLang="zh-CN" sz="3200" baseline="30000">
                <a:solidFill>
                  <a:srgbClr val="FFFF00"/>
                </a:solidFill>
                <a:sym typeface="Symbol" pitchFamily="18" charset="2"/>
              </a:rPr>
              <a:t>o</a:t>
            </a:r>
            <a:r>
              <a:rPr lang="en-US" altLang="zh-CN" sz="3200">
                <a:solidFill>
                  <a:srgbClr val="FFFF00"/>
                </a:solidFill>
                <a:sym typeface="Symbol" pitchFamily="18" charset="2"/>
              </a:rPr>
              <a:t>K)</a:t>
            </a:r>
          </a:p>
          <a:p>
            <a:pPr>
              <a:lnSpc>
                <a:spcPct val="150000"/>
              </a:lnSpc>
            </a:pPr>
            <a:r>
              <a:rPr lang="zh-CN" altLang="en-US" sz="3200">
                <a:solidFill>
                  <a:srgbClr val="FFFF00"/>
                </a:solidFill>
                <a:sym typeface="Symbol" pitchFamily="18" charset="2"/>
              </a:rPr>
              <a:t>对于结构不对称的高聚物：</a:t>
            </a:r>
            <a:r>
              <a:rPr lang="en-US" altLang="zh-CN" sz="3200">
                <a:solidFill>
                  <a:srgbClr val="FFFF00"/>
                </a:solidFill>
                <a:sym typeface="Symbol" pitchFamily="18" charset="2"/>
              </a:rPr>
              <a:t>TM </a:t>
            </a:r>
            <a:r>
              <a:rPr lang="en-US" altLang="zh-CN" sz="3200">
                <a:solidFill>
                  <a:srgbClr val="FFFF00"/>
                </a:solidFill>
              </a:rPr>
              <a:t>1.5 Tg (</a:t>
            </a:r>
            <a:r>
              <a:rPr lang="en-US" altLang="zh-CN" sz="3200" baseline="30000">
                <a:solidFill>
                  <a:srgbClr val="FFFF00"/>
                </a:solidFill>
                <a:sym typeface="Symbol" pitchFamily="18" charset="2"/>
              </a:rPr>
              <a:t>o</a:t>
            </a:r>
            <a:r>
              <a:rPr lang="en-US" altLang="zh-CN" sz="3200">
                <a:solidFill>
                  <a:srgbClr val="FFFF00"/>
                </a:solidFill>
                <a:sym typeface="Symbol" pitchFamily="18" charset="2"/>
              </a:rPr>
              <a:t>K)</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2" name="Rectangle 4"/>
          <p:cNvSpPr>
            <a:spLocks noChangeArrowheads="1"/>
          </p:cNvSpPr>
          <p:nvPr/>
        </p:nvSpPr>
        <p:spPr bwMode="auto">
          <a:xfrm>
            <a:off x="1801813" y="877888"/>
            <a:ext cx="5348287" cy="579437"/>
          </a:xfrm>
          <a:prstGeom prst="rect">
            <a:avLst/>
          </a:prstGeom>
          <a:noFill/>
          <a:ln w="9525">
            <a:noFill/>
            <a:miter lim="800000"/>
            <a:headEnd/>
            <a:tailEnd/>
          </a:ln>
          <a:effectLst/>
        </p:spPr>
        <p:txBody>
          <a:bodyPr wrap="none" anchor="ctr">
            <a:spAutoFit/>
          </a:bodyPr>
          <a:lstStyle/>
          <a:p>
            <a:pPr algn="ctr"/>
            <a:r>
              <a:rPr lang="zh-CN" altLang="en-US" sz="3200" u="sng">
                <a:solidFill>
                  <a:srgbClr val="FFFF00"/>
                </a:solidFill>
                <a:latin typeface="Times New Roman" pitchFamily="18" charset="0"/>
                <a:cs typeface="Times New Roman" pitchFamily="18" charset="0"/>
              </a:rPr>
              <a:t>某些高聚物的</a:t>
            </a:r>
            <a:r>
              <a:rPr lang="en-US" altLang="zh-CN" sz="3200" u="sng">
                <a:solidFill>
                  <a:srgbClr val="FFFF00"/>
                </a:solidFill>
                <a:latin typeface="Times New Roman" pitchFamily="18" charset="0"/>
                <a:cs typeface="Times New Roman" pitchFamily="18" charset="0"/>
              </a:rPr>
              <a:t>Tm</a:t>
            </a:r>
            <a:r>
              <a:rPr lang="zh-CN" altLang="en-US" sz="3200" u="sng">
                <a:solidFill>
                  <a:srgbClr val="FFFF00"/>
                </a:solidFill>
                <a:latin typeface="Times New Roman" pitchFamily="18" charset="0"/>
                <a:cs typeface="Times New Roman" pitchFamily="18" charset="0"/>
              </a:rPr>
              <a:t>和</a:t>
            </a:r>
            <a:r>
              <a:rPr lang="en-US" altLang="zh-CN" sz="3200" u="sng">
                <a:solidFill>
                  <a:srgbClr val="FFFF00"/>
                </a:solidFill>
                <a:latin typeface="Times New Roman" pitchFamily="18" charset="0"/>
                <a:cs typeface="Times New Roman" pitchFamily="18" charset="0"/>
              </a:rPr>
              <a:t>Tg</a:t>
            </a:r>
            <a:r>
              <a:rPr lang="zh-CN" altLang="en-US" sz="3200" u="sng">
                <a:solidFill>
                  <a:srgbClr val="FFFF00"/>
                </a:solidFill>
                <a:latin typeface="Times New Roman" pitchFamily="18" charset="0"/>
                <a:cs typeface="Times New Roman" pitchFamily="18" charset="0"/>
              </a:rPr>
              <a:t>的比值</a:t>
            </a:r>
            <a:endParaRPr lang="zh-CN" altLang="en-US" sz="3200">
              <a:solidFill>
                <a:srgbClr val="FFFF00"/>
              </a:solidFill>
            </a:endParaRPr>
          </a:p>
        </p:txBody>
      </p:sp>
      <p:graphicFrame>
        <p:nvGraphicFramePr>
          <p:cNvPr id="140582" name="Group 294"/>
          <p:cNvGraphicFramePr>
            <a:graphicFrameLocks noGrp="1"/>
          </p:cNvGraphicFramePr>
          <p:nvPr/>
        </p:nvGraphicFramePr>
        <p:xfrm>
          <a:off x="611188" y="1773238"/>
          <a:ext cx="7775575" cy="3554412"/>
        </p:xfrm>
        <a:graphic>
          <a:graphicData uri="http://schemas.openxmlformats.org/drawingml/2006/table">
            <a:tbl>
              <a:tblPr/>
              <a:tblGrid>
                <a:gridCol w="1555750"/>
                <a:gridCol w="2044700"/>
                <a:gridCol w="1439862"/>
                <a:gridCol w="1368425"/>
                <a:gridCol w="1366838"/>
              </a:tblGrid>
              <a:tr h="5175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对称性</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高聚物</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Tm</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Tg</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Tm/Tg</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04800">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对称</a:t>
                      </a: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聚乙烯 </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410</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205</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048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聚甲醛</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454</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223</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2.04</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048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聚偏二氯乙烯</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471</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256</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1.84</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04800">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不对称</a:t>
                      </a: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全同聚丙烯</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449</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263</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1.7</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048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聚异戊二烯</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301</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200</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1.5</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048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全同</a:t>
                      </a: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PMMA</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433</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228</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1.36</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6" name="Rectangle 4"/>
          <p:cNvSpPr>
            <a:spLocks noChangeArrowheads="1"/>
          </p:cNvSpPr>
          <p:nvPr/>
        </p:nvSpPr>
        <p:spPr bwMode="auto">
          <a:xfrm>
            <a:off x="900113" y="1268413"/>
            <a:ext cx="4264025" cy="4478337"/>
          </a:xfrm>
          <a:prstGeom prst="rect">
            <a:avLst/>
          </a:prstGeom>
          <a:noFill/>
          <a:ln w="9525">
            <a:noFill/>
            <a:miter lim="800000"/>
            <a:headEnd/>
            <a:tailEnd/>
          </a:ln>
          <a:effectLst/>
        </p:spPr>
        <p:txBody>
          <a:bodyPr wrap="none" anchor="ctr">
            <a:spAutoFit/>
          </a:bodyPr>
          <a:lstStyle/>
          <a:p>
            <a:pPr indent="400050"/>
            <a:r>
              <a:rPr lang="zh-CN" altLang="en-US" sz="3200"/>
              <a:t>但也有例外的情况如：</a:t>
            </a:r>
          </a:p>
          <a:p>
            <a:pPr indent="400050"/>
            <a:endParaRPr lang="zh-CN" altLang="en-US" sz="3200"/>
          </a:p>
          <a:p>
            <a:pPr indent="400050"/>
            <a:r>
              <a:rPr lang="zh-CN" altLang="en-US" sz="3200"/>
              <a:t>聚四氟乙烯（对称）：</a:t>
            </a:r>
          </a:p>
          <a:p>
            <a:pPr indent="400050"/>
            <a:endParaRPr lang="zh-CN" altLang="en-US" sz="3200"/>
          </a:p>
          <a:p>
            <a:pPr indent="400050"/>
            <a:r>
              <a:rPr lang="en-US" altLang="zh-CN" sz="3200"/>
              <a:t>Tg = 399 (k)</a:t>
            </a:r>
          </a:p>
          <a:p>
            <a:pPr indent="400050"/>
            <a:endParaRPr lang="en-US" altLang="zh-CN" sz="3200"/>
          </a:p>
          <a:p>
            <a:pPr indent="400050"/>
            <a:r>
              <a:rPr lang="en-US" altLang="zh-CN" sz="3200"/>
              <a:t>Tm = 600 (k)</a:t>
            </a:r>
          </a:p>
          <a:p>
            <a:pPr indent="400050"/>
            <a:endParaRPr lang="en-US" altLang="zh-CN" sz="3200"/>
          </a:p>
          <a:p>
            <a:pPr indent="400050"/>
            <a:r>
              <a:rPr lang="en-US" altLang="zh-CN" sz="3200"/>
              <a:t>Tm / Tg </a:t>
            </a:r>
            <a:r>
              <a:rPr lang="en-US" altLang="zh-CN" sz="3200">
                <a:sym typeface="Symbol" pitchFamily="18" charset="2"/>
              </a:rPr>
              <a:t></a:t>
            </a:r>
            <a:r>
              <a:rPr lang="en-US" altLang="zh-CN" sz="3200"/>
              <a:t> 1.5</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0" name="Rectangle 4"/>
          <p:cNvSpPr>
            <a:spLocks noChangeArrowheads="1"/>
          </p:cNvSpPr>
          <p:nvPr/>
        </p:nvSpPr>
        <p:spPr bwMode="auto">
          <a:xfrm>
            <a:off x="755650" y="333375"/>
            <a:ext cx="7499350" cy="5940425"/>
          </a:xfrm>
          <a:prstGeom prst="rect">
            <a:avLst/>
          </a:prstGeom>
          <a:noFill/>
          <a:ln w="9525">
            <a:noFill/>
            <a:miter lim="800000"/>
            <a:headEnd/>
            <a:tailEnd/>
          </a:ln>
          <a:effectLst/>
        </p:spPr>
        <p:txBody>
          <a:bodyPr wrap="none" anchor="ctr">
            <a:spAutoFit/>
          </a:bodyPr>
          <a:lstStyle/>
          <a:p>
            <a:pPr marL="342900" indent="-342900">
              <a:tabLst>
                <a:tab pos="457200" algn="l"/>
              </a:tabLst>
            </a:pPr>
            <a:r>
              <a:rPr lang="en-US" altLang="zh-CN" sz="3200">
                <a:solidFill>
                  <a:srgbClr val="FFFF00"/>
                </a:solidFill>
              </a:rPr>
              <a:t>2.6.2</a:t>
            </a:r>
            <a:r>
              <a:rPr lang="zh-CN" altLang="en-US" sz="3200">
                <a:solidFill>
                  <a:srgbClr val="FFFF00"/>
                </a:solidFill>
              </a:rPr>
              <a:t>影响高聚物熔点高低的因素</a:t>
            </a:r>
          </a:p>
          <a:p>
            <a:pPr marL="342900" indent="-342900">
              <a:tabLst>
                <a:tab pos="457200" algn="l"/>
              </a:tabLst>
            </a:pPr>
            <a:endParaRPr lang="zh-CN" altLang="en-US" sz="3200">
              <a:solidFill>
                <a:srgbClr val="FFFF00"/>
              </a:solidFill>
            </a:endParaRPr>
          </a:p>
          <a:p>
            <a:pPr marL="342900" indent="-342900">
              <a:buFontTx/>
              <a:buAutoNum type="arabicParenR"/>
              <a:tabLst>
                <a:tab pos="457200" algn="l"/>
              </a:tabLst>
            </a:pPr>
            <a:r>
              <a:rPr lang="zh-CN" altLang="en-US" sz="3200"/>
              <a:t>分子之间作用力的影响</a:t>
            </a:r>
          </a:p>
          <a:p>
            <a:pPr marL="342900" indent="-342900">
              <a:tabLst>
                <a:tab pos="457200" algn="l"/>
              </a:tabLst>
            </a:pPr>
            <a:endParaRPr lang="zh-CN" altLang="en-US" sz="3200"/>
          </a:p>
          <a:p>
            <a:pPr marL="342900" indent="-342900">
              <a:tabLst>
                <a:tab pos="457200" algn="l"/>
              </a:tabLst>
            </a:pPr>
            <a:r>
              <a:rPr lang="zh-CN" altLang="en-US" sz="3200" b="0"/>
              <a:t>从熔点的定义我们知道，在平衡熔点时：</a:t>
            </a:r>
            <a:endParaRPr lang="zh-CN" altLang="en-US" sz="3200"/>
          </a:p>
          <a:p>
            <a:pPr marL="342900" indent="-342900">
              <a:tabLst>
                <a:tab pos="457200" algn="l"/>
              </a:tabLst>
            </a:pPr>
            <a:endParaRPr lang="zh-CN" altLang="en-US" sz="3200"/>
          </a:p>
          <a:p>
            <a:pPr marL="342900" indent="-342900">
              <a:tabLst>
                <a:tab pos="457200" algn="l"/>
              </a:tabLst>
            </a:pPr>
            <a:r>
              <a:rPr lang="zh-CN" altLang="en-US" sz="3200">
                <a:sym typeface="Symbol" pitchFamily="18" charset="2"/>
              </a:rPr>
              <a:t></a:t>
            </a:r>
            <a:r>
              <a:rPr lang="en-US" altLang="zh-CN" sz="3200"/>
              <a:t>F = 0 ,</a:t>
            </a:r>
            <a:r>
              <a:rPr lang="en-US" altLang="zh-CN" sz="3200">
                <a:sym typeface="Symbol" pitchFamily="18" charset="2"/>
              </a:rPr>
              <a:t>    </a:t>
            </a:r>
            <a:r>
              <a:rPr lang="en-US" altLang="zh-CN" sz="3200"/>
              <a:t>F = </a:t>
            </a:r>
            <a:r>
              <a:rPr lang="en-US" altLang="zh-CN" sz="3200">
                <a:sym typeface="Symbol" pitchFamily="18" charset="2"/>
              </a:rPr>
              <a:t></a:t>
            </a:r>
            <a:r>
              <a:rPr lang="en-US" altLang="zh-CN" sz="3200"/>
              <a:t>H </a:t>
            </a:r>
            <a:r>
              <a:rPr lang="en-US" altLang="zh-CN" sz="3200">
                <a:sym typeface="Symbol" pitchFamily="18" charset="2"/>
              </a:rPr>
              <a:t></a:t>
            </a:r>
            <a:r>
              <a:rPr lang="en-US" altLang="zh-CN" sz="3200"/>
              <a:t> T </a:t>
            </a:r>
            <a:r>
              <a:rPr lang="en-US" altLang="zh-CN" sz="3200">
                <a:sym typeface="Symbol" pitchFamily="18" charset="2"/>
              </a:rPr>
              <a:t></a:t>
            </a:r>
            <a:r>
              <a:rPr lang="en-US" altLang="zh-CN" sz="3200"/>
              <a:t>S = 0</a:t>
            </a:r>
          </a:p>
          <a:p>
            <a:pPr marL="342900" indent="-342900">
              <a:tabLst>
                <a:tab pos="457200" algn="l"/>
              </a:tabLst>
            </a:pPr>
            <a:endParaRPr lang="en-US" altLang="zh-CN" sz="3200">
              <a:sym typeface="Symbol" pitchFamily="18" charset="2"/>
            </a:endParaRPr>
          </a:p>
          <a:p>
            <a:pPr marL="342900" indent="-342900">
              <a:tabLst>
                <a:tab pos="457200" algn="l"/>
              </a:tabLst>
            </a:pPr>
            <a:r>
              <a:rPr lang="en-US" altLang="zh-CN" sz="3200">
                <a:sym typeface="Symbol" pitchFamily="18" charset="2"/>
              </a:rPr>
              <a:t>                Tm = </a:t>
            </a:r>
            <a:r>
              <a:rPr lang="en-US" altLang="zh-CN" sz="3200"/>
              <a:t>H / </a:t>
            </a:r>
            <a:r>
              <a:rPr lang="en-US" altLang="zh-CN" sz="3200">
                <a:sym typeface="Symbol" pitchFamily="18" charset="2"/>
              </a:rPr>
              <a:t></a:t>
            </a:r>
            <a:r>
              <a:rPr lang="en-US" altLang="zh-CN" sz="3200"/>
              <a:t>S</a:t>
            </a:r>
          </a:p>
          <a:p>
            <a:pPr marL="342900" indent="-342900">
              <a:tabLst>
                <a:tab pos="457200" algn="l"/>
              </a:tabLst>
            </a:pPr>
            <a:endParaRPr lang="en-US" altLang="zh-CN" sz="3200">
              <a:sym typeface="Symbol" pitchFamily="18" charset="2"/>
            </a:endParaRPr>
          </a:p>
          <a:p>
            <a:pPr marL="342900" indent="-342900">
              <a:tabLst>
                <a:tab pos="457200" algn="l"/>
              </a:tabLst>
            </a:pPr>
            <a:r>
              <a:rPr lang="en-US" altLang="zh-CN" sz="3200">
                <a:sym typeface="Symbol" pitchFamily="18" charset="2"/>
              </a:rPr>
              <a:t></a:t>
            </a:r>
            <a:r>
              <a:rPr lang="en-US" altLang="zh-CN" sz="3200"/>
              <a:t>H </a:t>
            </a:r>
            <a:r>
              <a:rPr lang="en-US" altLang="zh-CN" sz="3200">
                <a:sym typeface="Symbol" pitchFamily="18" charset="2"/>
              </a:rPr>
              <a:t>—</a:t>
            </a:r>
            <a:r>
              <a:rPr lang="zh-CN" altLang="en-US" sz="3200">
                <a:sym typeface="Symbol" pitchFamily="18" charset="2"/>
              </a:rPr>
              <a:t>熔化热</a:t>
            </a:r>
          </a:p>
          <a:p>
            <a:pPr marL="342900" indent="-342900">
              <a:tabLst>
                <a:tab pos="457200" algn="l"/>
              </a:tabLst>
            </a:pPr>
            <a:r>
              <a:rPr lang="zh-CN" altLang="en-US" sz="3200">
                <a:sym typeface="Symbol" pitchFamily="18" charset="2"/>
              </a:rPr>
              <a:t></a:t>
            </a:r>
            <a:r>
              <a:rPr lang="en-US" altLang="zh-CN" sz="3200"/>
              <a:t>S </a:t>
            </a:r>
            <a:r>
              <a:rPr lang="en-US" altLang="zh-CN" sz="3200">
                <a:sym typeface="Symbol" pitchFamily="18" charset="2"/>
              </a:rPr>
              <a:t>—</a:t>
            </a:r>
            <a:r>
              <a:rPr lang="zh-CN" altLang="en-US" sz="3200">
                <a:sym typeface="Symbol" pitchFamily="18" charset="2"/>
              </a:rPr>
              <a:t>熔化熵</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4" name="Rectangle 4"/>
          <p:cNvSpPr>
            <a:spLocks noChangeArrowheads="1"/>
          </p:cNvSpPr>
          <p:nvPr/>
        </p:nvSpPr>
        <p:spPr bwMode="auto">
          <a:xfrm>
            <a:off x="827088" y="476250"/>
            <a:ext cx="7673975" cy="5934075"/>
          </a:xfrm>
          <a:prstGeom prst="rect">
            <a:avLst/>
          </a:prstGeom>
          <a:noFill/>
          <a:ln w="9525">
            <a:noFill/>
            <a:miter lim="800000"/>
            <a:headEnd/>
            <a:tailEnd/>
          </a:ln>
          <a:effectLst/>
        </p:spPr>
        <p:txBody>
          <a:bodyPr wrap="none" anchor="ctr">
            <a:spAutoFit/>
          </a:bodyPr>
          <a:lstStyle/>
          <a:p>
            <a:pPr indent="400050">
              <a:lnSpc>
                <a:spcPct val="120000"/>
              </a:lnSpc>
            </a:pPr>
            <a:r>
              <a:rPr lang="en-US" altLang="zh-CN" sz="3200">
                <a:sym typeface="Symbol" pitchFamily="18" charset="2"/>
              </a:rPr>
              <a:t></a:t>
            </a:r>
            <a:r>
              <a:rPr lang="en-US" altLang="zh-CN" sz="3200"/>
              <a:t>H </a:t>
            </a:r>
            <a:r>
              <a:rPr lang="zh-CN" altLang="en-US" sz="3200">
                <a:sym typeface="Symbol" pitchFamily="18" charset="2"/>
              </a:rPr>
              <a:t>越大，或者</a:t>
            </a:r>
            <a:r>
              <a:rPr lang="en-US" altLang="zh-CN" sz="3200"/>
              <a:t>S</a:t>
            </a:r>
            <a:r>
              <a:rPr lang="zh-CN" altLang="en-US" sz="3200">
                <a:sym typeface="Symbol" pitchFamily="18" charset="2"/>
              </a:rPr>
              <a:t>越小，则</a:t>
            </a:r>
            <a:r>
              <a:rPr lang="en-US" altLang="zh-CN" sz="3200">
                <a:sym typeface="Symbol" pitchFamily="18" charset="2"/>
              </a:rPr>
              <a:t>Tm</a:t>
            </a:r>
            <a:r>
              <a:rPr lang="zh-CN" altLang="en-US" sz="3200">
                <a:sym typeface="Symbol" pitchFamily="18" charset="2"/>
              </a:rPr>
              <a:t>就越高。</a:t>
            </a:r>
          </a:p>
          <a:p>
            <a:pPr indent="400050">
              <a:lnSpc>
                <a:spcPct val="120000"/>
              </a:lnSpc>
            </a:pPr>
            <a:r>
              <a:rPr lang="zh-CN" altLang="en-US" sz="3200">
                <a:sym typeface="Symbol" pitchFamily="18" charset="2"/>
              </a:rPr>
              <a:t>而</a:t>
            </a:r>
            <a:r>
              <a:rPr lang="en-US" altLang="zh-CN" sz="3200"/>
              <a:t>H </a:t>
            </a:r>
            <a:r>
              <a:rPr lang="zh-CN" altLang="en-US" sz="3200">
                <a:sym typeface="Symbol" pitchFamily="18" charset="2"/>
              </a:rPr>
              <a:t>主要与分子间作用力有关。</a:t>
            </a:r>
          </a:p>
          <a:p>
            <a:pPr indent="400050">
              <a:lnSpc>
                <a:spcPct val="120000"/>
              </a:lnSpc>
            </a:pPr>
            <a:r>
              <a:rPr lang="zh-CN" altLang="en-US" sz="3200">
                <a:sym typeface="Symbol" pitchFamily="18" charset="2"/>
              </a:rPr>
              <a:t>对于分子链带有极性基团，或者本身是</a:t>
            </a:r>
          </a:p>
          <a:p>
            <a:pPr indent="400050">
              <a:lnSpc>
                <a:spcPct val="120000"/>
              </a:lnSpc>
            </a:pPr>
            <a:r>
              <a:rPr lang="zh-CN" altLang="en-US" sz="3200">
                <a:sym typeface="Symbol" pitchFamily="18" charset="2"/>
              </a:rPr>
              <a:t>极性的，特别是分子间能形成氢键的高</a:t>
            </a:r>
          </a:p>
          <a:p>
            <a:pPr indent="400050">
              <a:lnSpc>
                <a:spcPct val="120000"/>
              </a:lnSpc>
            </a:pPr>
            <a:r>
              <a:rPr lang="zh-CN" altLang="en-US" sz="3200">
                <a:sym typeface="Symbol" pitchFamily="18" charset="2"/>
              </a:rPr>
              <a:t>聚物，</a:t>
            </a:r>
            <a:r>
              <a:rPr lang="en-US" altLang="zh-CN" sz="3200">
                <a:sym typeface="Symbol" pitchFamily="18" charset="2"/>
              </a:rPr>
              <a:t>Tm</a:t>
            </a:r>
            <a:r>
              <a:rPr lang="zh-CN" altLang="en-US" sz="3200">
                <a:sym typeface="Symbol" pitchFamily="18" charset="2"/>
              </a:rPr>
              <a:t>通常都高如：</a:t>
            </a:r>
          </a:p>
          <a:p>
            <a:pPr indent="400050">
              <a:lnSpc>
                <a:spcPct val="120000"/>
              </a:lnSpc>
            </a:pPr>
            <a:r>
              <a:rPr lang="en-US" altLang="zh-CN" sz="3200">
                <a:sym typeface="Symbol" pitchFamily="18" charset="2"/>
              </a:rPr>
              <a:t>PE:        TM=135 </a:t>
            </a:r>
            <a:r>
              <a:rPr lang="en-US" altLang="zh-CN">
                <a:sym typeface="Symbol" pitchFamily="18" charset="2"/>
              </a:rPr>
              <a:t> </a:t>
            </a:r>
            <a:r>
              <a:rPr lang="en-US" altLang="zh-CN" sz="3200" baseline="30000">
                <a:sym typeface="Symbol" pitchFamily="18" charset="2"/>
              </a:rPr>
              <a:t>o</a:t>
            </a:r>
            <a:r>
              <a:rPr lang="en-US" altLang="zh-CN" sz="3200">
                <a:sym typeface="Symbol" pitchFamily="18" charset="2"/>
              </a:rPr>
              <a:t>C</a:t>
            </a:r>
            <a:r>
              <a:rPr lang="en-US" altLang="zh-CN">
                <a:sym typeface="Symbol" pitchFamily="18" charset="2"/>
              </a:rPr>
              <a:t> </a:t>
            </a:r>
            <a:endParaRPr lang="en-US" altLang="zh-CN" sz="3200">
              <a:sym typeface="Symbol" pitchFamily="18" charset="2"/>
            </a:endParaRPr>
          </a:p>
          <a:p>
            <a:pPr indent="400050">
              <a:lnSpc>
                <a:spcPct val="120000"/>
              </a:lnSpc>
            </a:pPr>
            <a:r>
              <a:rPr lang="en-US" altLang="zh-CN" sz="3200">
                <a:sym typeface="Symbol" pitchFamily="18" charset="2"/>
              </a:rPr>
              <a:t>PP:        TM=165 </a:t>
            </a:r>
            <a:r>
              <a:rPr lang="en-US" altLang="zh-CN" sz="3200" baseline="30000">
                <a:sym typeface="Symbol" pitchFamily="18" charset="2"/>
              </a:rPr>
              <a:t>o</a:t>
            </a:r>
            <a:r>
              <a:rPr lang="en-US" altLang="zh-CN" sz="3200">
                <a:sym typeface="Symbol" pitchFamily="18" charset="2"/>
              </a:rPr>
              <a:t>C</a:t>
            </a:r>
          </a:p>
          <a:p>
            <a:pPr indent="400050">
              <a:lnSpc>
                <a:spcPct val="120000"/>
              </a:lnSpc>
            </a:pPr>
            <a:r>
              <a:rPr lang="en-US" altLang="zh-CN" sz="3200">
                <a:sym typeface="Symbol" pitchFamily="18" charset="2"/>
              </a:rPr>
              <a:t>PVC:     TM=212 </a:t>
            </a:r>
            <a:r>
              <a:rPr lang="en-US" altLang="zh-CN" sz="3200" baseline="30000">
                <a:sym typeface="Symbol" pitchFamily="18" charset="2"/>
              </a:rPr>
              <a:t>o</a:t>
            </a:r>
            <a:r>
              <a:rPr lang="en-US" altLang="zh-CN" sz="3200">
                <a:sym typeface="Symbol" pitchFamily="18" charset="2"/>
              </a:rPr>
              <a:t>C</a:t>
            </a:r>
          </a:p>
          <a:p>
            <a:pPr indent="400050">
              <a:lnSpc>
                <a:spcPct val="120000"/>
              </a:lnSpc>
            </a:pPr>
            <a:r>
              <a:rPr lang="en-US" altLang="zh-CN" sz="3200">
                <a:sym typeface="Symbol" pitchFamily="18" charset="2"/>
              </a:rPr>
              <a:t>PAN:     TM=317 </a:t>
            </a:r>
            <a:r>
              <a:rPr lang="en-US" altLang="zh-CN" sz="3200" baseline="30000">
                <a:sym typeface="Symbol" pitchFamily="18" charset="2"/>
              </a:rPr>
              <a:t>o</a:t>
            </a:r>
            <a:r>
              <a:rPr lang="en-US" altLang="zh-CN" sz="3200">
                <a:sym typeface="Symbol" pitchFamily="18" charset="2"/>
              </a:rPr>
              <a:t>C</a:t>
            </a:r>
          </a:p>
          <a:p>
            <a:pPr indent="400050">
              <a:lnSpc>
                <a:spcPct val="120000"/>
              </a:lnSpc>
            </a:pPr>
            <a:r>
              <a:rPr lang="en-US" altLang="zh-CN" sz="3200">
                <a:sym typeface="Symbol" pitchFamily="18" charset="2"/>
              </a:rPr>
              <a:t>PA-66:  TM=265 </a:t>
            </a:r>
            <a:r>
              <a:rPr lang="en-US" altLang="zh-CN" sz="3200" baseline="30000">
                <a:sym typeface="Symbol" pitchFamily="18" charset="2"/>
              </a:rPr>
              <a:t>o</a:t>
            </a:r>
            <a:r>
              <a:rPr lang="en-US" altLang="zh-CN" sz="3200">
                <a:sym typeface="Symbol" pitchFamily="18" charset="2"/>
              </a:rPr>
              <a:t>C</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8" name="Rectangle 4"/>
          <p:cNvSpPr>
            <a:spLocks noChangeArrowheads="1"/>
          </p:cNvSpPr>
          <p:nvPr/>
        </p:nvSpPr>
        <p:spPr bwMode="auto">
          <a:xfrm>
            <a:off x="684213" y="981075"/>
            <a:ext cx="7883525" cy="4965700"/>
          </a:xfrm>
          <a:prstGeom prst="rect">
            <a:avLst/>
          </a:prstGeom>
          <a:noFill/>
          <a:ln w="9525">
            <a:noFill/>
            <a:miter lim="800000"/>
            <a:headEnd/>
            <a:tailEnd/>
          </a:ln>
          <a:effectLst/>
        </p:spPr>
        <p:txBody>
          <a:bodyPr wrap="none" anchor="ctr">
            <a:spAutoFit/>
          </a:bodyPr>
          <a:lstStyle/>
          <a:p>
            <a:pPr marL="342900" indent="-342900">
              <a:buFontTx/>
              <a:buAutoNum type="arabicParenR" startAt="2"/>
              <a:tabLst>
                <a:tab pos="457200" algn="l"/>
              </a:tabLst>
            </a:pPr>
            <a:r>
              <a:rPr lang="zh-CN" altLang="en-US" sz="3200"/>
              <a:t>分子链柔性的影响</a:t>
            </a:r>
          </a:p>
          <a:p>
            <a:pPr marL="342900" indent="-342900">
              <a:tabLst>
                <a:tab pos="457200" algn="l"/>
              </a:tabLst>
            </a:pPr>
            <a:endParaRPr lang="zh-CN" altLang="en-US" sz="3200"/>
          </a:p>
          <a:p>
            <a:pPr marL="342900" indent="-342900">
              <a:tabLst>
                <a:tab pos="457200" algn="l"/>
              </a:tabLst>
            </a:pPr>
            <a:r>
              <a:rPr lang="zh-CN" altLang="en-US" sz="3200" b="0"/>
              <a:t>     </a:t>
            </a:r>
            <a:r>
              <a:rPr lang="zh-CN" altLang="en-US" sz="3200" b="0">
                <a:sym typeface="Symbol" pitchFamily="18" charset="2"/>
              </a:rPr>
              <a:t></a:t>
            </a:r>
            <a:r>
              <a:rPr lang="en-US" altLang="zh-CN" sz="3200" b="0"/>
              <a:t>S </a:t>
            </a:r>
            <a:r>
              <a:rPr lang="zh-CN" altLang="en-US" sz="3200" b="0">
                <a:sym typeface="Symbol" pitchFamily="18" charset="2"/>
              </a:rPr>
              <a:t>主要和分子链的柔性有关，分子链的</a:t>
            </a:r>
          </a:p>
          <a:p>
            <a:pPr marL="342900" indent="-342900">
              <a:tabLst>
                <a:tab pos="457200" algn="l"/>
              </a:tabLst>
            </a:pPr>
            <a:r>
              <a:rPr lang="zh-CN" altLang="en-US" sz="3200" b="0">
                <a:sym typeface="Symbol" pitchFamily="18" charset="2"/>
              </a:rPr>
              <a:t>     柔性越好，其熔点</a:t>
            </a:r>
            <a:r>
              <a:rPr lang="en-US" altLang="zh-CN" sz="3200" b="0">
                <a:sym typeface="Symbol" pitchFamily="18" charset="2"/>
              </a:rPr>
              <a:t>Tm</a:t>
            </a:r>
            <a:r>
              <a:rPr lang="zh-CN" altLang="en-US" sz="3200" b="0">
                <a:sym typeface="Symbol" pitchFamily="18" charset="2"/>
              </a:rPr>
              <a:t>也越低。如：</a:t>
            </a:r>
          </a:p>
          <a:p>
            <a:pPr marL="342900" indent="-342900">
              <a:tabLst>
                <a:tab pos="457200" algn="l"/>
              </a:tabLst>
            </a:pPr>
            <a:endParaRPr lang="zh-CN" altLang="en-US" sz="3200" b="0">
              <a:sym typeface="Symbol" pitchFamily="18" charset="2"/>
            </a:endParaRPr>
          </a:p>
          <a:p>
            <a:pPr marL="342900" indent="-342900">
              <a:tabLst>
                <a:tab pos="457200" algn="l"/>
              </a:tabLst>
            </a:pPr>
            <a:r>
              <a:rPr lang="en-US" altLang="zh-CN" sz="3200" b="0">
                <a:latin typeface="Times New Roman" pitchFamily="18" charset="0"/>
                <a:sym typeface="Symbol" pitchFamily="18" charset="2"/>
              </a:rPr>
              <a:t>NR:</a:t>
            </a:r>
            <a:r>
              <a:rPr lang="zh-CN" altLang="en-US" sz="3200" b="0">
                <a:latin typeface="Times New Roman" pitchFamily="18" charset="0"/>
                <a:sym typeface="Symbol" pitchFamily="18" charset="2"/>
              </a:rPr>
              <a:t>　　　　　</a:t>
            </a:r>
            <a:r>
              <a:rPr lang="en-US" altLang="zh-CN" sz="3200" b="0">
                <a:latin typeface="Times New Roman" pitchFamily="18" charset="0"/>
                <a:sym typeface="Symbol" pitchFamily="18" charset="2"/>
              </a:rPr>
              <a:t>Tm = 28 </a:t>
            </a:r>
            <a:r>
              <a:rPr lang="en-US" altLang="zh-CN" sz="3200" b="0" baseline="30000">
                <a:latin typeface="Times New Roman" pitchFamily="18" charset="0"/>
                <a:sym typeface="Symbol" pitchFamily="18" charset="2"/>
              </a:rPr>
              <a:t>o</a:t>
            </a:r>
            <a:r>
              <a:rPr lang="en-US" altLang="zh-CN" sz="3200" b="0">
                <a:latin typeface="Times New Roman" pitchFamily="18" charset="0"/>
                <a:sym typeface="Symbol" pitchFamily="18" charset="2"/>
              </a:rPr>
              <a:t>C</a:t>
            </a:r>
          </a:p>
          <a:p>
            <a:pPr marL="342900" indent="-342900">
              <a:tabLst>
                <a:tab pos="457200" algn="l"/>
              </a:tabLst>
            </a:pPr>
            <a:r>
              <a:rPr lang="en-US" altLang="zh-CN" sz="3200" b="0">
                <a:latin typeface="Times New Roman" pitchFamily="18" charset="0"/>
                <a:sym typeface="Symbol" pitchFamily="18" charset="2"/>
              </a:rPr>
              <a:t>PE:</a:t>
            </a:r>
            <a:r>
              <a:rPr lang="zh-CN" altLang="en-US" sz="3200" b="0">
                <a:latin typeface="Times New Roman" pitchFamily="18" charset="0"/>
                <a:sym typeface="Symbol" pitchFamily="18" charset="2"/>
              </a:rPr>
              <a:t>　　　　 　</a:t>
            </a:r>
            <a:r>
              <a:rPr lang="en-US" altLang="zh-CN" sz="3200" b="0">
                <a:latin typeface="Times New Roman" pitchFamily="18" charset="0"/>
                <a:sym typeface="Symbol" pitchFamily="18" charset="2"/>
              </a:rPr>
              <a:t>Tm = 135 </a:t>
            </a:r>
            <a:r>
              <a:rPr lang="en-US" altLang="zh-CN" sz="3200" b="0" baseline="30000">
                <a:latin typeface="Times New Roman" pitchFamily="18" charset="0"/>
                <a:sym typeface="Symbol" pitchFamily="18" charset="2"/>
              </a:rPr>
              <a:t>o</a:t>
            </a:r>
            <a:r>
              <a:rPr lang="en-US" altLang="zh-CN" sz="3200" b="0">
                <a:latin typeface="Times New Roman" pitchFamily="18" charset="0"/>
                <a:sym typeface="Symbol" pitchFamily="18" charset="2"/>
              </a:rPr>
              <a:t>C</a:t>
            </a:r>
          </a:p>
          <a:p>
            <a:pPr marL="342900" indent="-342900">
              <a:tabLst>
                <a:tab pos="457200" algn="l"/>
              </a:tabLst>
            </a:pPr>
            <a:r>
              <a:rPr lang="zh-CN" altLang="en-US" sz="3200" b="0">
                <a:sym typeface="Symbol" pitchFamily="18" charset="2"/>
              </a:rPr>
              <a:t>聚对二甲苯：   </a:t>
            </a:r>
            <a:r>
              <a:rPr lang="en-US" altLang="zh-CN" sz="3200" b="0">
                <a:latin typeface="Times New Roman" pitchFamily="18" charset="0"/>
                <a:sym typeface="Symbol" pitchFamily="18" charset="2"/>
              </a:rPr>
              <a:t>Tm = 375 </a:t>
            </a:r>
            <a:r>
              <a:rPr lang="en-US" altLang="zh-CN" sz="3200" b="0" baseline="30000">
                <a:latin typeface="Times New Roman" pitchFamily="18" charset="0"/>
                <a:sym typeface="Symbol" pitchFamily="18" charset="2"/>
              </a:rPr>
              <a:t>o</a:t>
            </a:r>
            <a:r>
              <a:rPr lang="en-US" altLang="zh-CN" sz="3200" b="0">
                <a:latin typeface="Times New Roman" pitchFamily="18" charset="0"/>
                <a:sym typeface="Symbol" pitchFamily="18" charset="2"/>
              </a:rPr>
              <a:t>C</a:t>
            </a:r>
          </a:p>
          <a:p>
            <a:pPr marL="342900" indent="-342900">
              <a:tabLst>
                <a:tab pos="457200" algn="l"/>
              </a:tabLst>
            </a:pPr>
            <a:r>
              <a:rPr lang="zh-CN" altLang="en-US" sz="3200" b="0">
                <a:sym typeface="Symbol" pitchFamily="18" charset="2"/>
              </a:rPr>
              <a:t>聚苯：             </a:t>
            </a:r>
            <a:r>
              <a:rPr lang="en-US" altLang="zh-CN" sz="3200" b="0">
                <a:latin typeface="Times New Roman" pitchFamily="18" charset="0"/>
                <a:sym typeface="Symbol" pitchFamily="18" charset="2"/>
              </a:rPr>
              <a:t>Tm = 530 </a:t>
            </a:r>
            <a:r>
              <a:rPr lang="en-US" altLang="zh-CN" sz="3200" b="0" baseline="30000">
                <a:latin typeface="Times New Roman" pitchFamily="18" charset="0"/>
                <a:sym typeface="Symbol" pitchFamily="18" charset="2"/>
              </a:rPr>
              <a:t>o</a:t>
            </a:r>
            <a:r>
              <a:rPr lang="en-US" altLang="zh-CN" sz="3200" b="0">
                <a:latin typeface="Times New Roman" pitchFamily="18" charset="0"/>
                <a:sym typeface="Symbol" pitchFamily="18" charset="2"/>
              </a:rPr>
              <a:t>C</a:t>
            </a:r>
          </a:p>
          <a:p>
            <a:pPr marL="342900" indent="-342900">
              <a:tabLst>
                <a:tab pos="457200" algn="l"/>
              </a:tabLst>
            </a:pPr>
            <a:endParaRPr lang="en-US" altLang="zh-CN" sz="3200" b="0">
              <a:latin typeface="Times New Roman" pitchFamily="18" charset="0"/>
              <a:sym typeface="Symbol" pitchFamily="18" charset="2"/>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2" name="Rectangle 4"/>
          <p:cNvSpPr>
            <a:spLocks noChangeArrowheads="1"/>
          </p:cNvSpPr>
          <p:nvPr/>
        </p:nvSpPr>
        <p:spPr bwMode="auto">
          <a:xfrm>
            <a:off x="827088" y="692150"/>
            <a:ext cx="7499350" cy="5453063"/>
          </a:xfrm>
          <a:prstGeom prst="rect">
            <a:avLst/>
          </a:prstGeom>
          <a:noFill/>
          <a:ln w="9525">
            <a:noFill/>
            <a:miter lim="800000"/>
            <a:headEnd/>
            <a:tailEnd/>
          </a:ln>
          <a:effectLst/>
        </p:spPr>
        <p:txBody>
          <a:bodyPr wrap="none" anchor="ctr">
            <a:spAutoFit/>
          </a:bodyPr>
          <a:lstStyle/>
          <a:p>
            <a:pPr>
              <a:tabLst>
                <a:tab pos="457200" algn="l"/>
              </a:tabLst>
            </a:pPr>
            <a:r>
              <a:rPr lang="en-US" altLang="zh-CN" sz="3200"/>
              <a:t>3) </a:t>
            </a:r>
            <a:r>
              <a:rPr lang="zh-CN" altLang="en-US" sz="3200"/>
              <a:t>结晶温度对熔点的影响</a:t>
            </a:r>
          </a:p>
          <a:p>
            <a:pPr>
              <a:tabLst>
                <a:tab pos="457200" algn="l"/>
              </a:tabLst>
            </a:pPr>
            <a:endParaRPr lang="zh-CN" altLang="en-US" sz="3200"/>
          </a:p>
          <a:p>
            <a:pPr>
              <a:tabLst>
                <a:tab pos="457200" algn="l"/>
              </a:tabLst>
            </a:pPr>
            <a:r>
              <a:rPr lang="zh-CN" altLang="en-US" sz="3200" b="0"/>
              <a:t>　　结晶高聚物的熔点和熔限与其结晶形</a:t>
            </a:r>
          </a:p>
          <a:p>
            <a:pPr>
              <a:tabLst>
                <a:tab pos="457200" algn="l"/>
              </a:tabLst>
            </a:pPr>
            <a:r>
              <a:rPr lang="zh-CN" altLang="en-US" sz="3200" b="0"/>
              <a:t>成的温度有关。结晶温度愈低，开始熔化</a:t>
            </a:r>
          </a:p>
          <a:p>
            <a:pPr>
              <a:tabLst>
                <a:tab pos="457200" algn="l"/>
              </a:tabLst>
            </a:pPr>
            <a:r>
              <a:rPr lang="zh-CN" altLang="en-US" sz="3200" b="0"/>
              <a:t>和熔化完了的温度都低，同时熔限也宽；</a:t>
            </a:r>
          </a:p>
          <a:p>
            <a:pPr>
              <a:tabLst>
                <a:tab pos="457200" algn="l"/>
              </a:tabLst>
            </a:pPr>
            <a:r>
              <a:rPr lang="zh-CN" altLang="en-US" sz="3200" b="0"/>
              <a:t>结晶温度愈高，开始熔化和熔化完了的温</a:t>
            </a:r>
          </a:p>
          <a:p>
            <a:pPr>
              <a:tabLst>
                <a:tab pos="457200" algn="l"/>
              </a:tabLst>
            </a:pPr>
            <a:r>
              <a:rPr lang="zh-CN" altLang="en-US" sz="3200" b="0"/>
              <a:t>度都高，同时熔限也窄。</a:t>
            </a:r>
          </a:p>
          <a:p>
            <a:pPr>
              <a:tabLst>
                <a:tab pos="457200" algn="l"/>
              </a:tabLst>
            </a:pPr>
            <a:r>
              <a:rPr lang="zh-CN" altLang="en-US" sz="3200" b="0"/>
              <a:t>　　结晶温度对熔点和熔限的这种影响，</a:t>
            </a:r>
          </a:p>
          <a:p>
            <a:pPr>
              <a:tabLst>
                <a:tab pos="457200" algn="l"/>
              </a:tabLst>
            </a:pPr>
            <a:r>
              <a:rPr lang="zh-CN" altLang="en-US" sz="3200" b="0"/>
              <a:t>是由于在较低的温度下结晶时，分子链的</a:t>
            </a:r>
          </a:p>
          <a:p>
            <a:pPr>
              <a:tabLst>
                <a:tab pos="457200" algn="l"/>
              </a:tabLst>
            </a:pPr>
            <a:r>
              <a:rPr lang="zh-CN" altLang="en-US" sz="3200" b="0"/>
              <a:t>活动能力较差，形成的晶体较不完善，完</a:t>
            </a:r>
          </a:p>
          <a:p>
            <a:pPr>
              <a:tabLst>
                <a:tab pos="457200" algn="l"/>
              </a:tabLst>
            </a:pPr>
            <a:r>
              <a:rPr lang="zh-CN" altLang="en-US" sz="3200" b="0"/>
              <a:t>善的程度差别也较大，自然，这样的晶体</a:t>
            </a:r>
            <a:endParaRPr lang="zh-CN" altLang="en-US" sz="320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6" name="Rectangle 4"/>
          <p:cNvSpPr>
            <a:spLocks noChangeArrowheads="1"/>
          </p:cNvSpPr>
          <p:nvPr/>
        </p:nvSpPr>
        <p:spPr bwMode="auto">
          <a:xfrm>
            <a:off x="539750" y="1125538"/>
            <a:ext cx="7905750" cy="3751262"/>
          </a:xfrm>
          <a:prstGeom prst="rect">
            <a:avLst/>
          </a:prstGeom>
          <a:noFill/>
          <a:ln w="9525">
            <a:noFill/>
            <a:miter lim="800000"/>
            <a:headEnd/>
            <a:tailEnd/>
          </a:ln>
          <a:effectLst/>
        </p:spPr>
        <p:txBody>
          <a:bodyPr wrap="none" anchor="ctr">
            <a:spAutoFit/>
          </a:bodyPr>
          <a:lstStyle/>
          <a:p>
            <a:pPr>
              <a:lnSpc>
                <a:spcPct val="150000"/>
              </a:lnSpc>
            </a:pPr>
            <a:r>
              <a:rPr lang="zh-CN" altLang="en-US" sz="3200" b="0"/>
              <a:t>将在较低的温度下被破坏，即熔点较低，同</a:t>
            </a:r>
          </a:p>
          <a:p>
            <a:pPr>
              <a:lnSpc>
                <a:spcPct val="150000"/>
              </a:lnSpc>
            </a:pPr>
            <a:r>
              <a:rPr lang="zh-CN" altLang="en-US" sz="3200" b="0"/>
              <a:t>时，熔融温度范围也必然较宽；在较高的温</a:t>
            </a:r>
          </a:p>
          <a:p>
            <a:pPr>
              <a:lnSpc>
                <a:spcPct val="150000"/>
              </a:lnSpc>
            </a:pPr>
            <a:r>
              <a:rPr lang="zh-CN" altLang="en-US" sz="3200" b="0"/>
              <a:t>度下结晶时，分子链活动能力较强，形成的</a:t>
            </a:r>
          </a:p>
          <a:p>
            <a:pPr>
              <a:lnSpc>
                <a:spcPct val="150000"/>
              </a:lnSpc>
            </a:pPr>
            <a:r>
              <a:rPr lang="zh-CN" altLang="en-US" sz="3200" b="0"/>
              <a:t>结晶比较完善，完善程度的差别也较小，因</a:t>
            </a:r>
          </a:p>
          <a:p>
            <a:pPr>
              <a:lnSpc>
                <a:spcPct val="150000"/>
              </a:lnSpc>
            </a:pPr>
            <a:r>
              <a:rPr lang="zh-CN" altLang="en-US" sz="3200" b="0"/>
              <a:t>而，晶体的熔点较高而熔限较窄。</a:t>
            </a:r>
            <a:r>
              <a:rPr lang="zh-CN" altLang="en-US"/>
              <a:t> </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0" name="Rectangle 4"/>
          <p:cNvSpPr>
            <a:spLocks noChangeArrowheads="1"/>
          </p:cNvSpPr>
          <p:nvPr/>
        </p:nvSpPr>
        <p:spPr bwMode="auto">
          <a:xfrm>
            <a:off x="2268538" y="1196975"/>
            <a:ext cx="4824412" cy="3816350"/>
          </a:xfrm>
          <a:prstGeom prst="rect">
            <a:avLst/>
          </a:prstGeom>
          <a:solidFill>
            <a:schemeClr val="accent1"/>
          </a:solidFill>
          <a:ln w="38100">
            <a:solidFill>
              <a:schemeClr val="tx1"/>
            </a:solidFill>
            <a:miter lim="800000"/>
            <a:headEnd/>
            <a:tailEnd/>
          </a:ln>
          <a:effectLst/>
        </p:spPr>
        <p:txBody>
          <a:bodyPr wrap="none" anchor="ctr"/>
          <a:lstStyle/>
          <a:p>
            <a:endParaRPr lang="zh-CN" altLang="en-US"/>
          </a:p>
        </p:txBody>
      </p:sp>
      <p:sp>
        <p:nvSpPr>
          <p:cNvPr id="147464" name="Freeform 8"/>
          <p:cNvSpPr>
            <a:spLocks/>
          </p:cNvSpPr>
          <p:nvPr/>
        </p:nvSpPr>
        <p:spPr bwMode="auto">
          <a:xfrm>
            <a:off x="2771775" y="2349500"/>
            <a:ext cx="4321175" cy="2663825"/>
          </a:xfrm>
          <a:custGeom>
            <a:avLst/>
            <a:gdLst/>
            <a:ahLst/>
            <a:cxnLst>
              <a:cxn ang="0">
                <a:pos x="0" y="1678"/>
              </a:cxn>
              <a:cxn ang="0">
                <a:pos x="2722" y="0"/>
              </a:cxn>
            </a:cxnLst>
            <a:rect l="0" t="0" r="r" b="b"/>
            <a:pathLst>
              <a:path w="2722" h="1678">
                <a:moveTo>
                  <a:pt x="0" y="1678"/>
                </a:moveTo>
                <a:cubicBezTo>
                  <a:pt x="0" y="1678"/>
                  <a:pt x="1361" y="839"/>
                  <a:pt x="2722" y="0"/>
                </a:cubicBezTo>
              </a:path>
            </a:pathLst>
          </a:custGeom>
          <a:noFill/>
          <a:ln w="28575" cmpd="sng">
            <a:solidFill>
              <a:srgbClr val="FF6600"/>
            </a:solidFill>
            <a:round/>
            <a:headEnd/>
            <a:tailEnd/>
          </a:ln>
          <a:effectLst/>
        </p:spPr>
        <p:txBody>
          <a:bodyPr/>
          <a:lstStyle/>
          <a:p>
            <a:endParaRPr lang="zh-CN" altLang="en-US"/>
          </a:p>
        </p:txBody>
      </p:sp>
      <p:sp>
        <p:nvSpPr>
          <p:cNvPr id="147468" name="Freeform 12"/>
          <p:cNvSpPr>
            <a:spLocks/>
          </p:cNvSpPr>
          <p:nvPr/>
        </p:nvSpPr>
        <p:spPr bwMode="auto">
          <a:xfrm>
            <a:off x="2268538" y="1844675"/>
            <a:ext cx="4906962" cy="3168650"/>
          </a:xfrm>
          <a:custGeom>
            <a:avLst/>
            <a:gdLst/>
            <a:ahLst/>
            <a:cxnLst>
              <a:cxn ang="0">
                <a:pos x="0" y="1996"/>
              </a:cxn>
              <a:cxn ang="0">
                <a:pos x="2585" y="408"/>
              </a:cxn>
              <a:cxn ang="0">
                <a:pos x="3039" y="0"/>
              </a:cxn>
            </a:cxnLst>
            <a:rect l="0" t="0" r="r" b="b"/>
            <a:pathLst>
              <a:path w="3091" h="1996">
                <a:moveTo>
                  <a:pt x="0" y="1996"/>
                </a:moveTo>
                <a:cubicBezTo>
                  <a:pt x="1039" y="1368"/>
                  <a:pt x="2079" y="741"/>
                  <a:pt x="2585" y="408"/>
                </a:cubicBezTo>
                <a:cubicBezTo>
                  <a:pt x="3091" y="75"/>
                  <a:pt x="3065" y="37"/>
                  <a:pt x="3039" y="0"/>
                </a:cubicBezTo>
              </a:path>
            </a:pathLst>
          </a:custGeom>
          <a:noFill/>
          <a:ln w="9525">
            <a:solidFill>
              <a:srgbClr val="FF6600"/>
            </a:solidFill>
            <a:round/>
            <a:headEnd/>
            <a:tailEnd/>
          </a:ln>
          <a:effectLst/>
        </p:spPr>
        <p:txBody>
          <a:bodyPr/>
          <a:lstStyle/>
          <a:p>
            <a:endParaRPr lang="zh-CN" altLang="en-US"/>
          </a:p>
        </p:txBody>
      </p:sp>
      <p:sp>
        <p:nvSpPr>
          <p:cNvPr id="147469" name="Freeform 13"/>
          <p:cNvSpPr>
            <a:spLocks/>
          </p:cNvSpPr>
          <p:nvPr/>
        </p:nvSpPr>
        <p:spPr bwMode="auto">
          <a:xfrm>
            <a:off x="2268538" y="1628775"/>
            <a:ext cx="4824412" cy="2087563"/>
          </a:xfrm>
          <a:custGeom>
            <a:avLst/>
            <a:gdLst/>
            <a:ahLst/>
            <a:cxnLst>
              <a:cxn ang="0">
                <a:pos x="0" y="1315"/>
              </a:cxn>
              <a:cxn ang="0">
                <a:pos x="3039" y="0"/>
              </a:cxn>
            </a:cxnLst>
            <a:rect l="0" t="0" r="r" b="b"/>
            <a:pathLst>
              <a:path w="3039" h="1315">
                <a:moveTo>
                  <a:pt x="0" y="1315"/>
                </a:moveTo>
                <a:cubicBezTo>
                  <a:pt x="0" y="1315"/>
                  <a:pt x="1519" y="657"/>
                  <a:pt x="3039" y="0"/>
                </a:cubicBezTo>
              </a:path>
            </a:pathLst>
          </a:custGeom>
          <a:solidFill>
            <a:srgbClr val="FF6600"/>
          </a:solidFill>
          <a:ln w="9525">
            <a:solidFill>
              <a:srgbClr val="FF6600"/>
            </a:solidFill>
            <a:round/>
            <a:headEnd/>
            <a:tailEnd/>
          </a:ln>
          <a:effectLst/>
        </p:spPr>
        <p:txBody>
          <a:bodyPr/>
          <a:lstStyle/>
          <a:p>
            <a:endParaRPr lang="zh-CN" altLang="en-US"/>
          </a:p>
        </p:txBody>
      </p:sp>
      <p:sp>
        <p:nvSpPr>
          <p:cNvPr id="147470" name="Line 14"/>
          <p:cNvSpPr>
            <a:spLocks noChangeShapeType="1"/>
          </p:cNvSpPr>
          <p:nvPr/>
        </p:nvSpPr>
        <p:spPr bwMode="auto">
          <a:xfrm>
            <a:off x="2700338" y="3573463"/>
            <a:ext cx="0" cy="1150937"/>
          </a:xfrm>
          <a:prstGeom prst="line">
            <a:avLst/>
          </a:prstGeom>
          <a:noFill/>
          <a:ln w="9525">
            <a:solidFill>
              <a:schemeClr val="tx1"/>
            </a:solidFill>
            <a:round/>
            <a:headEnd/>
            <a:tailEnd/>
          </a:ln>
          <a:effectLst/>
        </p:spPr>
        <p:txBody>
          <a:bodyPr/>
          <a:lstStyle/>
          <a:p>
            <a:endParaRPr lang="zh-CN" altLang="en-US"/>
          </a:p>
        </p:txBody>
      </p:sp>
      <p:sp>
        <p:nvSpPr>
          <p:cNvPr id="147471" name="Line 15"/>
          <p:cNvSpPr>
            <a:spLocks noChangeShapeType="1"/>
          </p:cNvSpPr>
          <p:nvPr/>
        </p:nvSpPr>
        <p:spPr bwMode="auto">
          <a:xfrm>
            <a:off x="3132138" y="3357563"/>
            <a:ext cx="0" cy="1079500"/>
          </a:xfrm>
          <a:prstGeom prst="line">
            <a:avLst/>
          </a:prstGeom>
          <a:noFill/>
          <a:ln w="9525">
            <a:solidFill>
              <a:schemeClr val="tx1"/>
            </a:solidFill>
            <a:round/>
            <a:headEnd/>
            <a:tailEnd/>
          </a:ln>
          <a:effectLst/>
        </p:spPr>
        <p:txBody>
          <a:bodyPr/>
          <a:lstStyle/>
          <a:p>
            <a:endParaRPr lang="zh-CN" altLang="en-US"/>
          </a:p>
        </p:txBody>
      </p:sp>
      <p:sp>
        <p:nvSpPr>
          <p:cNvPr id="147472" name="Line 16"/>
          <p:cNvSpPr>
            <a:spLocks noChangeShapeType="1"/>
          </p:cNvSpPr>
          <p:nvPr/>
        </p:nvSpPr>
        <p:spPr bwMode="auto">
          <a:xfrm>
            <a:off x="3492500" y="3213100"/>
            <a:ext cx="0" cy="1008063"/>
          </a:xfrm>
          <a:prstGeom prst="line">
            <a:avLst/>
          </a:prstGeom>
          <a:noFill/>
          <a:ln w="9525">
            <a:solidFill>
              <a:schemeClr val="tx1"/>
            </a:solidFill>
            <a:round/>
            <a:headEnd/>
            <a:tailEnd/>
          </a:ln>
          <a:effectLst/>
        </p:spPr>
        <p:txBody>
          <a:bodyPr/>
          <a:lstStyle/>
          <a:p>
            <a:endParaRPr lang="zh-CN" altLang="en-US"/>
          </a:p>
        </p:txBody>
      </p:sp>
      <p:sp>
        <p:nvSpPr>
          <p:cNvPr id="147473" name="Line 17"/>
          <p:cNvSpPr>
            <a:spLocks noChangeShapeType="1"/>
          </p:cNvSpPr>
          <p:nvPr/>
        </p:nvSpPr>
        <p:spPr bwMode="auto">
          <a:xfrm>
            <a:off x="3851275" y="3068638"/>
            <a:ext cx="0" cy="1008062"/>
          </a:xfrm>
          <a:prstGeom prst="line">
            <a:avLst/>
          </a:prstGeom>
          <a:noFill/>
          <a:ln w="9525">
            <a:solidFill>
              <a:schemeClr val="tx1"/>
            </a:solidFill>
            <a:round/>
            <a:headEnd/>
            <a:tailEnd/>
          </a:ln>
          <a:effectLst/>
        </p:spPr>
        <p:txBody>
          <a:bodyPr/>
          <a:lstStyle/>
          <a:p>
            <a:endParaRPr lang="zh-CN" altLang="en-US"/>
          </a:p>
        </p:txBody>
      </p:sp>
      <p:sp>
        <p:nvSpPr>
          <p:cNvPr id="147474" name="Line 18"/>
          <p:cNvSpPr>
            <a:spLocks noChangeShapeType="1"/>
          </p:cNvSpPr>
          <p:nvPr/>
        </p:nvSpPr>
        <p:spPr bwMode="auto">
          <a:xfrm>
            <a:off x="4211638" y="2852738"/>
            <a:ext cx="0" cy="936625"/>
          </a:xfrm>
          <a:prstGeom prst="line">
            <a:avLst/>
          </a:prstGeom>
          <a:noFill/>
          <a:ln w="9525">
            <a:solidFill>
              <a:schemeClr val="tx1"/>
            </a:solidFill>
            <a:round/>
            <a:headEnd/>
            <a:tailEnd/>
          </a:ln>
          <a:effectLst/>
        </p:spPr>
        <p:txBody>
          <a:bodyPr/>
          <a:lstStyle/>
          <a:p>
            <a:endParaRPr lang="zh-CN" altLang="en-US"/>
          </a:p>
        </p:txBody>
      </p:sp>
      <p:sp>
        <p:nvSpPr>
          <p:cNvPr id="147475" name="Line 19"/>
          <p:cNvSpPr>
            <a:spLocks noChangeShapeType="1"/>
          </p:cNvSpPr>
          <p:nvPr/>
        </p:nvSpPr>
        <p:spPr bwMode="auto">
          <a:xfrm>
            <a:off x="4572000" y="2708275"/>
            <a:ext cx="0" cy="865188"/>
          </a:xfrm>
          <a:prstGeom prst="line">
            <a:avLst/>
          </a:prstGeom>
          <a:noFill/>
          <a:ln w="9525">
            <a:solidFill>
              <a:schemeClr val="tx1"/>
            </a:solidFill>
            <a:round/>
            <a:headEnd/>
            <a:tailEnd/>
          </a:ln>
          <a:effectLst/>
        </p:spPr>
        <p:txBody>
          <a:bodyPr/>
          <a:lstStyle/>
          <a:p>
            <a:endParaRPr lang="zh-CN" altLang="en-US"/>
          </a:p>
        </p:txBody>
      </p:sp>
      <p:sp>
        <p:nvSpPr>
          <p:cNvPr id="147476" name="Line 20"/>
          <p:cNvSpPr>
            <a:spLocks noChangeShapeType="1"/>
          </p:cNvSpPr>
          <p:nvPr/>
        </p:nvSpPr>
        <p:spPr bwMode="auto">
          <a:xfrm>
            <a:off x="4932363" y="2565400"/>
            <a:ext cx="0" cy="792163"/>
          </a:xfrm>
          <a:prstGeom prst="line">
            <a:avLst/>
          </a:prstGeom>
          <a:noFill/>
          <a:ln w="9525">
            <a:solidFill>
              <a:schemeClr val="tx1"/>
            </a:solidFill>
            <a:round/>
            <a:headEnd/>
            <a:tailEnd/>
          </a:ln>
          <a:effectLst/>
        </p:spPr>
        <p:txBody>
          <a:bodyPr/>
          <a:lstStyle/>
          <a:p>
            <a:endParaRPr lang="zh-CN" altLang="en-US"/>
          </a:p>
        </p:txBody>
      </p:sp>
      <p:sp>
        <p:nvSpPr>
          <p:cNvPr id="147477" name="Line 21"/>
          <p:cNvSpPr>
            <a:spLocks noChangeShapeType="1"/>
          </p:cNvSpPr>
          <p:nvPr/>
        </p:nvSpPr>
        <p:spPr bwMode="auto">
          <a:xfrm>
            <a:off x="5219700" y="2420938"/>
            <a:ext cx="0" cy="792162"/>
          </a:xfrm>
          <a:prstGeom prst="line">
            <a:avLst/>
          </a:prstGeom>
          <a:noFill/>
          <a:ln w="9525">
            <a:solidFill>
              <a:schemeClr val="tx1"/>
            </a:solidFill>
            <a:round/>
            <a:headEnd/>
            <a:tailEnd/>
          </a:ln>
          <a:effectLst/>
        </p:spPr>
        <p:txBody>
          <a:bodyPr/>
          <a:lstStyle/>
          <a:p>
            <a:endParaRPr lang="zh-CN" altLang="en-US"/>
          </a:p>
        </p:txBody>
      </p:sp>
      <p:sp>
        <p:nvSpPr>
          <p:cNvPr id="147478" name="Line 22"/>
          <p:cNvSpPr>
            <a:spLocks noChangeShapeType="1"/>
          </p:cNvSpPr>
          <p:nvPr/>
        </p:nvSpPr>
        <p:spPr bwMode="auto">
          <a:xfrm>
            <a:off x="5580063" y="2276475"/>
            <a:ext cx="0" cy="720725"/>
          </a:xfrm>
          <a:prstGeom prst="line">
            <a:avLst/>
          </a:prstGeom>
          <a:noFill/>
          <a:ln w="9525">
            <a:solidFill>
              <a:schemeClr val="tx1"/>
            </a:solidFill>
            <a:round/>
            <a:headEnd/>
            <a:tailEnd/>
          </a:ln>
          <a:effectLst/>
        </p:spPr>
        <p:txBody>
          <a:bodyPr/>
          <a:lstStyle/>
          <a:p>
            <a:endParaRPr lang="zh-CN" altLang="en-US"/>
          </a:p>
        </p:txBody>
      </p:sp>
      <p:sp>
        <p:nvSpPr>
          <p:cNvPr id="147479" name="Line 23"/>
          <p:cNvSpPr>
            <a:spLocks noChangeShapeType="1"/>
          </p:cNvSpPr>
          <p:nvPr/>
        </p:nvSpPr>
        <p:spPr bwMode="auto">
          <a:xfrm>
            <a:off x="5940425" y="2133600"/>
            <a:ext cx="0" cy="647700"/>
          </a:xfrm>
          <a:prstGeom prst="line">
            <a:avLst/>
          </a:prstGeom>
          <a:noFill/>
          <a:ln w="9525">
            <a:solidFill>
              <a:schemeClr val="tx1"/>
            </a:solidFill>
            <a:round/>
            <a:headEnd/>
            <a:tailEnd/>
          </a:ln>
          <a:effectLst/>
        </p:spPr>
        <p:txBody>
          <a:bodyPr/>
          <a:lstStyle/>
          <a:p>
            <a:endParaRPr lang="zh-CN" altLang="en-US"/>
          </a:p>
        </p:txBody>
      </p:sp>
      <p:sp>
        <p:nvSpPr>
          <p:cNvPr id="147480" name="Line 24"/>
          <p:cNvSpPr>
            <a:spLocks noChangeShapeType="1"/>
          </p:cNvSpPr>
          <p:nvPr/>
        </p:nvSpPr>
        <p:spPr bwMode="auto">
          <a:xfrm>
            <a:off x="6227763" y="1989138"/>
            <a:ext cx="0" cy="576262"/>
          </a:xfrm>
          <a:prstGeom prst="line">
            <a:avLst/>
          </a:prstGeom>
          <a:noFill/>
          <a:ln w="9525">
            <a:solidFill>
              <a:schemeClr val="tx1"/>
            </a:solidFill>
            <a:round/>
            <a:headEnd/>
            <a:tailEnd/>
          </a:ln>
          <a:effectLst/>
        </p:spPr>
        <p:txBody>
          <a:bodyPr/>
          <a:lstStyle/>
          <a:p>
            <a:endParaRPr lang="zh-CN" altLang="en-US"/>
          </a:p>
        </p:txBody>
      </p:sp>
      <p:sp>
        <p:nvSpPr>
          <p:cNvPr id="147481" name="Line 25"/>
          <p:cNvSpPr>
            <a:spLocks noChangeShapeType="1"/>
          </p:cNvSpPr>
          <p:nvPr/>
        </p:nvSpPr>
        <p:spPr bwMode="auto">
          <a:xfrm>
            <a:off x="6516688" y="1916113"/>
            <a:ext cx="0" cy="433387"/>
          </a:xfrm>
          <a:prstGeom prst="line">
            <a:avLst/>
          </a:prstGeom>
          <a:noFill/>
          <a:ln w="9525">
            <a:solidFill>
              <a:schemeClr val="tx1"/>
            </a:solidFill>
            <a:round/>
            <a:headEnd/>
            <a:tailEnd/>
          </a:ln>
          <a:effectLst/>
        </p:spPr>
        <p:txBody>
          <a:bodyPr/>
          <a:lstStyle/>
          <a:p>
            <a:endParaRPr lang="zh-CN" altLang="en-US"/>
          </a:p>
        </p:txBody>
      </p:sp>
      <p:sp>
        <p:nvSpPr>
          <p:cNvPr id="147482" name="Line 26"/>
          <p:cNvSpPr>
            <a:spLocks noChangeShapeType="1"/>
          </p:cNvSpPr>
          <p:nvPr/>
        </p:nvSpPr>
        <p:spPr bwMode="auto">
          <a:xfrm>
            <a:off x="6804025" y="1773238"/>
            <a:ext cx="0" cy="431800"/>
          </a:xfrm>
          <a:prstGeom prst="line">
            <a:avLst/>
          </a:prstGeom>
          <a:noFill/>
          <a:ln w="9525">
            <a:solidFill>
              <a:schemeClr val="tx1"/>
            </a:solidFill>
            <a:round/>
            <a:headEnd/>
            <a:tailEnd/>
          </a:ln>
          <a:effectLst/>
        </p:spPr>
        <p:txBody>
          <a:bodyPr/>
          <a:lstStyle/>
          <a:p>
            <a:endParaRPr lang="zh-CN" altLang="en-US"/>
          </a:p>
        </p:txBody>
      </p:sp>
      <p:sp>
        <p:nvSpPr>
          <p:cNvPr id="147484" name="Text Box 28"/>
          <p:cNvSpPr txBox="1">
            <a:spLocks noChangeArrowheads="1"/>
          </p:cNvSpPr>
          <p:nvPr/>
        </p:nvSpPr>
        <p:spPr bwMode="auto">
          <a:xfrm>
            <a:off x="7235825" y="1484313"/>
            <a:ext cx="1104900" cy="915987"/>
          </a:xfrm>
          <a:prstGeom prst="rect">
            <a:avLst/>
          </a:prstGeom>
          <a:noFill/>
          <a:ln w="9525">
            <a:noFill/>
            <a:miter lim="800000"/>
            <a:headEnd/>
            <a:tailEnd/>
          </a:ln>
          <a:effectLst/>
        </p:spPr>
        <p:txBody>
          <a:bodyPr wrap="none">
            <a:spAutoFit/>
          </a:bodyPr>
          <a:lstStyle/>
          <a:p>
            <a:r>
              <a:rPr lang="zh-CN" altLang="en-US"/>
              <a:t>熔化完了</a:t>
            </a:r>
          </a:p>
          <a:p>
            <a:r>
              <a:rPr lang="zh-CN" altLang="en-US"/>
              <a:t>开始熔化</a:t>
            </a:r>
          </a:p>
          <a:p>
            <a:r>
              <a:rPr lang="zh-CN" altLang="en-US"/>
              <a:t>结晶温度</a:t>
            </a:r>
          </a:p>
        </p:txBody>
      </p:sp>
      <p:sp>
        <p:nvSpPr>
          <p:cNvPr id="147485" name="Text Box 29"/>
          <p:cNvSpPr txBox="1">
            <a:spLocks noChangeArrowheads="1"/>
          </p:cNvSpPr>
          <p:nvPr/>
        </p:nvSpPr>
        <p:spPr bwMode="auto">
          <a:xfrm>
            <a:off x="1042988" y="2349500"/>
            <a:ext cx="1104900" cy="366713"/>
          </a:xfrm>
          <a:prstGeom prst="rect">
            <a:avLst/>
          </a:prstGeom>
          <a:noFill/>
          <a:ln w="9525">
            <a:noFill/>
            <a:miter lim="800000"/>
            <a:headEnd/>
            <a:tailEnd/>
          </a:ln>
          <a:effectLst/>
        </p:spPr>
        <p:txBody>
          <a:bodyPr wrap="none">
            <a:spAutoFit/>
          </a:bodyPr>
          <a:lstStyle/>
          <a:p>
            <a:r>
              <a:rPr lang="zh-CN" altLang="en-US"/>
              <a:t>熔化温度</a:t>
            </a:r>
          </a:p>
        </p:txBody>
      </p:sp>
      <p:sp>
        <p:nvSpPr>
          <p:cNvPr id="147487" name="Text Box 31"/>
          <p:cNvSpPr txBox="1">
            <a:spLocks noChangeArrowheads="1"/>
          </p:cNvSpPr>
          <p:nvPr/>
        </p:nvSpPr>
        <p:spPr bwMode="auto">
          <a:xfrm>
            <a:off x="3851275" y="5229225"/>
            <a:ext cx="1730375" cy="396875"/>
          </a:xfrm>
          <a:prstGeom prst="rect">
            <a:avLst/>
          </a:prstGeom>
          <a:noFill/>
          <a:ln w="9525">
            <a:noFill/>
            <a:miter lim="800000"/>
            <a:headEnd/>
            <a:tailEnd/>
          </a:ln>
          <a:effectLst/>
        </p:spPr>
        <p:txBody>
          <a:bodyPr wrap="none">
            <a:spAutoFit/>
          </a:bodyPr>
          <a:lstStyle/>
          <a:p>
            <a:r>
              <a:rPr lang="zh-CN" altLang="en-US" sz="2000"/>
              <a:t>结晶温度</a:t>
            </a:r>
            <a:r>
              <a:rPr lang="en-US" altLang="zh-CN" sz="2000"/>
              <a:t>(</a:t>
            </a:r>
            <a:r>
              <a:rPr lang="en-US" altLang="zh-CN" sz="2000" baseline="30000"/>
              <a:t>o</a:t>
            </a:r>
            <a:r>
              <a:rPr lang="en-US" altLang="zh-CN" sz="2000"/>
              <a:t>C) </a:t>
            </a:r>
          </a:p>
        </p:txBody>
      </p:sp>
      <p:sp>
        <p:nvSpPr>
          <p:cNvPr id="147488" name="Text Box 32"/>
          <p:cNvSpPr txBox="1">
            <a:spLocks noChangeArrowheads="1"/>
          </p:cNvSpPr>
          <p:nvPr/>
        </p:nvSpPr>
        <p:spPr bwMode="auto">
          <a:xfrm>
            <a:off x="2771775" y="5805488"/>
            <a:ext cx="3740150" cy="519112"/>
          </a:xfrm>
          <a:prstGeom prst="rect">
            <a:avLst/>
          </a:prstGeom>
          <a:noFill/>
          <a:ln w="9525">
            <a:noFill/>
            <a:miter lim="800000"/>
            <a:headEnd/>
            <a:tailEnd/>
          </a:ln>
          <a:effectLst/>
        </p:spPr>
        <p:txBody>
          <a:bodyPr wrap="none">
            <a:spAutoFit/>
          </a:bodyPr>
          <a:lstStyle/>
          <a:p>
            <a:r>
              <a:rPr lang="zh-CN" altLang="en-US" sz="2800" b="0"/>
              <a:t>结晶温度与熔限的关系</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4" name="Rectangle 4"/>
          <p:cNvSpPr>
            <a:spLocks noChangeArrowheads="1"/>
          </p:cNvSpPr>
          <p:nvPr/>
        </p:nvSpPr>
        <p:spPr bwMode="auto">
          <a:xfrm>
            <a:off x="657225" y="1047750"/>
            <a:ext cx="8085138" cy="4765675"/>
          </a:xfrm>
          <a:prstGeom prst="rect">
            <a:avLst/>
          </a:prstGeom>
          <a:noFill/>
          <a:ln w="9525">
            <a:noFill/>
            <a:miter lim="800000"/>
            <a:headEnd/>
            <a:tailEnd/>
          </a:ln>
          <a:effectLst/>
        </p:spPr>
        <p:txBody>
          <a:bodyPr wrap="none" anchor="ctr">
            <a:spAutoFit/>
          </a:bodyPr>
          <a:lstStyle/>
          <a:p>
            <a:pPr>
              <a:lnSpc>
                <a:spcPct val="120000"/>
              </a:lnSpc>
              <a:tabLst>
                <a:tab pos="457200" algn="l"/>
              </a:tabLst>
            </a:pPr>
            <a:r>
              <a:rPr lang="en-US" altLang="zh-CN" sz="3200"/>
              <a:t>4) </a:t>
            </a:r>
            <a:r>
              <a:rPr lang="zh-CN" altLang="en-US" sz="3200"/>
              <a:t>拉伸对高聚物熔点的影响</a:t>
            </a:r>
          </a:p>
          <a:p>
            <a:pPr>
              <a:lnSpc>
                <a:spcPct val="120000"/>
              </a:lnSpc>
              <a:tabLst>
                <a:tab pos="457200" algn="l"/>
              </a:tabLst>
            </a:pPr>
            <a:r>
              <a:rPr lang="zh-CN" altLang="en-US" sz="3200" b="0"/>
              <a:t>对于结晶高聚物，拉伸能帮助高聚物结晶，</a:t>
            </a:r>
          </a:p>
          <a:p>
            <a:pPr>
              <a:lnSpc>
                <a:spcPct val="120000"/>
              </a:lnSpc>
              <a:tabLst>
                <a:tab pos="457200" algn="l"/>
              </a:tabLst>
            </a:pPr>
            <a:r>
              <a:rPr lang="zh-CN" altLang="en-US" sz="3200" b="0"/>
              <a:t>其结果提高了结晶度，同时也提高了熔点。</a:t>
            </a:r>
          </a:p>
          <a:p>
            <a:pPr>
              <a:lnSpc>
                <a:spcPct val="120000"/>
              </a:lnSpc>
              <a:tabLst>
                <a:tab pos="457200" algn="l"/>
              </a:tabLst>
            </a:pPr>
            <a:endParaRPr lang="zh-CN" altLang="en-US" sz="3200" b="0"/>
          </a:p>
          <a:p>
            <a:pPr>
              <a:lnSpc>
                <a:spcPct val="120000"/>
              </a:lnSpc>
              <a:tabLst>
                <a:tab pos="457200" algn="l"/>
              </a:tabLst>
            </a:pPr>
            <a:r>
              <a:rPr lang="en-US" altLang="zh-CN" sz="3200"/>
              <a:t>5)</a:t>
            </a:r>
            <a:r>
              <a:rPr lang="zh-CN" altLang="en-US" sz="3200"/>
              <a:t>高分子链结构对熔点的影响</a:t>
            </a:r>
          </a:p>
          <a:p>
            <a:pPr>
              <a:lnSpc>
                <a:spcPct val="120000"/>
              </a:lnSpc>
              <a:tabLst>
                <a:tab pos="457200" algn="l"/>
              </a:tabLst>
            </a:pPr>
            <a:r>
              <a:rPr lang="zh-CN" altLang="en-US" sz="3200" b="0"/>
              <a:t>分子链结构对高聚物熔点的影响，主要包括</a:t>
            </a:r>
          </a:p>
          <a:p>
            <a:pPr>
              <a:lnSpc>
                <a:spcPct val="120000"/>
              </a:lnSpc>
              <a:tabLst>
                <a:tab pos="457200" algn="l"/>
              </a:tabLst>
            </a:pPr>
            <a:r>
              <a:rPr lang="zh-CN" altLang="en-US" sz="3200" b="0"/>
              <a:t>主链结构的组成以及取代基等因素。主链含</a:t>
            </a:r>
          </a:p>
          <a:p>
            <a:pPr>
              <a:lnSpc>
                <a:spcPct val="120000"/>
              </a:lnSpc>
              <a:tabLst>
                <a:tab pos="457200" algn="l"/>
              </a:tabLst>
            </a:pPr>
            <a:r>
              <a:rPr lang="zh-CN" altLang="en-US" sz="3200" b="0"/>
              <a:t>有苯环或者双链高聚物的</a:t>
            </a:r>
            <a:r>
              <a:rPr lang="en-US" altLang="zh-CN" sz="3200" b="0"/>
              <a:t>Tm</a:t>
            </a:r>
            <a:r>
              <a:rPr lang="zh-CN" altLang="en-US" sz="3200" b="0"/>
              <a:t>通常都比较高。</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p:cNvPicPr>
            <a:picLocks noChangeAspect="1" noChangeArrowheads="1"/>
          </p:cNvPicPr>
          <p:nvPr/>
        </p:nvPicPr>
        <p:blipFill>
          <a:blip r:embed="rId2" cstate="print"/>
          <a:srcRect/>
          <a:stretch>
            <a:fillRect/>
          </a:stretch>
        </p:blipFill>
        <p:spPr bwMode="auto">
          <a:xfrm>
            <a:off x="1476375" y="981075"/>
            <a:ext cx="6248400" cy="4746625"/>
          </a:xfrm>
          <a:prstGeom prst="rect">
            <a:avLst/>
          </a:prstGeom>
          <a:noFill/>
          <a:ln w="9525">
            <a:noFill/>
            <a:miter lim="800000"/>
            <a:headEnd/>
            <a:tailEnd/>
          </a:ln>
          <a:effectLst/>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8" name="Rectangle 4"/>
          <p:cNvSpPr>
            <a:spLocks noChangeArrowheads="1"/>
          </p:cNvSpPr>
          <p:nvPr/>
        </p:nvSpPr>
        <p:spPr bwMode="auto">
          <a:xfrm>
            <a:off x="827088" y="620713"/>
            <a:ext cx="7416800" cy="3013075"/>
          </a:xfrm>
          <a:prstGeom prst="rect">
            <a:avLst/>
          </a:prstGeom>
          <a:noFill/>
          <a:ln w="9525">
            <a:noFill/>
            <a:miter lim="800000"/>
            <a:headEnd/>
            <a:tailEnd/>
          </a:ln>
          <a:effectLst/>
        </p:spPr>
        <p:txBody>
          <a:bodyPr>
            <a:spAutoFit/>
          </a:bodyPr>
          <a:lstStyle/>
          <a:p>
            <a:pPr>
              <a:lnSpc>
                <a:spcPct val="120000"/>
              </a:lnSpc>
            </a:pPr>
            <a:r>
              <a:rPr kumimoji="1" lang="en-US" altLang="zh-CN" sz="3200" i="1"/>
              <a:t>ΔS</a:t>
            </a:r>
            <a:r>
              <a:rPr kumimoji="1" lang="zh-CN" altLang="en-US" sz="3200"/>
              <a:t>与晶体熔化后分子的混乱程度有关。柔性好</a:t>
            </a:r>
            <a:r>
              <a:rPr kumimoji="1" lang="zh-CN" altLang="en-US" sz="3200">
                <a:sym typeface="Symbol" pitchFamily="18" charset="2"/>
              </a:rPr>
              <a:t>混乱大 </a:t>
            </a:r>
            <a:r>
              <a:rPr kumimoji="1" lang="en-US" altLang="zh-CN" sz="3200" i="1"/>
              <a:t>ΔS</a:t>
            </a:r>
            <a:r>
              <a:rPr kumimoji="1" lang="zh-CN" altLang="en-US" sz="3200"/>
              <a:t>大</a:t>
            </a:r>
            <a:r>
              <a:rPr kumimoji="1" lang="zh-CN" altLang="en-US" sz="3200">
                <a:sym typeface="Symbol" pitchFamily="18" charset="2"/>
              </a:rPr>
              <a:t> </a:t>
            </a:r>
            <a:r>
              <a:rPr kumimoji="1" lang="en-US" altLang="zh-CN" sz="3200" i="1"/>
              <a:t>Tm</a:t>
            </a:r>
            <a:r>
              <a:rPr kumimoji="1" lang="zh-CN" altLang="en-US" sz="3200"/>
              <a:t>小</a:t>
            </a:r>
          </a:p>
          <a:p>
            <a:pPr>
              <a:lnSpc>
                <a:spcPct val="120000"/>
              </a:lnSpc>
            </a:pPr>
            <a:r>
              <a:rPr kumimoji="1" lang="zh-CN" altLang="en-US" sz="3200"/>
              <a:t>当聚乙烯的次甲基规则地被某一烷基取代时，由于主链内旋转位阻增加，分子链的柔顺性降低，熔点升高。</a:t>
            </a:r>
          </a:p>
        </p:txBody>
      </p:sp>
      <p:graphicFrame>
        <p:nvGraphicFramePr>
          <p:cNvPr id="149509" name="Object 5"/>
          <p:cNvGraphicFramePr>
            <a:graphicFrameLocks noChangeAspect="1"/>
          </p:cNvGraphicFramePr>
          <p:nvPr/>
        </p:nvGraphicFramePr>
        <p:xfrm>
          <a:off x="323850" y="3933825"/>
          <a:ext cx="8305800" cy="2165350"/>
        </p:xfrm>
        <a:graphic>
          <a:graphicData uri="http://schemas.openxmlformats.org/presentationml/2006/ole">
            <p:oleObj spid="_x0000_s149509" name="CS ChemDraw Drawing" r:id="rId3" imgW="6172920" imgH="1608480" progId="ChemDraw.Document.6.0">
              <p:embed/>
            </p:oleObj>
          </a:graphicData>
        </a:graphic>
      </p:graphicFrame>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2" name="Rectangle 4"/>
          <p:cNvSpPr>
            <a:spLocks noChangeArrowheads="1"/>
          </p:cNvSpPr>
          <p:nvPr/>
        </p:nvSpPr>
        <p:spPr bwMode="auto">
          <a:xfrm>
            <a:off x="611188" y="725488"/>
            <a:ext cx="7499350" cy="1163637"/>
          </a:xfrm>
          <a:prstGeom prst="rect">
            <a:avLst/>
          </a:prstGeom>
          <a:noFill/>
          <a:ln w="9525">
            <a:noFill/>
            <a:miter lim="800000"/>
            <a:headEnd/>
            <a:tailEnd/>
          </a:ln>
          <a:effectLst/>
        </p:spPr>
        <p:txBody>
          <a:bodyPr wrap="none">
            <a:spAutoFit/>
          </a:bodyPr>
          <a:lstStyle/>
          <a:p>
            <a:pPr>
              <a:spcBef>
                <a:spcPct val="20000"/>
              </a:spcBef>
            </a:pPr>
            <a:r>
              <a:rPr kumimoji="1" lang="zh-CN" altLang="en-US" sz="3200" b="0"/>
              <a:t>而当正烷基侧链长度增加时，影响了链间</a:t>
            </a:r>
          </a:p>
          <a:p>
            <a:pPr>
              <a:spcBef>
                <a:spcPct val="20000"/>
              </a:spcBef>
            </a:pPr>
            <a:r>
              <a:rPr kumimoji="1" lang="zh-CN" altLang="en-US" sz="3200" b="0"/>
              <a:t>的紧密堆砌，导致熔点下降。</a:t>
            </a:r>
          </a:p>
        </p:txBody>
      </p:sp>
      <p:graphicFrame>
        <p:nvGraphicFramePr>
          <p:cNvPr id="150533" name="Object 5"/>
          <p:cNvGraphicFramePr>
            <a:graphicFrameLocks noChangeAspect="1"/>
          </p:cNvGraphicFramePr>
          <p:nvPr/>
        </p:nvGraphicFramePr>
        <p:xfrm>
          <a:off x="250825" y="3213100"/>
          <a:ext cx="8610600" cy="1636713"/>
        </p:xfrm>
        <a:graphic>
          <a:graphicData uri="http://schemas.openxmlformats.org/presentationml/2006/ole">
            <p:oleObj spid="_x0000_s150533" name="CS ChemDraw Drawing" r:id="rId3" imgW="6539400" imgH="1243440" progId="ChemDraw.Document.6.0">
              <p:embed/>
            </p:oleObj>
          </a:graphicData>
        </a:graphic>
      </p:graphicFrame>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1556" name="Object 4"/>
          <p:cNvGraphicFramePr>
            <a:graphicFrameLocks noChangeAspect="1"/>
          </p:cNvGraphicFramePr>
          <p:nvPr/>
        </p:nvGraphicFramePr>
        <p:xfrm>
          <a:off x="1042988" y="549275"/>
          <a:ext cx="6913562" cy="5327650"/>
        </p:xfrm>
        <a:graphic>
          <a:graphicData uri="http://schemas.openxmlformats.org/presentationml/2006/ole">
            <p:oleObj spid="_x0000_s151556" name="BMP 图象" r:id="rId3" imgW="8116433" imgH="8535591" progId="Paint.Picture">
              <p:embed/>
            </p:oleObj>
          </a:graphicData>
        </a:graphic>
      </p:graphicFrame>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4" name="Rectangle 4"/>
          <p:cNvSpPr>
            <a:spLocks noChangeArrowheads="1"/>
          </p:cNvSpPr>
          <p:nvPr/>
        </p:nvSpPr>
        <p:spPr bwMode="auto">
          <a:xfrm>
            <a:off x="827088" y="620713"/>
            <a:ext cx="7527925" cy="2916237"/>
          </a:xfrm>
          <a:prstGeom prst="rect">
            <a:avLst/>
          </a:prstGeom>
          <a:noFill/>
          <a:ln w="9525">
            <a:noFill/>
            <a:miter lim="800000"/>
            <a:headEnd/>
            <a:tailEnd/>
          </a:ln>
          <a:effectLst/>
        </p:spPr>
        <p:txBody>
          <a:bodyPr wrap="none">
            <a:spAutoFit/>
          </a:bodyPr>
          <a:lstStyle/>
          <a:p>
            <a:pPr>
              <a:spcBef>
                <a:spcPct val="20000"/>
              </a:spcBef>
            </a:pPr>
            <a:r>
              <a:rPr kumimoji="1" lang="zh-CN" altLang="en-US" sz="3200"/>
              <a:t>在主链上含有环状结构或共轭结构的共聚</a:t>
            </a:r>
          </a:p>
          <a:p>
            <a:pPr>
              <a:spcBef>
                <a:spcPct val="20000"/>
              </a:spcBef>
            </a:pPr>
            <a:r>
              <a:rPr kumimoji="1" lang="zh-CN" altLang="en-US" sz="3200"/>
              <a:t>物，链的刚性大大增加，这类聚合物都有</a:t>
            </a:r>
          </a:p>
          <a:p>
            <a:pPr>
              <a:spcBef>
                <a:spcPct val="20000"/>
              </a:spcBef>
            </a:pPr>
            <a:r>
              <a:rPr kumimoji="1" lang="zh-CN" altLang="en-US" sz="3200"/>
              <a:t>较低的熔融熵，因此有比其对应的饱和脂</a:t>
            </a:r>
          </a:p>
          <a:p>
            <a:pPr>
              <a:spcBef>
                <a:spcPct val="20000"/>
              </a:spcBef>
            </a:pPr>
            <a:r>
              <a:rPr kumimoji="1" lang="zh-CN" altLang="en-US" sz="3200"/>
              <a:t>肪链聚合物高得多的熔点。相邻苯环间单</a:t>
            </a:r>
          </a:p>
          <a:p>
            <a:pPr>
              <a:spcBef>
                <a:spcPct val="20000"/>
              </a:spcBef>
            </a:pPr>
            <a:r>
              <a:rPr kumimoji="1" lang="zh-CN" altLang="en-US" sz="3200"/>
              <a:t>键越少，链刚性越大。</a:t>
            </a:r>
          </a:p>
        </p:txBody>
      </p:sp>
      <p:graphicFrame>
        <p:nvGraphicFramePr>
          <p:cNvPr id="153605" name="Object 5"/>
          <p:cNvGraphicFramePr>
            <a:graphicFrameLocks noChangeAspect="1"/>
          </p:cNvGraphicFramePr>
          <p:nvPr/>
        </p:nvGraphicFramePr>
        <p:xfrm>
          <a:off x="971550" y="4149725"/>
          <a:ext cx="7048500" cy="1665288"/>
        </p:xfrm>
        <a:graphic>
          <a:graphicData uri="http://schemas.openxmlformats.org/presentationml/2006/ole">
            <p:oleObj spid="_x0000_s153605" name="CS ChemDraw Drawing" r:id="rId3" imgW="5560560" imgH="1314360" progId="ChemDraw.Document.6.0">
              <p:embed/>
            </p:oleObj>
          </a:graphicData>
        </a:graphic>
      </p:graphicFrame>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0" name="Rectangle 4"/>
          <p:cNvSpPr>
            <a:spLocks noChangeArrowheads="1"/>
          </p:cNvSpPr>
          <p:nvPr/>
        </p:nvSpPr>
        <p:spPr bwMode="auto">
          <a:xfrm>
            <a:off x="684213" y="549275"/>
            <a:ext cx="7848600" cy="3016250"/>
          </a:xfrm>
          <a:prstGeom prst="rect">
            <a:avLst/>
          </a:prstGeom>
          <a:noFill/>
          <a:ln w="9525">
            <a:noFill/>
            <a:miter lim="800000"/>
            <a:headEnd/>
            <a:tailEnd/>
          </a:ln>
          <a:effectLst/>
        </p:spPr>
        <p:txBody>
          <a:bodyPr>
            <a:spAutoFit/>
          </a:bodyPr>
          <a:lstStyle/>
          <a:p>
            <a:pPr marL="342900" indent="-342900"/>
            <a:r>
              <a:rPr kumimoji="1" lang="en-US" altLang="zh-CN" sz="3200"/>
              <a:t>6) </a:t>
            </a:r>
            <a:r>
              <a:rPr kumimoji="1" lang="zh-CN" altLang="en-US" sz="3200"/>
              <a:t>共聚物的熔点</a:t>
            </a:r>
          </a:p>
          <a:p>
            <a:pPr marL="342900" indent="-342900"/>
            <a:r>
              <a:rPr kumimoji="1" lang="zh-CN" altLang="en-US" sz="3200"/>
              <a:t>当结晶聚合物的单体与另一单体共聚时，如果共聚单体本身不能结晶，或本身虽能结晶，但是不能进入原结晶聚合物的晶格，与其形成共晶，则共聚物中结晶熔点与原结晶聚合物的平衡熔点的关系：</a:t>
            </a:r>
          </a:p>
        </p:txBody>
      </p:sp>
      <p:graphicFrame>
        <p:nvGraphicFramePr>
          <p:cNvPr id="152581" name="Object 5"/>
          <p:cNvGraphicFramePr>
            <a:graphicFrameLocks noChangeAspect="1"/>
          </p:cNvGraphicFramePr>
          <p:nvPr/>
        </p:nvGraphicFramePr>
        <p:xfrm>
          <a:off x="2555875" y="3789363"/>
          <a:ext cx="3124200" cy="942975"/>
        </p:xfrm>
        <a:graphic>
          <a:graphicData uri="http://schemas.openxmlformats.org/presentationml/2006/ole">
            <p:oleObj spid="_x0000_s152581" r:id="rId3" imgW="1422400" imgH="431800" progId="Equation.3">
              <p:embed/>
            </p:oleObj>
          </a:graphicData>
        </a:graphic>
      </p:graphicFrame>
      <p:graphicFrame>
        <p:nvGraphicFramePr>
          <p:cNvPr id="152582" name="Object 6"/>
          <p:cNvGraphicFramePr>
            <a:graphicFrameLocks noChangeAspect="1"/>
          </p:cNvGraphicFramePr>
          <p:nvPr/>
        </p:nvGraphicFramePr>
        <p:xfrm>
          <a:off x="827088" y="5229225"/>
          <a:ext cx="5867400" cy="1066800"/>
        </p:xfrm>
        <a:graphic>
          <a:graphicData uri="http://schemas.openxmlformats.org/presentationml/2006/ole">
            <p:oleObj spid="_x0000_s152582" name="Equation" r:id="rId4" imgW="2514600" imgH="457200" progId="Equation.3">
              <p:embed/>
            </p:oleObj>
          </a:graphicData>
        </a:graphic>
      </p:graphicFrame>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8" name="Rectangle 4"/>
          <p:cNvSpPr>
            <a:spLocks noChangeArrowheads="1"/>
          </p:cNvSpPr>
          <p:nvPr/>
        </p:nvSpPr>
        <p:spPr bwMode="auto">
          <a:xfrm>
            <a:off x="755650" y="725488"/>
            <a:ext cx="7527925" cy="1311275"/>
          </a:xfrm>
          <a:prstGeom prst="rect">
            <a:avLst/>
          </a:prstGeom>
          <a:noFill/>
          <a:ln w="9525">
            <a:noFill/>
            <a:miter lim="800000"/>
            <a:headEnd/>
            <a:tailEnd/>
          </a:ln>
          <a:effectLst/>
        </p:spPr>
        <p:txBody>
          <a:bodyPr wrap="none">
            <a:spAutoFit/>
          </a:bodyPr>
          <a:lstStyle/>
          <a:p>
            <a:pPr>
              <a:spcBef>
                <a:spcPct val="50000"/>
              </a:spcBef>
            </a:pPr>
            <a:r>
              <a:rPr kumimoji="1" lang="zh-CN" altLang="en-US" sz="3200"/>
              <a:t>共聚物的熔点与组成无关，决定于共聚物</a:t>
            </a:r>
          </a:p>
          <a:p>
            <a:pPr>
              <a:spcBef>
                <a:spcPct val="50000"/>
              </a:spcBef>
            </a:pPr>
            <a:r>
              <a:rPr kumimoji="1" lang="zh-CN" altLang="en-US" sz="3200"/>
              <a:t>的序列分布性质。</a:t>
            </a:r>
          </a:p>
        </p:txBody>
      </p:sp>
      <p:sp>
        <p:nvSpPr>
          <p:cNvPr id="154629" name="Rectangle 5"/>
          <p:cNvSpPr>
            <a:spLocks noChangeArrowheads="1"/>
          </p:cNvSpPr>
          <p:nvPr/>
        </p:nvSpPr>
        <p:spPr bwMode="auto">
          <a:xfrm>
            <a:off x="755650" y="2276475"/>
            <a:ext cx="7394575" cy="1163638"/>
          </a:xfrm>
          <a:prstGeom prst="rect">
            <a:avLst/>
          </a:prstGeom>
          <a:noFill/>
          <a:ln w="9525">
            <a:noFill/>
            <a:miter lim="800000"/>
            <a:headEnd/>
            <a:tailEnd/>
          </a:ln>
          <a:effectLst/>
        </p:spPr>
        <p:txBody>
          <a:bodyPr wrap="none">
            <a:spAutoFit/>
          </a:bodyPr>
          <a:lstStyle/>
          <a:p>
            <a:pPr marL="371475" indent="-371475">
              <a:spcBef>
                <a:spcPct val="20000"/>
              </a:spcBef>
              <a:buFontTx/>
              <a:buAutoNum type="romanLcPeriod"/>
            </a:pPr>
            <a:r>
              <a:rPr kumimoji="1" lang="zh-CN" altLang="en-US" sz="3200"/>
              <a:t>对于无规共聚：</a:t>
            </a:r>
            <a:r>
              <a:rPr kumimoji="1" lang="en-US" altLang="zh-CN" sz="3200" i="1"/>
              <a:t>P</a:t>
            </a:r>
            <a:r>
              <a:rPr kumimoji="1" lang="en-US" altLang="zh-CN" sz="3200" i="1">
                <a:sym typeface="Symbol" pitchFamily="18" charset="2"/>
              </a:rPr>
              <a:t>X</a:t>
            </a:r>
            <a:r>
              <a:rPr kumimoji="1" lang="en-US" altLang="zh-CN" sz="3200" i="1" baseline="-25000">
                <a:sym typeface="Symbol" pitchFamily="18" charset="2"/>
              </a:rPr>
              <a:t>A</a:t>
            </a:r>
            <a:r>
              <a:rPr kumimoji="1" lang="zh-CN" altLang="en-US" sz="3200">
                <a:sym typeface="Symbol" pitchFamily="18" charset="2"/>
              </a:rPr>
              <a:t>（ </a:t>
            </a:r>
            <a:r>
              <a:rPr kumimoji="1" lang="en-US" altLang="zh-CN" sz="3200" i="1">
                <a:sym typeface="Symbol" pitchFamily="18" charset="2"/>
              </a:rPr>
              <a:t>X</a:t>
            </a:r>
            <a:r>
              <a:rPr kumimoji="1" lang="en-US" altLang="zh-CN" sz="3200" i="1" baseline="-25000">
                <a:sym typeface="Symbol" pitchFamily="18" charset="2"/>
              </a:rPr>
              <a:t>A</a:t>
            </a:r>
            <a:r>
              <a:rPr kumimoji="1" lang="zh-CN" altLang="en-US" sz="3200">
                <a:sym typeface="Symbol" pitchFamily="18" charset="2"/>
              </a:rPr>
              <a:t>：结晶单元</a:t>
            </a:r>
          </a:p>
          <a:p>
            <a:pPr marL="371475" indent="-371475">
              <a:spcBef>
                <a:spcPct val="20000"/>
              </a:spcBef>
            </a:pPr>
            <a:r>
              <a:rPr kumimoji="1" lang="zh-CN" altLang="en-US" sz="3200">
                <a:sym typeface="Symbol" pitchFamily="18" charset="2"/>
              </a:rPr>
              <a:t>   的摩尔分数）</a:t>
            </a:r>
          </a:p>
        </p:txBody>
      </p:sp>
      <p:graphicFrame>
        <p:nvGraphicFramePr>
          <p:cNvPr id="154632" name="Object 8"/>
          <p:cNvGraphicFramePr>
            <a:graphicFrameLocks noChangeAspect="1"/>
          </p:cNvGraphicFramePr>
          <p:nvPr/>
        </p:nvGraphicFramePr>
        <p:xfrm>
          <a:off x="3492500" y="3644900"/>
          <a:ext cx="3960813" cy="1150938"/>
        </p:xfrm>
        <a:graphic>
          <a:graphicData uri="http://schemas.openxmlformats.org/presentationml/2006/ole">
            <p:oleObj spid="_x0000_s154632" r:id="rId3" imgW="1497950" imgH="431613" progId="Equation.3">
              <p:embed/>
            </p:oleObj>
          </a:graphicData>
        </a:graphic>
      </p:graphicFrame>
      <p:sp>
        <p:nvSpPr>
          <p:cNvPr id="154633" name="Rectangle 9"/>
          <p:cNvSpPr>
            <a:spLocks noChangeArrowheads="1"/>
          </p:cNvSpPr>
          <p:nvPr/>
        </p:nvSpPr>
        <p:spPr bwMode="auto">
          <a:xfrm>
            <a:off x="900113" y="4797425"/>
            <a:ext cx="4876800" cy="1552575"/>
          </a:xfrm>
          <a:prstGeom prst="rect">
            <a:avLst/>
          </a:prstGeom>
          <a:noFill/>
          <a:ln w="9525">
            <a:noFill/>
            <a:miter lim="800000"/>
            <a:headEnd/>
            <a:tailEnd/>
          </a:ln>
          <a:effectLst/>
        </p:spPr>
        <p:txBody>
          <a:bodyPr wrap="none" anchor="ctr">
            <a:spAutoFit/>
          </a:bodyPr>
          <a:lstStyle/>
          <a:p>
            <a:r>
              <a:rPr lang="en-US" altLang="zh-CN" sz="2400">
                <a:latin typeface="Times New Roman" pitchFamily="18" charset="0"/>
              </a:rPr>
              <a:t>Tm — </a:t>
            </a:r>
            <a:r>
              <a:rPr lang="zh-CN" altLang="en-US" sz="2400">
                <a:latin typeface="Times New Roman" pitchFamily="18" charset="0"/>
              </a:rPr>
              <a:t>结晶熔点；</a:t>
            </a:r>
          </a:p>
          <a:p>
            <a:r>
              <a:rPr lang="en-US" altLang="zh-CN" sz="2400">
                <a:latin typeface="Times New Roman" pitchFamily="18" charset="0"/>
              </a:rPr>
              <a:t>T</a:t>
            </a:r>
            <a:r>
              <a:rPr lang="en-US" altLang="zh-CN" sz="2400" baseline="30000">
                <a:latin typeface="Times New Roman" pitchFamily="18" charset="0"/>
              </a:rPr>
              <a:t>o</a:t>
            </a:r>
            <a:r>
              <a:rPr lang="en-US" altLang="zh-CN" sz="2400">
                <a:latin typeface="Times New Roman" pitchFamily="18" charset="0"/>
              </a:rPr>
              <a:t>m — </a:t>
            </a:r>
            <a:r>
              <a:rPr lang="zh-CN" altLang="en-US" sz="2400">
                <a:latin typeface="Times New Roman" pitchFamily="18" charset="0"/>
              </a:rPr>
              <a:t>原结晶聚合物的结晶熔点；</a:t>
            </a:r>
          </a:p>
          <a:p>
            <a:r>
              <a:rPr lang="zh-CN" altLang="en-US" sz="2400">
                <a:latin typeface="Times New Roman" pitchFamily="18" charset="0"/>
                <a:sym typeface="Symbol" pitchFamily="18" charset="2"/>
              </a:rPr>
              <a:t></a:t>
            </a:r>
            <a:r>
              <a:rPr lang="en-US" altLang="zh-CN" sz="2400">
                <a:latin typeface="Times New Roman" pitchFamily="18" charset="0"/>
              </a:rPr>
              <a:t>H</a:t>
            </a:r>
            <a:r>
              <a:rPr lang="en-US" altLang="zh-CN" sz="2400">
                <a:latin typeface="Times New Roman" pitchFamily="18" charset="0"/>
                <a:sym typeface="Symbol" pitchFamily="18" charset="2"/>
              </a:rPr>
              <a:t>u— </a:t>
            </a:r>
            <a:r>
              <a:rPr lang="zh-CN" altLang="en-US" sz="2400">
                <a:latin typeface="Times New Roman" pitchFamily="18" charset="0"/>
                <a:sym typeface="Symbol" pitchFamily="18" charset="2"/>
              </a:rPr>
              <a:t>每摩尔重复单元的熔融热；</a:t>
            </a:r>
          </a:p>
          <a:p>
            <a:r>
              <a:rPr lang="en-US" altLang="zh-CN" sz="2400">
                <a:latin typeface="Times New Roman" pitchFamily="18" charset="0"/>
                <a:sym typeface="Symbol" pitchFamily="18" charset="2"/>
              </a:rPr>
              <a:t>X</a:t>
            </a:r>
            <a:r>
              <a:rPr lang="en-US" altLang="zh-CN" sz="2400" baseline="-25000">
                <a:latin typeface="Times New Roman" pitchFamily="18" charset="0"/>
                <a:sym typeface="Symbol" pitchFamily="18" charset="2"/>
              </a:rPr>
              <a:t>A</a:t>
            </a:r>
            <a:r>
              <a:rPr lang="en-US" altLang="zh-CN" sz="2400">
                <a:latin typeface="Times New Roman" pitchFamily="18" charset="0"/>
                <a:sym typeface="Symbol" pitchFamily="18" charset="2"/>
              </a:rPr>
              <a:t> — </a:t>
            </a:r>
            <a:r>
              <a:rPr lang="zh-CN" altLang="en-US" sz="2400">
                <a:latin typeface="Times New Roman" pitchFamily="18" charset="0"/>
                <a:sym typeface="Symbol" pitchFamily="18" charset="2"/>
              </a:rPr>
              <a:t>结晶单元的摩尔分数；</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2" name="Rectangle 4"/>
          <p:cNvSpPr>
            <a:spLocks noChangeArrowheads="1"/>
          </p:cNvSpPr>
          <p:nvPr/>
        </p:nvSpPr>
        <p:spPr bwMode="auto">
          <a:xfrm>
            <a:off x="539750" y="1916113"/>
            <a:ext cx="8096250" cy="1066800"/>
          </a:xfrm>
          <a:prstGeom prst="rect">
            <a:avLst/>
          </a:prstGeom>
          <a:noFill/>
          <a:ln w="9525">
            <a:noFill/>
            <a:miter lim="800000"/>
            <a:headEnd/>
            <a:tailEnd/>
          </a:ln>
          <a:effectLst/>
        </p:spPr>
        <p:txBody>
          <a:bodyPr wrap="none">
            <a:spAutoFit/>
          </a:bodyPr>
          <a:lstStyle/>
          <a:p>
            <a:r>
              <a:rPr kumimoji="1" lang="en-US" altLang="zh-CN" sz="3200">
                <a:sym typeface="Symbol" pitchFamily="18" charset="2"/>
              </a:rPr>
              <a:t>iii.</a:t>
            </a:r>
            <a:r>
              <a:rPr kumimoji="1" lang="zh-CN" altLang="en-US" sz="3200">
                <a:sym typeface="Symbol" pitchFamily="18" charset="2"/>
              </a:rPr>
              <a:t>对于交替共聚： </a:t>
            </a:r>
            <a:r>
              <a:rPr kumimoji="1" lang="en-US" altLang="zh-CN" sz="3200" i="1"/>
              <a:t>P</a:t>
            </a:r>
            <a:r>
              <a:rPr kumimoji="1" lang="en-US" altLang="zh-CN" sz="3200" i="1">
                <a:sym typeface="Symbol" pitchFamily="18" charset="2"/>
              </a:rPr>
              <a:t>&lt;&lt;X</a:t>
            </a:r>
            <a:r>
              <a:rPr kumimoji="1" lang="en-US" altLang="zh-CN" sz="3200" i="1" baseline="-25000">
                <a:sym typeface="Symbol" pitchFamily="18" charset="2"/>
              </a:rPr>
              <a:t>A</a:t>
            </a:r>
            <a:r>
              <a:rPr kumimoji="1" lang="zh-CN" altLang="en-US" sz="3200">
                <a:sym typeface="Symbol" pitchFamily="18" charset="2"/>
              </a:rPr>
              <a:t>， </a:t>
            </a:r>
            <a:r>
              <a:rPr kumimoji="1" lang="en-US" altLang="zh-CN" sz="3200" i="1">
                <a:sym typeface="Symbol" pitchFamily="18" charset="2"/>
              </a:rPr>
              <a:t>P0</a:t>
            </a:r>
            <a:r>
              <a:rPr kumimoji="1" lang="zh-CN" altLang="en-US" sz="3200">
                <a:sym typeface="Symbol" pitchFamily="18" charset="2"/>
              </a:rPr>
              <a:t>，熔点发生</a:t>
            </a:r>
          </a:p>
          <a:p>
            <a:r>
              <a:rPr kumimoji="1" lang="zh-CN" altLang="en-US" sz="3200">
                <a:sym typeface="Symbol" pitchFamily="18" charset="2"/>
              </a:rPr>
              <a:t>                              急剧下降。 如</a:t>
            </a:r>
            <a:r>
              <a:rPr kumimoji="1" lang="en-US" altLang="zh-CN" sz="3200">
                <a:sym typeface="Symbol" pitchFamily="18" charset="2"/>
              </a:rPr>
              <a:t>:</a:t>
            </a:r>
            <a:r>
              <a:rPr kumimoji="1" lang="zh-CN" altLang="en-US" sz="3200">
                <a:sym typeface="Symbol" pitchFamily="18" charset="2"/>
              </a:rPr>
              <a:t>乙丙橡胶</a:t>
            </a:r>
          </a:p>
        </p:txBody>
      </p:sp>
      <p:sp>
        <p:nvSpPr>
          <p:cNvPr id="155655" name="Rectangle 7"/>
          <p:cNvSpPr>
            <a:spLocks noChangeArrowheads="1"/>
          </p:cNvSpPr>
          <p:nvPr/>
        </p:nvSpPr>
        <p:spPr bwMode="auto">
          <a:xfrm>
            <a:off x="684213" y="549275"/>
            <a:ext cx="7870825" cy="1066800"/>
          </a:xfrm>
          <a:prstGeom prst="rect">
            <a:avLst/>
          </a:prstGeom>
          <a:noFill/>
          <a:ln w="9525">
            <a:noFill/>
            <a:miter lim="800000"/>
            <a:headEnd/>
            <a:tailEnd/>
          </a:ln>
          <a:effectLst/>
        </p:spPr>
        <p:txBody>
          <a:bodyPr wrap="none">
            <a:spAutoFit/>
          </a:bodyPr>
          <a:lstStyle/>
          <a:p>
            <a:r>
              <a:rPr kumimoji="1" lang="en-US" altLang="zh-CN" sz="3200"/>
              <a:t>ii.</a:t>
            </a:r>
            <a:r>
              <a:rPr kumimoji="1" lang="zh-CN" altLang="en-US" sz="3200"/>
              <a:t>对于嵌段共聚： </a:t>
            </a:r>
            <a:r>
              <a:rPr kumimoji="1" lang="en-US" altLang="zh-CN" sz="3200" i="1"/>
              <a:t>P</a:t>
            </a:r>
            <a:r>
              <a:rPr kumimoji="1" lang="en-US" altLang="zh-CN" sz="3200" i="1">
                <a:sym typeface="Symbol" pitchFamily="18" charset="2"/>
              </a:rPr>
              <a:t>&gt;&gt;X</a:t>
            </a:r>
            <a:r>
              <a:rPr kumimoji="1" lang="en-US" altLang="zh-CN" sz="3200" i="1" baseline="-25000">
                <a:sym typeface="Symbol" pitchFamily="18" charset="2"/>
              </a:rPr>
              <a:t>A</a:t>
            </a:r>
            <a:r>
              <a:rPr kumimoji="1" lang="zh-CN" altLang="en-US" sz="3200">
                <a:sym typeface="Symbol" pitchFamily="18" charset="2"/>
              </a:rPr>
              <a:t>，有时</a:t>
            </a:r>
            <a:r>
              <a:rPr kumimoji="1" lang="en-US" altLang="zh-CN" sz="3200" i="1">
                <a:sym typeface="Symbol" pitchFamily="18" charset="2"/>
              </a:rPr>
              <a:t>P1</a:t>
            </a:r>
            <a:r>
              <a:rPr kumimoji="1" lang="zh-CN" altLang="en-US" sz="3200">
                <a:sym typeface="Symbol" pitchFamily="18" charset="2"/>
              </a:rPr>
              <a:t>，熔点</a:t>
            </a:r>
          </a:p>
          <a:p>
            <a:r>
              <a:rPr kumimoji="1" lang="zh-CN" altLang="en-US" sz="3200">
                <a:sym typeface="Symbol" pitchFamily="18" charset="2"/>
              </a:rPr>
              <a:t>   降低少。</a:t>
            </a:r>
          </a:p>
        </p:txBody>
      </p:sp>
      <p:sp>
        <p:nvSpPr>
          <p:cNvPr id="155656" name="Rectangle 8"/>
          <p:cNvSpPr>
            <a:spLocks noChangeArrowheads="1"/>
          </p:cNvSpPr>
          <p:nvPr/>
        </p:nvSpPr>
        <p:spPr bwMode="auto">
          <a:xfrm>
            <a:off x="611188" y="3243263"/>
            <a:ext cx="8007350" cy="3168650"/>
          </a:xfrm>
          <a:prstGeom prst="rect">
            <a:avLst/>
          </a:prstGeom>
          <a:noFill/>
          <a:ln w="9525">
            <a:noFill/>
            <a:miter lim="800000"/>
            <a:headEnd/>
            <a:tailEnd/>
          </a:ln>
          <a:effectLst/>
        </p:spPr>
        <p:txBody>
          <a:bodyPr wrap="none" anchor="ctr">
            <a:spAutoFit/>
          </a:bodyPr>
          <a:lstStyle/>
          <a:p>
            <a:pPr indent="400050">
              <a:lnSpc>
                <a:spcPct val="120000"/>
              </a:lnSpc>
            </a:pPr>
            <a:r>
              <a:rPr lang="zh-CN" altLang="en-US" sz="2800" b="0"/>
              <a:t>　　许多高聚物由于结晶，从而影响它们的某些性</a:t>
            </a:r>
          </a:p>
          <a:p>
            <a:pPr indent="400050">
              <a:lnSpc>
                <a:spcPct val="120000"/>
              </a:lnSpc>
            </a:pPr>
            <a:r>
              <a:rPr lang="zh-CN" altLang="en-US" sz="2800" b="0"/>
              <a:t>能，可以通过共聚来进行改进如：聚丙烯的抗冲击</a:t>
            </a:r>
          </a:p>
          <a:p>
            <a:pPr indent="400050">
              <a:lnSpc>
                <a:spcPct val="120000"/>
              </a:lnSpc>
            </a:pPr>
            <a:r>
              <a:rPr lang="zh-CN" altLang="en-US" sz="2800" b="0"/>
              <a:t>性能比较差，收缩性也比较大，可以通过和少量的</a:t>
            </a:r>
          </a:p>
          <a:p>
            <a:pPr indent="400050">
              <a:lnSpc>
                <a:spcPct val="120000"/>
              </a:lnSpc>
            </a:pPr>
            <a:r>
              <a:rPr lang="zh-CN" altLang="en-US" sz="2800" b="0"/>
              <a:t>丁二烯进行共聚，由于结晶能力、晶体的大小、结</a:t>
            </a:r>
          </a:p>
          <a:p>
            <a:pPr indent="400050">
              <a:lnSpc>
                <a:spcPct val="120000"/>
              </a:lnSpc>
            </a:pPr>
            <a:r>
              <a:rPr lang="zh-CN" altLang="en-US" sz="2800" b="0"/>
              <a:t>晶度和高聚物的熔点都发生了变化，从而使其性能</a:t>
            </a:r>
          </a:p>
          <a:p>
            <a:pPr indent="400050">
              <a:lnSpc>
                <a:spcPct val="120000"/>
              </a:lnSpc>
            </a:pPr>
            <a:r>
              <a:rPr lang="zh-CN" altLang="en-US" sz="2800" b="0"/>
              <a:t>得到改进。</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7" name="Rectangle 5"/>
          <p:cNvSpPr>
            <a:spLocks noChangeArrowheads="1"/>
          </p:cNvSpPr>
          <p:nvPr/>
        </p:nvSpPr>
        <p:spPr bwMode="auto">
          <a:xfrm>
            <a:off x="611188" y="1196975"/>
            <a:ext cx="7935912" cy="3016250"/>
          </a:xfrm>
          <a:prstGeom prst="rect">
            <a:avLst/>
          </a:prstGeom>
          <a:noFill/>
          <a:ln w="9525">
            <a:noFill/>
            <a:miter lim="800000"/>
            <a:headEnd/>
            <a:tailEnd/>
          </a:ln>
          <a:effectLst/>
        </p:spPr>
        <p:txBody>
          <a:bodyPr wrap="none" anchor="ctr">
            <a:spAutoFit/>
          </a:bodyPr>
          <a:lstStyle/>
          <a:p>
            <a:r>
              <a:rPr lang="en-US" altLang="zh-CN" sz="3200"/>
              <a:t>7.</a:t>
            </a:r>
            <a:r>
              <a:rPr lang="zh-CN" altLang="en-US" sz="3200"/>
              <a:t>杂质对高聚物熔点的影响</a:t>
            </a:r>
          </a:p>
          <a:p>
            <a:endParaRPr lang="zh-CN" altLang="en-US" sz="3200"/>
          </a:p>
          <a:p>
            <a:r>
              <a:rPr lang="zh-CN" altLang="en-US" sz="3200"/>
              <a:t>　　结晶高聚物中杂质的存在会使得高聚物</a:t>
            </a:r>
          </a:p>
          <a:p>
            <a:r>
              <a:rPr lang="zh-CN" altLang="en-US" sz="3200"/>
              <a:t>的熔点下降。这主要是杂质的存在，使得结</a:t>
            </a:r>
          </a:p>
          <a:p>
            <a:r>
              <a:rPr lang="zh-CN" altLang="en-US" sz="3200"/>
              <a:t>晶高聚物在结晶时产生微晶化，过多的杂质</a:t>
            </a:r>
          </a:p>
          <a:p>
            <a:r>
              <a:rPr lang="zh-CN" altLang="en-US" sz="3200"/>
              <a:t>使高聚物难于形成大的结晶。</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1" name="Rectangle 5"/>
          <p:cNvSpPr>
            <a:spLocks noChangeArrowheads="1"/>
          </p:cNvSpPr>
          <p:nvPr/>
        </p:nvSpPr>
        <p:spPr bwMode="auto">
          <a:xfrm>
            <a:off x="550863" y="471488"/>
            <a:ext cx="7905750" cy="1311275"/>
          </a:xfrm>
          <a:prstGeom prst="rect">
            <a:avLst/>
          </a:prstGeom>
          <a:noFill/>
          <a:ln w="9525">
            <a:noFill/>
            <a:miter lim="800000"/>
            <a:headEnd/>
            <a:tailEnd/>
          </a:ln>
          <a:effectLst/>
        </p:spPr>
        <p:txBody>
          <a:bodyPr wrap="none" anchor="ctr">
            <a:spAutoFit/>
          </a:bodyPr>
          <a:lstStyle/>
          <a:p>
            <a:pPr algn="ctr"/>
            <a:r>
              <a:rPr lang="zh-CN" altLang="en-US" sz="4000">
                <a:solidFill>
                  <a:srgbClr val="FFFF00"/>
                </a:solidFill>
              </a:rPr>
              <a:t>第七节：高聚物的取向态结构</a:t>
            </a:r>
          </a:p>
          <a:p>
            <a:pPr algn="ctr"/>
            <a:r>
              <a:rPr lang="en-US" altLang="zh-CN" sz="4000">
                <a:solidFill>
                  <a:srgbClr val="FFFF00"/>
                </a:solidFill>
                <a:latin typeface="Times New Roman" pitchFamily="18" charset="0"/>
              </a:rPr>
              <a:t>(Orientation Structure of Polymer)</a:t>
            </a:r>
            <a:r>
              <a:rPr lang="en-US" altLang="zh-CN" sz="3200">
                <a:solidFill>
                  <a:srgbClr val="FFFF00"/>
                </a:solidFill>
              </a:rPr>
              <a:t> </a:t>
            </a:r>
          </a:p>
        </p:txBody>
      </p:sp>
      <p:sp>
        <p:nvSpPr>
          <p:cNvPr id="157702" name="Rectangle 6"/>
          <p:cNvSpPr>
            <a:spLocks noChangeArrowheads="1"/>
          </p:cNvSpPr>
          <p:nvPr/>
        </p:nvSpPr>
        <p:spPr bwMode="auto">
          <a:xfrm>
            <a:off x="755650" y="1916113"/>
            <a:ext cx="7905750" cy="3990975"/>
          </a:xfrm>
          <a:prstGeom prst="rect">
            <a:avLst/>
          </a:prstGeom>
          <a:noFill/>
          <a:ln w="9525">
            <a:noFill/>
            <a:miter lim="800000"/>
            <a:headEnd/>
            <a:tailEnd/>
          </a:ln>
          <a:effectLst/>
        </p:spPr>
        <p:txBody>
          <a:bodyPr wrap="none" anchor="ctr">
            <a:spAutoFit/>
          </a:bodyPr>
          <a:lstStyle/>
          <a:p>
            <a:pPr>
              <a:tabLst>
                <a:tab pos="457200" algn="l"/>
              </a:tabLst>
            </a:pPr>
            <a:r>
              <a:rPr lang="en-US" altLang="zh-CN" sz="3200">
                <a:solidFill>
                  <a:srgbClr val="FFFF00"/>
                </a:solidFill>
              </a:rPr>
              <a:t>2.7.1 </a:t>
            </a:r>
            <a:r>
              <a:rPr lang="zh-CN" altLang="en-US" sz="3200">
                <a:solidFill>
                  <a:srgbClr val="FFFF00"/>
                </a:solidFill>
              </a:rPr>
              <a:t>高聚物取向的分类</a:t>
            </a:r>
          </a:p>
          <a:p>
            <a:pPr>
              <a:tabLst>
                <a:tab pos="457200" algn="l"/>
              </a:tabLst>
            </a:pPr>
            <a:endParaRPr lang="zh-CN" altLang="en-US" sz="3200">
              <a:solidFill>
                <a:srgbClr val="FFFF00"/>
              </a:solidFill>
            </a:endParaRPr>
          </a:p>
          <a:p>
            <a:pPr>
              <a:tabLst>
                <a:tab pos="457200" algn="l"/>
              </a:tabLst>
            </a:pPr>
            <a:r>
              <a:rPr lang="zh-CN" altLang="en-US" sz="3200" b="0"/>
              <a:t>高聚物的取向可以分为分子取向和晶粒取向</a:t>
            </a:r>
          </a:p>
          <a:p>
            <a:pPr>
              <a:tabLst>
                <a:tab pos="457200" algn="l"/>
              </a:tabLst>
            </a:pPr>
            <a:r>
              <a:rPr lang="zh-CN" altLang="en-US" sz="3200" b="0"/>
              <a:t>两大类：</a:t>
            </a:r>
          </a:p>
          <a:p>
            <a:pPr>
              <a:tabLst>
                <a:tab pos="457200" algn="l"/>
              </a:tabLst>
            </a:pPr>
            <a:endParaRPr lang="zh-CN" altLang="en-US" sz="3200" b="0"/>
          </a:p>
          <a:p>
            <a:pPr>
              <a:tabLst>
                <a:tab pos="457200" algn="l"/>
              </a:tabLst>
            </a:pPr>
            <a:r>
              <a:rPr lang="en-US" altLang="zh-CN" sz="3200"/>
              <a:t>1) </a:t>
            </a:r>
            <a:r>
              <a:rPr lang="zh-CN" altLang="en-US" sz="3200"/>
              <a:t>分子取向：</a:t>
            </a:r>
          </a:p>
          <a:p>
            <a:pPr>
              <a:tabLst>
                <a:tab pos="457200" algn="l"/>
              </a:tabLst>
            </a:pPr>
            <a:r>
              <a:rPr lang="zh-CN" altLang="en-US" sz="3200" b="0"/>
              <a:t>是指在外力作用下，使高聚物的链段或者整</a:t>
            </a:r>
          </a:p>
          <a:p>
            <a:pPr>
              <a:tabLst>
                <a:tab pos="457200" algn="l"/>
              </a:tabLst>
            </a:pPr>
            <a:r>
              <a:rPr lang="zh-CN" altLang="en-US" sz="3200" b="0"/>
              <a:t>个分子链沿着外力场方向择优排列的现象。</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Rectangle 4"/>
          <p:cNvSpPr>
            <a:spLocks noChangeArrowheads="1"/>
          </p:cNvSpPr>
          <p:nvPr/>
        </p:nvSpPr>
        <p:spPr bwMode="auto">
          <a:xfrm>
            <a:off x="684213" y="765175"/>
            <a:ext cx="7905750" cy="4765675"/>
          </a:xfrm>
          <a:prstGeom prst="rect">
            <a:avLst/>
          </a:prstGeom>
          <a:noFill/>
          <a:ln w="9525">
            <a:noFill/>
            <a:miter lim="800000"/>
            <a:headEnd/>
            <a:tailEnd/>
          </a:ln>
          <a:effectLst/>
        </p:spPr>
        <p:txBody>
          <a:bodyPr wrap="none" anchor="ctr">
            <a:spAutoFit/>
          </a:bodyPr>
          <a:lstStyle/>
          <a:p>
            <a:pPr indent="400050">
              <a:lnSpc>
                <a:spcPct val="120000"/>
              </a:lnSpc>
            </a:pPr>
            <a:r>
              <a:rPr lang="en-US" altLang="zh-CN" sz="3200"/>
              <a:t>2) </a:t>
            </a:r>
            <a:r>
              <a:rPr lang="zh-CN" altLang="en-US" sz="3200"/>
              <a:t>晶粒取象：</a:t>
            </a:r>
          </a:p>
          <a:p>
            <a:pPr indent="400050">
              <a:lnSpc>
                <a:spcPct val="120000"/>
              </a:lnSpc>
            </a:pPr>
            <a:r>
              <a:rPr lang="zh-CN" altLang="en-US" sz="3200" b="0"/>
              <a:t>　　是指晶粒的某晶轴或者某晶面朝着某个</a:t>
            </a:r>
          </a:p>
          <a:p>
            <a:pPr indent="400050">
              <a:lnSpc>
                <a:spcPct val="120000"/>
              </a:lnSpc>
            </a:pPr>
            <a:r>
              <a:rPr lang="zh-CN" altLang="en-US" sz="3200" b="0"/>
              <a:t>特定的方向或者与某个特定的方向成一个恒</a:t>
            </a:r>
          </a:p>
          <a:p>
            <a:pPr indent="400050">
              <a:lnSpc>
                <a:spcPct val="120000"/>
              </a:lnSpc>
            </a:pPr>
            <a:r>
              <a:rPr lang="zh-CN" altLang="en-US" sz="3200" b="0"/>
              <a:t>定的夹角，或者平行于某个特定的平面择优</a:t>
            </a:r>
          </a:p>
          <a:p>
            <a:pPr indent="400050">
              <a:lnSpc>
                <a:spcPct val="120000"/>
              </a:lnSpc>
            </a:pPr>
            <a:r>
              <a:rPr lang="zh-CN" altLang="en-US" sz="3200" b="0"/>
              <a:t>排列的现象。从以上的概念我们知道，高聚</a:t>
            </a:r>
          </a:p>
          <a:p>
            <a:pPr indent="400050">
              <a:lnSpc>
                <a:spcPct val="120000"/>
              </a:lnSpc>
            </a:pPr>
            <a:r>
              <a:rPr lang="zh-CN" altLang="en-US" sz="3200" b="0"/>
              <a:t>物材料经过取向之后，它的力学性能、光学</a:t>
            </a:r>
          </a:p>
          <a:p>
            <a:pPr indent="400050">
              <a:lnSpc>
                <a:spcPct val="120000"/>
              </a:lnSpc>
            </a:pPr>
            <a:r>
              <a:rPr lang="zh-CN" altLang="en-US" sz="3200" b="0"/>
              <a:t>性能、热性能以及它的聚集态结构等许多方</a:t>
            </a:r>
          </a:p>
          <a:p>
            <a:pPr indent="400050">
              <a:lnSpc>
                <a:spcPct val="120000"/>
              </a:lnSpc>
            </a:pPr>
            <a:r>
              <a:rPr lang="zh-CN" altLang="en-US" sz="3200" b="0"/>
              <a:t>面都与未取向高聚物有很大的差异。</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4"/>
          <p:cNvSpPr>
            <a:spLocks noChangeArrowheads="1"/>
          </p:cNvSpPr>
          <p:nvPr/>
        </p:nvSpPr>
        <p:spPr bwMode="auto">
          <a:xfrm>
            <a:off x="684213" y="836613"/>
            <a:ext cx="7993062" cy="5453062"/>
          </a:xfrm>
          <a:prstGeom prst="rect">
            <a:avLst/>
          </a:prstGeom>
          <a:noFill/>
          <a:ln w="9525">
            <a:noFill/>
            <a:miter lim="800000"/>
            <a:headEnd/>
            <a:tailEnd/>
          </a:ln>
          <a:effectLst/>
        </p:spPr>
        <p:txBody>
          <a:bodyPr anchor="ctr">
            <a:spAutoFit/>
          </a:bodyPr>
          <a:lstStyle/>
          <a:p>
            <a:pPr indent="390525"/>
            <a:r>
              <a:rPr lang="zh-CN" altLang="en-US" sz="3200"/>
              <a:t>　　单晶的生长条件的改变对单晶的形状和尺寸等有很大的影响：</a:t>
            </a:r>
          </a:p>
          <a:p>
            <a:pPr indent="390525"/>
            <a:endParaRPr lang="zh-CN" altLang="en-US" sz="3200"/>
          </a:p>
          <a:p>
            <a:pPr indent="390525"/>
            <a:r>
              <a:rPr lang="zh-CN" altLang="en-US" sz="3200"/>
              <a:t>（</a:t>
            </a:r>
            <a:r>
              <a:rPr lang="en-US" altLang="zh-CN" sz="3200"/>
              <a:t>1</a:t>
            </a:r>
            <a:r>
              <a:rPr lang="zh-CN" altLang="en-US" sz="3200"/>
              <a:t>）、溶液的浓度的影响</a:t>
            </a:r>
            <a:endParaRPr lang="zh-CN" altLang="en-US" sz="3200" b="0"/>
          </a:p>
          <a:p>
            <a:pPr indent="390525"/>
            <a:r>
              <a:rPr lang="zh-CN" altLang="en-US" sz="3200" b="0"/>
              <a:t>　　为了培养完善的晶体，溶液的浓度必须足够稀。</a:t>
            </a:r>
          </a:p>
          <a:p>
            <a:pPr indent="390525"/>
            <a:endParaRPr lang="zh-CN" altLang="en-US" sz="3200" b="0"/>
          </a:p>
          <a:p>
            <a:pPr indent="390525"/>
            <a:r>
              <a:rPr lang="en-US" altLang="zh-CN" sz="3200" b="0"/>
              <a:t>C=0.01% </a:t>
            </a:r>
            <a:r>
              <a:rPr lang="zh-CN" altLang="en-US" sz="3200" b="0"/>
              <a:t>时，可得到单层片晶；</a:t>
            </a:r>
          </a:p>
          <a:p>
            <a:pPr indent="390525"/>
            <a:r>
              <a:rPr lang="en-US" altLang="zh-CN" sz="3200" b="0"/>
              <a:t>C=0.1%  </a:t>
            </a:r>
            <a:r>
              <a:rPr lang="zh-CN" altLang="en-US" sz="3200" b="0"/>
              <a:t>时，可得到多层片晶；</a:t>
            </a:r>
          </a:p>
          <a:p>
            <a:pPr indent="390525"/>
            <a:r>
              <a:rPr lang="en-US" altLang="zh-CN" sz="3200" b="0"/>
              <a:t>C=1.%   </a:t>
            </a:r>
            <a:r>
              <a:rPr lang="zh-CN" altLang="en-US" sz="3200" b="0"/>
              <a:t>时，接近于本体结晶，得到球晶。</a:t>
            </a:r>
          </a:p>
          <a:p>
            <a:pPr indent="390525"/>
            <a:endParaRPr lang="en-US" altLang="zh-CN" sz="3200" b="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6" name="Rectangle 4"/>
          <p:cNvSpPr>
            <a:spLocks noChangeArrowheads="1"/>
          </p:cNvSpPr>
          <p:nvPr/>
        </p:nvSpPr>
        <p:spPr bwMode="auto">
          <a:xfrm>
            <a:off x="755650" y="908050"/>
            <a:ext cx="7848600" cy="5059363"/>
          </a:xfrm>
          <a:prstGeom prst="rect">
            <a:avLst/>
          </a:prstGeom>
          <a:noFill/>
          <a:ln w="9525">
            <a:noFill/>
            <a:miter lim="800000"/>
            <a:headEnd/>
            <a:tailEnd/>
          </a:ln>
          <a:effectLst/>
        </p:spPr>
        <p:txBody>
          <a:bodyPr>
            <a:spAutoFit/>
          </a:bodyPr>
          <a:lstStyle/>
          <a:p>
            <a:r>
              <a:rPr kumimoji="1" lang="zh-CN" altLang="en-US" sz="3200"/>
              <a:t>　　所以高分子的取向现象包括分子链，链段以及结晶高聚物的晶片，晶带，晶粒沿某特定方向作占优势的平行排列。</a:t>
            </a:r>
          </a:p>
          <a:p>
            <a:pPr>
              <a:lnSpc>
                <a:spcPct val="120000"/>
              </a:lnSpc>
            </a:pPr>
            <a:r>
              <a:rPr kumimoji="1" lang="zh-CN" altLang="en-US" sz="3200"/>
              <a:t>　　取向不同于结晶，只是在一维或二维在一定程度上有序，而结晶是三维有序的。同时取向时填充密度也不同。</a:t>
            </a:r>
          </a:p>
          <a:p>
            <a:pPr>
              <a:lnSpc>
                <a:spcPct val="120000"/>
              </a:lnSpc>
            </a:pPr>
            <a:r>
              <a:rPr kumimoji="1" lang="zh-CN" altLang="en-US" sz="3200"/>
              <a:t>　　未取向的高分子是</a:t>
            </a:r>
            <a:r>
              <a:rPr kumimoji="1" lang="zh-CN" altLang="en-US" sz="3200">
                <a:solidFill>
                  <a:srgbClr val="FFFF00"/>
                </a:solidFill>
              </a:rPr>
              <a:t>各向同性</a:t>
            </a:r>
            <a:r>
              <a:rPr kumimoji="1" lang="en-US" altLang="zh-CN" sz="3200"/>
              <a:t>(isotropic)</a:t>
            </a:r>
            <a:r>
              <a:rPr kumimoji="1" lang="zh-CN" altLang="en-US" sz="3200"/>
              <a:t>的，取向的高分子呈现</a:t>
            </a:r>
            <a:r>
              <a:rPr kumimoji="1" lang="zh-CN" altLang="en-US" sz="3200">
                <a:solidFill>
                  <a:srgbClr val="FFFF00"/>
                </a:solidFill>
              </a:rPr>
              <a:t>各向异性</a:t>
            </a:r>
            <a:r>
              <a:rPr kumimoji="1" lang="en-US" altLang="zh-CN" sz="3200"/>
              <a:t>(anisotropic).</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2" name="Rectangle 4"/>
          <p:cNvSpPr>
            <a:spLocks noChangeArrowheads="1"/>
          </p:cNvSpPr>
          <p:nvPr/>
        </p:nvSpPr>
        <p:spPr bwMode="auto">
          <a:xfrm>
            <a:off x="468313" y="1363663"/>
            <a:ext cx="7972425" cy="3403600"/>
          </a:xfrm>
          <a:prstGeom prst="rect">
            <a:avLst/>
          </a:prstGeom>
          <a:noFill/>
          <a:ln w="9525">
            <a:noFill/>
            <a:miter lim="800000"/>
            <a:headEnd/>
            <a:tailEnd/>
          </a:ln>
          <a:effectLst/>
        </p:spPr>
        <p:txBody>
          <a:bodyPr wrap="none" anchor="ctr">
            <a:spAutoFit/>
          </a:bodyPr>
          <a:lstStyle/>
          <a:p>
            <a:pPr>
              <a:tabLst>
                <a:tab pos="457200" algn="l"/>
              </a:tabLst>
            </a:pPr>
            <a:r>
              <a:rPr lang="en-US" altLang="zh-CN" sz="3200">
                <a:solidFill>
                  <a:srgbClr val="FFFF00"/>
                </a:solidFill>
              </a:rPr>
              <a:t>2.7.2</a:t>
            </a:r>
            <a:r>
              <a:rPr lang="zh-CN" altLang="en-US" sz="3200">
                <a:solidFill>
                  <a:srgbClr val="FFFF00"/>
                </a:solidFill>
              </a:rPr>
              <a:t>　高聚物的取向机理</a:t>
            </a:r>
          </a:p>
          <a:p>
            <a:pPr>
              <a:tabLst>
                <a:tab pos="457200" algn="l"/>
              </a:tabLst>
            </a:pPr>
            <a:endParaRPr lang="zh-CN" altLang="en-US" sz="3200"/>
          </a:p>
          <a:p>
            <a:pPr>
              <a:lnSpc>
                <a:spcPct val="120000"/>
              </a:lnSpc>
              <a:tabLst>
                <a:tab pos="457200" algn="l"/>
              </a:tabLst>
            </a:pPr>
            <a:r>
              <a:rPr lang="zh-CN" altLang="en-US" sz="3200" b="0"/>
              <a:t>　　对于无定型高聚物，只有分子取向的问</a:t>
            </a:r>
          </a:p>
          <a:p>
            <a:pPr>
              <a:lnSpc>
                <a:spcPct val="120000"/>
              </a:lnSpc>
              <a:tabLst>
                <a:tab pos="457200" algn="l"/>
              </a:tabLst>
            </a:pPr>
            <a:r>
              <a:rPr lang="zh-CN" altLang="en-US" sz="3200" b="0"/>
              <a:t>题，通常是通过在</a:t>
            </a:r>
            <a:r>
              <a:rPr lang="en-US" altLang="zh-CN" sz="3200" b="0"/>
              <a:t>Tg</a:t>
            </a:r>
            <a:r>
              <a:rPr lang="zh-CN" altLang="en-US" sz="3200" b="0"/>
              <a:t>温度以上使之变形，</a:t>
            </a:r>
          </a:p>
          <a:p>
            <a:pPr>
              <a:lnSpc>
                <a:spcPct val="120000"/>
              </a:lnSpc>
              <a:tabLst>
                <a:tab pos="457200" algn="l"/>
              </a:tabLst>
            </a:pPr>
            <a:r>
              <a:rPr lang="zh-CN" altLang="en-US" sz="3200" b="0"/>
              <a:t>然后在</a:t>
            </a:r>
            <a:r>
              <a:rPr lang="en-US" altLang="zh-CN" sz="3200" b="0"/>
              <a:t>Tg</a:t>
            </a:r>
            <a:r>
              <a:rPr lang="zh-CN" altLang="en-US" sz="3200" b="0"/>
              <a:t>以下使得分子链和链段的运动处于</a:t>
            </a:r>
          </a:p>
          <a:p>
            <a:pPr>
              <a:lnSpc>
                <a:spcPct val="120000"/>
              </a:lnSpc>
              <a:tabLst>
                <a:tab pos="457200" algn="l"/>
              </a:tabLst>
            </a:pPr>
            <a:r>
              <a:rPr lang="zh-CN" altLang="en-US" sz="3200" b="0"/>
              <a:t>冻结状态来达到。</a:t>
            </a:r>
            <a:r>
              <a:rPr lang="zh-CN" altLang="en-US"/>
              <a:t> </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4" name="Freeform 14"/>
          <p:cNvSpPr>
            <a:spLocks/>
          </p:cNvSpPr>
          <p:nvPr/>
        </p:nvSpPr>
        <p:spPr bwMode="auto">
          <a:xfrm>
            <a:off x="684213" y="1196975"/>
            <a:ext cx="1944687" cy="1223963"/>
          </a:xfrm>
          <a:custGeom>
            <a:avLst/>
            <a:gdLst/>
            <a:ahLst/>
            <a:cxnLst>
              <a:cxn ang="0">
                <a:pos x="358" y="255"/>
              </a:cxn>
              <a:cxn ang="0">
                <a:pos x="403" y="15"/>
              </a:cxn>
              <a:cxn ang="0">
                <a:pos x="598" y="165"/>
              </a:cxn>
              <a:cxn ang="0">
                <a:pos x="148" y="165"/>
              </a:cxn>
              <a:cxn ang="0">
                <a:pos x="418" y="435"/>
              </a:cxn>
              <a:cxn ang="0">
                <a:pos x="418" y="150"/>
              </a:cxn>
              <a:cxn ang="0">
                <a:pos x="88" y="555"/>
              </a:cxn>
              <a:cxn ang="0">
                <a:pos x="628" y="435"/>
              </a:cxn>
              <a:cxn ang="0">
                <a:pos x="418" y="360"/>
              </a:cxn>
              <a:cxn ang="0">
                <a:pos x="478" y="900"/>
              </a:cxn>
              <a:cxn ang="0">
                <a:pos x="643" y="690"/>
              </a:cxn>
              <a:cxn ang="0">
                <a:pos x="73" y="675"/>
              </a:cxn>
              <a:cxn ang="0">
                <a:pos x="208" y="885"/>
              </a:cxn>
              <a:cxn ang="0">
                <a:pos x="778" y="465"/>
              </a:cxn>
              <a:cxn ang="0">
                <a:pos x="733" y="90"/>
              </a:cxn>
              <a:cxn ang="0">
                <a:pos x="793" y="570"/>
              </a:cxn>
              <a:cxn ang="0">
                <a:pos x="1168" y="690"/>
              </a:cxn>
              <a:cxn ang="0">
                <a:pos x="1078" y="420"/>
              </a:cxn>
              <a:cxn ang="0">
                <a:pos x="823" y="795"/>
              </a:cxn>
              <a:cxn ang="0">
                <a:pos x="613" y="450"/>
              </a:cxn>
              <a:cxn ang="0">
                <a:pos x="1108" y="375"/>
              </a:cxn>
              <a:cxn ang="0">
                <a:pos x="988" y="180"/>
              </a:cxn>
              <a:cxn ang="0">
                <a:pos x="928" y="900"/>
              </a:cxn>
              <a:cxn ang="0">
                <a:pos x="688" y="915"/>
              </a:cxn>
            </a:cxnLst>
            <a:rect l="0" t="0" r="r" b="b"/>
            <a:pathLst>
              <a:path w="1215" h="1022">
                <a:moveTo>
                  <a:pt x="358" y="255"/>
                </a:moveTo>
                <a:cubicBezTo>
                  <a:pt x="360" y="142"/>
                  <a:pt x="363" y="30"/>
                  <a:pt x="403" y="15"/>
                </a:cubicBezTo>
                <a:cubicBezTo>
                  <a:pt x="443" y="0"/>
                  <a:pt x="641" y="140"/>
                  <a:pt x="598" y="165"/>
                </a:cubicBezTo>
                <a:cubicBezTo>
                  <a:pt x="555" y="190"/>
                  <a:pt x="178" y="120"/>
                  <a:pt x="148" y="165"/>
                </a:cubicBezTo>
                <a:cubicBezTo>
                  <a:pt x="118" y="210"/>
                  <a:pt x="373" y="437"/>
                  <a:pt x="418" y="435"/>
                </a:cubicBezTo>
                <a:cubicBezTo>
                  <a:pt x="463" y="433"/>
                  <a:pt x="473" y="130"/>
                  <a:pt x="418" y="150"/>
                </a:cubicBezTo>
                <a:cubicBezTo>
                  <a:pt x="363" y="170"/>
                  <a:pt x="53" y="508"/>
                  <a:pt x="88" y="555"/>
                </a:cubicBezTo>
                <a:cubicBezTo>
                  <a:pt x="123" y="602"/>
                  <a:pt x="573" y="467"/>
                  <a:pt x="628" y="435"/>
                </a:cubicBezTo>
                <a:cubicBezTo>
                  <a:pt x="683" y="403"/>
                  <a:pt x="443" y="283"/>
                  <a:pt x="418" y="360"/>
                </a:cubicBezTo>
                <a:cubicBezTo>
                  <a:pt x="393" y="437"/>
                  <a:pt x="440" y="845"/>
                  <a:pt x="478" y="900"/>
                </a:cubicBezTo>
                <a:cubicBezTo>
                  <a:pt x="516" y="955"/>
                  <a:pt x="710" y="727"/>
                  <a:pt x="643" y="690"/>
                </a:cubicBezTo>
                <a:cubicBezTo>
                  <a:pt x="576" y="653"/>
                  <a:pt x="146" y="643"/>
                  <a:pt x="73" y="675"/>
                </a:cubicBezTo>
                <a:cubicBezTo>
                  <a:pt x="0" y="707"/>
                  <a:pt x="91" y="920"/>
                  <a:pt x="208" y="885"/>
                </a:cubicBezTo>
                <a:cubicBezTo>
                  <a:pt x="325" y="850"/>
                  <a:pt x="691" y="597"/>
                  <a:pt x="778" y="465"/>
                </a:cubicBezTo>
                <a:cubicBezTo>
                  <a:pt x="865" y="333"/>
                  <a:pt x="731" y="73"/>
                  <a:pt x="733" y="90"/>
                </a:cubicBezTo>
                <a:cubicBezTo>
                  <a:pt x="735" y="107"/>
                  <a:pt x="720" y="470"/>
                  <a:pt x="793" y="570"/>
                </a:cubicBezTo>
                <a:cubicBezTo>
                  <a:pt x="866" y="670"/>
                  <a:pt x="1121" y="715"/>
                  <a:pt x="1168" y="690"/>
                </a:cubicBezTo>
                <a:cubicBezTo>
                  <a:pt x="1215" y="665"/>
                  <a:pt x="1136" y="403"/>
                  <a:pt x="1078" y="420"/>
                </a:cubicBezTo>
                <a:cubicBezTo>
                  <a:pt x="1020" y="437"/>
                  <a:pt x="900" y="790"/>
                  <a:pt x="823" y="795"/>
                </a:cubicBezTo>
                <a:cubicBezTo>
                  <a:pt x="746" y="800"/>
                  <a:pt x="566" y="520"/>
                  <a:pt x="613" y="450"/>
                </a:cubicBezTo>
                <a:cubicBezTo>
                  <a:pt x="660" y="380"/>
                  <a:pt x="1046" y="420"/>
                  <a:pt x="1108" y="375"/>
                </a:cubicBezTo>
                <a:cubicBezTo>
                  <a:pt x="1170" y="330"/>
                  <a:pt x="1018" y="93"/>
                  <a:pt x="988" y="180"/>
                </a:cubicBezTo>
                <a:cubicBezTo>
                  <a:pt x="958" y="267"/>
                  <a:pt x="978" y="778"/>
                  <a:pt x="928" y="900"/>
                </a:cubicBezTo>
                <a:cubicBezTo>
                  <a:pt x="878" y="1022"/>
                  <a:pt x="783" y="968"/>
                  <a:pt x="688" y="915"/>
                </a:cubicBezTo>
              </a:path>
            </a:pathLst>
          </a:custGeom>
          <a:noFill/>
          <a:ln w="38100" cmpd="sng">
            <a:solidFill>
              <a:schemeClr val="tx1"/>
            </a:solidFill>
            <a:round/>
            <a:headEnd/>
            <a:tailEnd/>
          </a:ln>
        </p:spPr>
        <p:txBody>
          <a:bodyPr/>
          <a:lstStyle/>
          <a:p>
            <a:endParaRPr lang="zh-CN" altLang="en-US"/>
          </a:p>
        </p:txBody>
      </p:sp>
      <p:sp>
        <p:nvSpPr>
          <p:cNvPr id="163849" name="Line 9"/>
          <p:cNvSpPr>
            <a:spLocks noChangeShapeType="1"/>
          </p:cNvSpPr>
          <p:nvPr/>
        </p:nvSpPr>
        <p:spPr bwMode="auto">
          <a:xfrm>
            <a:off x="3132138" y="1844675"/>
            <a:ext cx="457200" cy="0"/>
          </a:xfrm>
          <a:prstGeom prst="line">
            <a:avLst/>
          </a:prstGeom>
          <a:noFill/>
          <a:ln w="38100">
            <a:solidFill>
              <a:schemeClr val="tx1"/>
            </a:solidFill>
            <a:round/>
            <a:headEnd/>
            <a:tailEnd type="triangle" w="med" len="med"/>
          </a:ln>
        </p:spPr>
        <p:txBody>
          <a:bodyPr/>
          <a:lstStyle/>
          <a:p>
            <a:endParaRPr lang="zh-CN" altLang="en-US"/>
          </a:p>
        </p:txBody>
      </p:sp>
      <p:sp>
        <p:nvSpPr>
          <p:cNvPr id="163850" name="Freeform 10"/>
          <p:cNvSpPr>
            <a:spLocks/>
          </p:cNvSpPr>
          <p:nvPr/>
        </p:nvSpPr>
        <p:spPr bwMode="auto">
          <a:xfrm>
            <a:off x="4284663" y="1341438"/>
            <a:ext cx="1439862" cy="212725"/>
          </a:xfrm>
          <a:custGeom>
            <a:avLst/>
            <a:gdLst/>
            <a:ahLst/>
            <a:cxnLst>
              <a:cxn ang="0">
                <a:pos x="410" y="0"/>
              </a:cxn>
              <a:cxn ang="0">
                <a:pos x="50" y="45"/>
              </a:cxn>
              <a:cxn ang="0">
                <a:pos x="110" y="120"/>
              </a:cxn>
              <a:cxn ang="0">
                <a:pos x="560" y="90"/>
              </a:cxn>
              <a:cxn ang="0">
                <a:pos x="875" y="15"/>
              </a:cxn>
              <a:cxn ang="0">
                <a:pos x="920" y="105"/>
              </a:cxn>
              <a:cxn ang="0">
                <a:pos x="500" y="150"/>
              </a:cxn>
              <a:cxn ang="0">
                <a:pos x="1055" y="210"/>
              </a:cxn>
              <a:cxn ang="0">
                <a:pos x="1310" y="75"/>
              </a:cxn>
            </a:cxnLst>
            <a:rect l="0" t="0" r="r" b="b"/>
            <a:pathLst>
              <a:path w="1310" h="222">
                <a:moveTo>
                  <a:pt x="410" y="0"/>
                </a:moveTo>
                <a:cubicBezTo>
                  <a:pt x="255" y="12"/>
                  <a:pt x="100" y="25"/>
                  <a:pt x="50" y="45"/>
                </a:cubicBezTo>
                <a:cubicBezTo>
                  <a:pt x="0" y="65"/>
                  <a:pt x="25" y="112"/>
                  <a:pt x="110" y="120"/>
                </a:cubicBezTo>
                <a:cubicBezTo>
                  <a:pt x="195" y="128"/>
                  <a:pt x="433" y="107"/>
                  <a:pt x="560" y="90"/>
                </a:cubicBezTo>
                <a:cubicBezTo>
                  <a:pt x="687" y="73"/>
                  <a:pt x="815" y="12"/>
                  <a:pt x="875" y="15"/>
                </a:cubicBezTo>
                <a:cubicBezTo>
                  <a:pt x="935" y="18"/>
                  <a:pt x="983" y="82"/>
                  <a:pt x="920" y="105"/>
                </a:cubicBezTo>
                <a:cubicBezTo>
                  <a:pt x="857" y="128"/>
                  <a:pt x="478" y="133"/>
                  <a:pt x="500" y="150"/>
                </a:cubicBezTo>
                <a:cubicBezTo>
                  <a:pt x="522" y="167"/>
                  <a:pt x="920" y="222"/>
                  <a:pt x="1055" y="210"/>
                </a:cubicBezTo>
                <a:cubicBezTo>
                  <a:pt x="1190" y="198"/>
                  <a:pt x="1268" y="97"/>
                  <a:pt x="1310" y="75"/>
                </a:cubicBezTo>
              </a:path>
            </a:pathLst>
          </a:custGeom>
          <a:noFill/>
          <a:ln w="38100" cmpd="sng">
            <a:solidFill>
              <a:schemeClr val="tx1"/>
            </a:solidFill>
            <a:round/>
            <a:headEnd/>
            <a:tailEnd/>
          </a:ln>
        </p:spPr>
        <p:txBody>
          <a:bodyPr/>
          <a:lstStyle/>
          <a:p>
            <a:endParaRPr lang="zh-CN" altLang="en-US"/>
          </a:p>
        </p:txBody>
      </p:sp>
      <p:sp>
        <p:nvSpPr>
          <p:cNvPr id="163853" name="Freeform 13"/>
          <p:cNvSpPr>
            <a:spLocks/>
          </p:cNvSpPr>
          <p:nvPr/>
        </p:nvSpPr>
        <p:spPr bwMode="auto">
          <a:xfrm>
            <a:off x="4284663" y="1844675"/>
            <a:ext cx="1366837" cy="144463"/>
          </a:xfrm>
          <a:custGeom>
            <a:avLst/>
            <a:gdLst/>
            <a:ahLst/>
            <a:cxnLst>
              <a:cxn ang="0">
                <a:pos x="22" y="20"/>
              </a:cxn>
              <a:cxn ang="0">
                <a:pos x="337" y="20"/>
              </a:cxn>
              <a:cxn ang="0">
                <a:pos x="397" y="125"/>
              </a:cxn>
              <a:cxn ang="0">
                <a:pos x="67" y="125"/>
              </a:cxn>
              <a:cxn ang="0">
                <a:pos x="67" y="230"/>
              </a:cxn>
              <a:cxn ang="0">
                <a:pos x="472" y="155"/>
              </a:cxn>
              <a:cxn ang="0">
                <a:pos x="547" y="5"/>
              </a:cxn>
              <a:cxn ang="0">
                <a:pos x="712" y="125"/>
              </a:cxn>
              <a:cxn ang="0">
                <a:pos x="562" y="230"/>
              </a:cxn>
              <a:cxn ang="0">
                <a:pos x="1042" y="230"/>
              </a:cxn>
              <a:cxn ang="0">
                <a:pos x="982" y="125"/>
              </a:cxn>
              <a:cxn ang="0">
                <a:pos x="1162" y="95"/>
              </a:cxn>
            </a:cxnLst>
            <a:rect l="0" t="0" r="r" b="b"/>
            <a:pathLst>
              <a:path w="1162" h="247">
                <a:moveTo>
                  <a:pt x="22" y="20"/>
                </a:moveTo>
                <a:cubicBezTo>
                  <a:pt x="148" y="11"/>
                  <a:pt x="275" y="3"/>
                  <a:pt x="337" y="20"/>
                </a:cubicBezTo>
                <a:cubicBezTo>
                  <a:pt x="399" y="37"/>
                  <a:pt x="442" y="108"/>
                  <a:pt x="397" y="125"/>
                </a:cubicBezTo>
                <a:cubicBezTo>
                  <a:pt x="352" y="142"/>
                  <a:pt x="122" y="107"/>
                  <a:pt x="67" y="125"/>
                </a:cubicBezTo>
                <a:cubicBezTo>
                  <a:pt x="12" y="143"/>
                  <a:pt x="0" y="225"/>
                  <a:pt x="67" y="230"/>
                </a:cubicBezTo>
                <a:cubicBezTo>
                  <a:pt x="134" y="235"/>
                  <a:pt x="392" y="192"/>
                  <a:pt x="472" y="155"/>
                </a:cubicBezTo>
                <a:cubicBezTo>
                  <a:pt x="552" y="118"/>
                  <a:pt x="507" y="10"/>
                  <a:pt x="547" y="5"/>
                </a:cubicBezTo>
                <a:cubicBezTo>
                  <a:pt x="587" y="0"/>
                  <a:pt x="710" y="88"/>
                  <a:pt x="712" y="125"/>
                </a:cubicBezTo>
                <a:cubicBezTo>
                  <a:pt x="714" y="162"/>
                  <a:pt x="507" y="213"/>
                  <a:pt x="562" y="230"/>
                </a:cubicBezTo>
                <a:cubicBezTo>
                  <a:pt x="617" y="247"/>
                  <a:pt x="972" y="247"/>
                  <a:pt x="1042" y="230"/>
                </a:cubicBezTo>
                <a:cubicBezTo>
                  <a:pt x="1112" y="213"/>
                  <a:pt x="962" y="147"/>
                  <a:pt x="982" y="125"/>
                </a:cubicBezTo>
                <a:cubicBezTo>
                  <a:pt x="1002" y="103"/>
                  <a:pt x="1132" y="100"/>
                  <a:pt x="1162" y="95"/>
                </a:cubicBezTo>
              </a:path>
            </a:pathLst>
          </a:custGeom>
          <a:noFill/>
          <a:ln w="38100" cmpd="sng">
            <a:solidFill>
              <a:schemeClr val="tx1"/>
            </a:solidFill>
            <a:round/>
            <a:headEnd/>
            <a:tailEnd/>
          </a:ln>
        </p:spPr>
        <p:txBody>
          <a:bodyPr/>
          <a:lstStyle/>
          <a:p>
            <a:endParaRPr lang="zh-CN" altLang="en-US"/>
          </a:p>
        </p:txBody>
      </p:sp>
      <p:sp>
        <p:nvSpPr>
          <p:cNvPr id="163845" name="Freeform 5"/>
          <p:cNvSpPr>
            <a:spLocks/>
          </p:cNvSpPr>
          <p:nvPr/>
        </p:nvSpPr>
        <p:spPr bwMode="auto">
          <a:xfrm>
            <a:off x="4356100" y="2205038"/>
            <a:ext cx="1368425" cy="287337"/>
          </a:xfrm>
          <a:custGeom>
            <a:avLst/>
            <a:gdLst/>
            <a:ahLst/>
            <a:cxnLst>
              <a:cxn ang="0">
                <a:pos x="113" y="37"/>
              </a:cxn>
              <a:cxn ang="0">
                <a:pos x="233" y="22"/>
              </a:cxn>
              <a:cxn ang="0">
                <a:pos x="173" y="172"/>
              </a:cxn>
              <a:cxn ang="0">
                <a:pos x="8" y="247"/>
              </a:cxn>
              <a:cxn ang="0">
                <a:pos x="218" y="292"/>
              </a:cxn>
              <a:cxn ang="0">
                <a:pos x="278" y="172"/>
              </a:cxn>
              <a:cxn ang="0">
                <a:pos x="503" y="67"/>
              </a:cxn>
              <a:cxn ang="0">
                <a:pos x="443" y="202"/>
              </a:cxn>
              <a:cxn ang="0">
                <a:pos x="608" y="232"/>
              </a:cxn>
              <a:cxn ang="0">
                <a:pos x="713" y="97"/>
              </a:cxn>
              <a:cxn ang="0">
                <a:pos x="908" y="82"/>
              </a:cxn>
              <a:cxn ang="0">
                <a:pos x="818" y="232"/>
              </a:cxn>
              <a:cxn ang="0">
                <a:pos x="908" y="307"/>
              </a:cxn>
              <a:cxn ang="0">
                <a:pos x="1013" y="232"/>
              </a:cxn>
              <a:cxn ang="0">
                <a:pos x="1013" y="52"/>
              </a:cxn>
              <a:cxn ang="0">
                <a:pos x="1268" y="142"/>
              </a:cxn>
              <a:cxn ang="0">
                <a:pos x="1298" y="262"/>
              </a:cxn>
            </a:cxnLst>
            <a:rect l="0" t="0" r="r" b="b"/>
            <a:pathLst>
              <a:path w="1315" h="307">
                <a:moveTo>
                  <a:pt x="113" y="37"/>
                </a:moveTo>
                <a:cubicBezTo>
                  <a:pt x="168" y="18"/>
                  <a:pt x="223" y="0"/>
                  <a:pt x="233" y="22"/>
                </a:cubicBezTo>
                <a:cubicBezTo>
                  <a:pt x="243" y="44"/>
                  <a:pt x="210" y="135"/>
                  <a:pt x="173" y="172"/>
                </a:cubicBezTo>
                <a:cubicBezTo>
                  <a:pt x="136" y="209"/>
                  <a:pt x="0" y="227"/>
                  <a:pt x="8" y="247"/>
                </a:cubicBezTo>
                <a:cubicBezTo>
                  <a:pt x="16" y="267"/>
                  <a:pt x="173" y="305"/>
                  <a:pt x="218" y="292"/>
                </a:cubicBezTo>
                <a:cubicBezTo>
                  <a:pt x="263" y="279"/>
                  <a:pt x="230" y="210"/>
                  <a:pt x="278" y="172"/>
                </a:cubicBezTo>
                <a:cubicBezTo>
                  <a:pt x="326" y="134"/>
                  <a:pt x="476" y="62"/>
                  <a:pt x="503" y="67"/>
                </a:cubicBezTo>
                <a:cubicBezTo>
                  <a:pt x="530" y="72"/>
                  <a:pt x="426" y="175"/>
                  <a:pt x="443" y="202"/>
                </a:cubicBezTo>
                <a:cubicBezTo>
                  <a:pt x="460" y="229"/>
                  <a:pt x="563" y="249"/>
                  <a:pt x="608" y="232"/>
                </a:cubicBezTo>
                <a:cubicBezTo>
                  <a:pt x="653" y="215"/>
                  <a:pt x="663" y="122"/>
                  <a:pt x="713" y="97"/>
                </a:cubicBezTo>
                <a:cubicBezTo>
                  <a:pt x="763" y="72"/>
                  <a:pt x="891" y="60"/>
                  <a:pt x="908" y="82"/>
                </a:cubicBezTo>
                <a:cubicBezTo>
                  <a:pt x="925" y="104"/>
                  <a:pt x="818" y="195"/>
                  <a:pt x="818" y="232"/>
                </a:cubicBezTo>
                <a:cubicBezTo>
                  <a:pt x="818" y="269"/>
                  <a:pt x="876" y="307"/>
                  <a:pt x="908" y="307"/>
                </a:cubicBezTo>
                <a:cubicBezTo>
                  <a:pt x="940" y="307"/>
                  <a:pt x="996" y="274"/>
                  <a:pt x="1013" y="232"/>
                </a:cubicBezTo>
                <a:cubicBezTo>
                  <a:pt x="1030" y="190"/>
                  <a:pt x="971" y="67"/>
                  <a:pt x="1013" y="52"/>
                </a:cubicBezTo>
                <a:cubicBezTo>
                  <a:pt x="1055" y="37"/>
                  <a:pt x="1221" y="107"/>
                  <a:pt x="1268" y="142"/>
                </a:cubicBezTo>
                <a:cubicBezTo>
                  <a:pt x="1315" y="177"/>
                  <a:pt x="1306" y="219"/>
                  <a:pt x="1298" y="262"/>
                </a:cubicBezTo>
              </a:path>
            </a:pathLst>
          </a:custGeom>
          <a:noFill/>
          <a:ln w="38100" cmpd="sng">
            <a:solidFill>
              <a:schemeClr val="tx1"/>
            </a:solidFill>
            <a:round/>
            <a:headEnd/>
            <a:tailEnd/>
          </a:ln>
        </p:spPr>
        <p:txBody>
          <a:bodyPr/>
          <a:lstStyle/>
          <a:p>
            <a:endParaRPr lang="zh-CN" altLang="en-US"/>
          </a:p>
        </p:txBody>
      </p:sp>
      <p:sp>
        <p:nvSpPr>
          <p:cNvPr id="163848" name="Line 8"/>
          <p:cNvSpPr>
            <a:spLocks noChangeShapeType="1"/>
          </p:cNvSpPr>
          <p:nvPr/>
        </p:nvSpPr>
        <p:spPr bwMode="auto">
          <a:xfrm>
            <a:off x="6084888" y="1844675"/>
            <a:ext cx="533400" cy="0"/>
          </a:xfrm>
          <a:prstGeom prst="line">
            <a:avLst/>
          </a:prstGeom>
          <a:noFill/>
          <a:ln w="38100">
            <a:solidFill>
              <a:schemeClr val="tx1"/>
            </a:solidFill>
            <a:round/>
            <a:headEnd/>
            <a:tailEnd type="triangle" w="med" len="med"/>
          </a:ln>
        </p:spPr>
        <p:txBody>
          <a:bodyPr/>
          <a:lstStyle/>
          <a:p>
            <a:endParaRPr lang="zh-CN" altLang="en-US"/>
          </a:p>
        </p:txBody>
      </p:sp>
      <p:sp>
        <p:nvSpPr>
          <p:cNvPr id="163852" name="Freeform 12"/>
          <p:cNvSpPr>
            <a:spLocks/>
          </p:cNvSpPr>
          <p:nvPr/>
        </p:nvSpPr>
        <p:spPr bwMode="auto">
          <a:xfrm>
            <a:off x="7019925" y="1484313"/>
            <a:ext cx="1152525" cy="120650"/>
          </a:xfrm>
          <a:custGeom>
            <a:avLst/>
            <a:gdLst/>
            <a:ahLst/>
            <a:cxnLst>
              <a:cxn ang="0">
                <a:pos x="0" y="7"/>
              </a:cxn>
              <a:cxn ang="0">
                <a:pos x="555" y="22"/>
              </a:cxn>
              <a:cxn ang="0">
                <a:pos x="450" y="142"/>
              </a:cxn>
              <a:cxn ang="0">
                <a:pos x="600" y="172"/>
              </a:cxn>
              <a:cxn ang="0">
                <a:pos x="1380" y="37"/>
              </a:cxn>
            </a:cxnLst>
            <a:rect l="0" t="0" r="r" b="b"/>
            <a:pathLst>
              <a:path w="1380" h="190">
                <a:moveTo>
                  <a:pt x="0" y="7"/>
                </a:moveTo>
                <a:cubicBezTo>
                  <a:pt x="240" y="3"/>
                  <a:pt x="480" y="0"/>
                  <a:pt x="555" y="22"/>
                </a:cubicBezTo>
                <a:cubicBezTo>
                  <a:pt x="630" y="44"/>
                  <a:pt x="443" y="117"/>
                  <a:pt x="450" y="142"/>
                </a:cubicBezTo>
                <a:cubicBezTo>
                  <a:pt x="457" y="167"/>
                  <a:pt x="445" y="190"/>
                  <a:pt x="600" y="172"/>
                </a:cubicBezTo>
                <a:cubicBezTo>
                  <a:pt x="755" y="154"/>
                  <a:pt x="1250" y="59"/>
                  <a:pt x="1380" y="37"/>
                </a:cubicBezTo>
              </a:path>
            </a:pathLst>
          </a:custGeom>
          <a:noFill/>
          <a:ln w="38100" cmpd="sng">
            <a:solidFill>
              <a:schemeClr val="tx1"/>
            </a:solidFill>
            <a:round/>
            <a:headEnd/>
            <a:tailEnd/>
          </a:ln>
        </p:spPr>
        <p:txBody>
          <a:bodyPr/>
          <a:lstStyle/>
          <a:p>
            <a:endParaRPr lang="zh-CN" altLang="en-US"/>
          </a:p>
        </p:txBody>
      </p:sp>
      <p:sp>
        <p:nvSpPr>
          <p:cNvPr id="163851" name="Freeform 11"/>
          <p:cNvSpPr>
            <a:spLocks/>
          </p:cNvSpPr>
          <p:nvPr/>
        </p:nvSpPr>
        <p:spPr bwMode="auto">
          <a:xfrm>
            <a:off x="6948488" y="1773238"/>
            <a:ext cx="1223962" cy="114300"/>
          </a:xfrm>
          <a:custGeom>
            <a:avLst/>
            <a:gdLst/>
            <a:ahLst/>
            <a:cxnLst>
              <a:cxn ang="0">
                <a:pos x="0" y="105"/>
              </a:cxn>
              <a:cxn ang="0">
                <a:pos x="135" y="135"/>
              </a:cxn>
              <a:cxn ang="0">
                <a:pos x="255" y="0"/>
              </a:cxn>
              <a:cxn ang="0">
                <a:pos x="645" y="135"/>
              </a:cxn>
              <a:cxn ang="0">
                <a:pos x="1005" y="135"/>
              </a:cxn>
              <a:cxn ang="0">
                <a:pos x="1155" y="60"/>
              </a:cxn>
              <a:cxn ang="0">
                <a:pos x="1410" y="180"/>
              </a:cxn>
            </a:cxnLst>
            <a:rect l="0" t="0" r="r" b="b"/>
            <a:pathLst>
              <a:path w="1410" h="180">
                <a:moveTo>
                  <a:pt x="0" y="105"/>
                </a:moveTo>
                <a:cubicBezTo>
                  <a:pt x="46" y="128"/>
                  <a:pt x="93" y="152"/>
                  <a:pt x="135" y="135"/>
                </a:cubicBezTo>
                <a:cubicBezTo>
                  <a:pt x="177" y="118"/>
                  <a:pt x="170" y="0"/>
                  <a:pt x="255" y="0"/>
                </a:cubicBezTo>
                <a:cubicBezTo>
                  <a:pt x="340" y="0"/>
                  <a:pt x="520" y="112"/>
                  <a:pt x="645" y="135"/>
                </a:cubicBezTo>
                <a:cubicBezTo>
                  <a:pt x="770" y="158"/>
                  <a:pt x="920" y="147"/>
                  <a:pt x="1005" y="135"/>
                </a:cubicBezTo>
                <a:cubicBezTo>
                  <a:pt x="1090" y="123"/>
                  <a:pt x="1088" y="53"/>
                  <a:pt x="1155" y="60"/>
                </a:cubicBezTo>
                <a:cubicBezTo>
                  <a:pt x="1222" y="67"/>
                  <a:pt x="1360" y="162"/>
                  <a:pt x="1410" y="180"/>
                </a:cubicBezTo>
              </a:path>
            </a:pathLst>
          </a:custGeom>
          <a:noFill/>
          <a:ln w="38100" cmpd="sng">
            <a:solidFill>
              <a:schemeClr val="tx1"/>
            </a:solidFill>
            <a:round/>
            <a:headEnd/>
            <a:tailEnd/>
          </a:ln>
        </p:spPr>
        <p:txBody>
          <a:bodyPr/>
          <a:lstStyle/>
          <a:p>
            <a:endParaRPr lang="zh-CN" altLang="en-US"/>
          </a:p>
        </p:txBody>
      </p:sp>
      <p:sp>
        <p:nvSpPr>
          <p:cNvPr id="163846" name="Freeform 6"/>
          <p:cNvSpPr>
            <a:spLocks/>
          </p:cNvSpPr>
          <p:nvPr/>
        </p:nvSpPr>
        <p:spPr bwMode="auto">
          <a:xfrm>
            <a:off x="7019925" y="2060575"/>
            <a:ext cx="1165225" cy="125413"/>
          </a:xfrm>
          <a:custGeom>
            <a:avLst/>
            <a:gdLst/>
            <a:ahLst/>
            <a:cxnLst>
              <a:cxn ang="0">
                <a:pos x="0" y="102"/>
              </a:cxn>
              <a:cxn ang="0">
                <a:pos x="330" y="12"/>
              </a:cxn>
              <a:cxn ang="0">
                <a:pos x="495" y="177"/>
              </a:cxn>
              <a:cxn ang="0">
                <a:pos x="975" y="132"/>
              </a:cxn>
              <a:cxn ang="0">
                <a:pos x="1380" y="132"/>
              </a:cxn>
            </a:cxnLst>
            <a:rect l="0" t="0" r="r" b="b"/>
            <a:pathLst>
              <a:path w="1380" h="197">
                <a:moveTo>
                  <a:pt x="0" y="102"/>
                </a:moveTo>
                <a:cubicBezTo>
                  <a:pt x="124" y="51"/>
                  <a:pt x="248" y="0"/>
                  <a:pt x="330" y="12"/>
                </a:cubicBezTo>
                <a:cubicBezTo>
                  <a:pt x="412" y="24"/>
                  <a:pt x="388" y="157"/>
                  <a:pt x="495" y="177"/>
                </a:cubicBezTo>
                <a:cubicBezTo>
                  <a:pt x="602" y="197"/>
                  <a:pt x="828" y="139"/>
                  <a:pt x="975" y="132"/>
                </a:cubicBezTo>
                <a:cubicBezTo>
                  <a:pt x="1122" y="125"/>
                  <a:pt x="1251" y="128"/>
                  <a:pt x="1380" y="132"/>
                </a:cubicBezTo>
              </a:path>
            </a:pathLst>
          </a:custGeom>
          <a:noFill/>
          <a:ln w="38100" cmpd="sng">
            <a:solidFill>
              <a:schemeClr val="tx2"/>
            </a:solidFill>
            <a:round/>
            <a:headEnd/>
            <a:tailEnd/>
          </a:ln>
        </p:spPr>
        <p:txBody>
          <a:bodyPr/>
          <a:lstStyle/>
          <a:p>
            <a:endParaRPr lang="zh-CN" altLang="en-US"/>
          </a:p>
        </p:txBody>
      </p:sp>
      <p:sp>
        <p:nvSpPr>
          <p:cNvPr id="163847" name="Freeform 7"/>
          <p:cNvSpPr>
            <a:spLocks/>
          </p:cNvSpPr>
          <p:nvPr/>
        </p:nvSpPr>
        <p:spPr bwMode="auto">
          <a:xfrm>
            <a:off x="6948488" y="2276475"/>
            <a:ext cx="1223962" cy="258763"/>
          </a:xfrm>
          <a:custGeom>
            <a:avLst/>
            <a:gdLst/>
            <a:ahLst/>
            <a:cxnLst>
              <a:cxn ang="0">
                <a:pos x="0" y="115"/>
              </a:cxn>
              <a:cxn ang="0">
                <a:pos x="165" y="10"/>
              </a:cxn>
              <a:cxn ang="0">
                <a:pos x="405" y="175"/>
              </a:cxn>
              <a:cxn ang="0">
                <a:pos x="510" y="40"/>
              </a:cxn>
              <a:cxn ang="0">
                <a:pos x="735" y="160"/>
              </a:cxn>
              <a:cxn ang="0">
                <a:pos x="1170" y="40"/>
              </a:cxn>
              <a:cxn ang="0">
                <a:pos x="1440" y="175"/>
              </a:cxn>
            </a:cxnLst>
            <a:rect l="0" t="0" r="r" b="b"/>
            <a:pathLst>
              <a:path w="1440" h="180">
                <a:moveTo>
                  <a:pt x="0" y="115"/>
                </a:moveTo>
                <a:cubicBezTo>
                  <a:pt x="49" y="57"/>
                  <a:pt x="98" y="0"/>
                  <a:pt x="165" y="10"/>
                </a:cubicBezTo>
                <a:cubicBezTo>
                  <a:pt x="232" y="20"/>
                  <a:pt x="348" y="170"/>
                  <a:pt x="405" y="175"/>
                </a:cubicBezTo>
                <a:cubicBezTo>
                  <a:pt x="462" y="180"/>
                  <a:pt x="455" y="43"/>
                  <a:pt x="510" y="40"/>
                </a:cubicBezTo>
                <a:cubicBezTo>
                  <a:pt x="565" y="37"/>
                  <a:pt x="625" y="160"/>
                  <a:pt x="735" y="160"/>
                </a:cubicBezTo>
                <a:cubicBezTo>
                  <a:pt x="845" y="160"/>
                  <a:pt x="1053" y="38"/>
                  <a:pt x="1170" y="40"/>
                </a:cubicBezTo>
                <a:cubicBezTo>
                  <a:pt x="1287" y="42"/>
                  <a:pt x="1363" y="108"/>
                  <a:pt x="1440" y="175"/>
                </a:cubicBezTo>
              </a:path>
            </a:pathLst>
          </a:custGeom>
          <a:noFill/>
          <a:ln w="38100" cmpd="sng">
            <a:solidFill>
              <a:schemeClr val="tx1"/>
            </a:solidFill>
            <a:round/>
            <a:headEnd/>
            <a:tailEnd/>
          </a:ln>
        </p:spPr>
        <p:txBody>
          <a:bodyPr/>
          <a:lstStyle/>
          <a:p>
            <a:endParaRPr lang="zh-CN" altLang="en-US"/>
          </a:p>
        </p:txBody>
      </p:sp>
      <p:sp>
        <p:nvSpPr>
          <p:cNvPr id="163844" name="Freeform 4"/>
          <p:cNvSpPr>
            <a:spLocks/>
          </p:cNvSpPr>
          <p:nvPr/>
        </p:nvSpPr>
        <p:spPr bwMode="auto">
          <a:xfrm>
            <a:off x="4932363" y="3716338"/>
            <a:ext cx="2519362" cy="144462"/>
          </a:xfrm>
          <a:custGeom>
            <a:avLst/>
            <a:gdLst/>
            <a:ahLst/>
            <a:cxnLst>
              <a:cxn ang="0">
                <a:pos x="0" y="0"/>
              </a:cxn>
              <a:cxn ang="0">
                <a:pos x="0" y="210"/>
              </a:cxn>
              <a:cxn ang="0">
                <a:pos x="2595" y="210"/>
              </a:cxn>
              <a:cxn ang="0">
                <a:pos x="2595" y="30"/>
              </a:cxn>
            </a:cxnLst>
            <a:rect l="0" t="0" r="r" b="b"/>
            <a:pathLst>
              <a:path w="2595" h="210">
                <a:moveTo>
                  <a:pt x="0" y="0"/>
                </a:moveTo>
                <a:lnTo>
                  <a:pt x="0" y="210"/>
                </a:lnTo>
                <a:lnTo>
                  <a:pt x="2595" y="210"/>
                </a:lnTo>
                <a:lnTo>
                  <a:pt x="2595" y="30"/>
                </a:lnTo>
              </a:path>
            </a:pathLst>
          </a:custGeom>
          <a:noFill/>
          <a:ln w="38100" cmpd="sng">
            <a:solidFill>
              <a:schemeClr val="tx1"/>
            </a:solidFill>
            <a:round/>
            <a:headEnd/>
            <a:tailEnd/>
          </a:ln>
        </p:spPr>
        <p:txBody>
          <a:bodyPr/>
          <a:lstStyle/>
          <a:p>
            <a:endParaRPr lang="zh-CN" altLang="en-US"/>
          </a:p>
        </p:txBody>
      </p:sp>
      <p:sp>
        <p:nvSpPr>
          <p:cNvPr id="163855" name="Rectangle 15"/>
          <p:cNvSpPr>
            <a:spLocks noChangeArrowheads="1"/>
          </p:cNvSpPr>
          <p:nvPr/>
        </p:nvSpPr>
        <p:spPr bwMode="auto">
          <a:xfrm>
            <a:off x="0" y="1484313"/>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63856" name="Rectangle 16"/>
          <p:cNvSpPr>
            <a:spLocks noChangeArrowheads="1"/>
          </p:cNvSpPr>
          <p:nvPr/>
        </p:nvSpPr>
        <p:spPr bwMode="auto">
          <a:xfrm>
            <a:off x="0" y="1474788"/>
            <a:ext cx="184150" cy="915987"/>
          </a:xfrm>
          <a:prstGeom prst="rect">
            <a:avLst/>
          </a:prstGeom>
          <a:noFill/>
          <a:ln w="9525">
            <a:noFill/>
            <a:miter lim="800000"/>
            <a:headEnd/>
            <a:tailEnd/>
          </a:ln>
          <a:effectLst/>
        </p:spPr>
        <p:txBody>
          <a:bodyPr wrap="none" anchor="ctr">
            <a:spAutoFit/>
          </a:bodyPr>
          <a:lstStyle/>
          <a:p>
            <a:r>
              <a:rPr lang="en-US" altLang="zh-CN" b="0"/>
              <a:t/>
            </a:r>
            <a:br>
              <a:rPr lang="en-US" altLang="zh-CN" b="0"/>
            </a:br>
            <a:endParaRPr lang="en-US" altLang="zh-CN" b="0"/>
          </a:p>
          <a:p>
            <a:pPr eaLnBrk="0" hangingPunct="0"/>
            <a:endParaRPr lang="en-US" altLang="zh-CN" b="0"/>
          </a:p>
        </p:txBody>
      </p:sp>
      <p:sp>
        <p:nvSpPr>
          <p:cNvPr id="163857" name="Rectangle 17"/>
          <p:cNvSpPr>
            <a:spLocks noChangeArrowheads="1"/>
          </p:cNvSpPr>
          <p:nvPr/>
        </p:nvSpPr>
        <p:spPr bwMode="auto">
          <a:xfrm>
            <a:off x="4067175" y="2954338"/>
            <a:ext cx="3960813" cy="793750"/>
          </a:xfrm>
          <a:prstGeom prst="rect">
            <a:avLst/>
          </a:prstGeom>
          <a:noFill/>
          <a:ln w="9525">
            <a:noFill/>
            <a:miter lim="800000"/>
            <a:headEnd/>
            <a:tailEnd/>
          </a:ln>
          <a:effectLst/>
        </p:spPr>
        <p:txBody>
          <a:bodyPr anchor="ctr">
            <a:spAutoFit/>
          </a:bodyPr>
          <a:lstStyle/>
          <a:p>
            <a:r>
              <a:rPr lang="en-US" altLang="zh-CN" sz="1600" b="0">
                <a:latin typeface="Times New Roman" pitchFamily="18" charset="0"/>
                <a:cs typeface="Times New Roman" pitchFamily="18" charset="0"/>
              </a:rPr>
              <a:t> </a:t>
            </a:r>
            <a:r>
              <a:rPr lang="zh-CN" altLang="en-US" sz="2800">
                <a:latin typeface="Times New Roman" pitchFamily="18" charset="0"/>
                <a:cs typeface="Times New Roman" pitchFamily="18" charset="0"/>
              </a:rPr>
              <a:t>低拉伸                 高拉伸</a:t>
            </a:r>
            <a:endParaRPr lang="zh-CN" altLang="en-US" sz="2800"/>
          </a:p>
          <a:p>
            <a:pPr eaLnBrk="0" hangingPunct="0"/>
            <a:endParaRPr lang="en-US" altLang="zh-CN" b="0"/>
          </a:p>
        </p:txBody>
      </p:sp>
      <p:sp>
        <p:nvSpPr>
          <p:cNvPr id="163858" name="Rectangle 18"/>
          <p:cNvSpPr>
            <a:spLocks noChangeArrowheads="1"/>
          </p:cNvSpPr>
          <p:nvPr/>
        </p:nvSpPr>
        <p:spPr bwMode="auto">
          <a:xfrm>
            <a:off x="4500563" y="3860800"/>
            <a:ext cx="3368675" cy="946150"/>
          </a:xfrm>
          <a:prstGeom prst="rect">
            <a:avLst/>
          </a:prstGeom>
          <a:noFill/>
          <a:ln w="9525">
            <a:noFill/>
            <a:miter lim="800000"/>
            <a:headEnd/>
            <a:tailEnd/>
          </a:ln>
          <a:effectLst/>
        </p:spPr>
        <p:txBody>
          <a:bodyPr wrap="none" anchor="ctr">
            <a:spAutoFit/>
          </a:bodyPr>
          <a:lstStyle/>
          <a:p>
            <a:r>
              <a:rPr lang="en-US" altLang="zh-CN" b="0"/>
              <a:t/>
            </a:r>
            <a:br>
              <a:rPr lang="en-US" altLang="zh-CN" b="0"/>
            </a:br>
            <a:r>
              <a:rPr lang="zh-CN" altLang="en-US" sz="2000">
                <a:latin typeface="Times New Roman" pitchFamily="18" charset="0"/>
                <a:cs typeface="Times New Roman" pitchFamily="18" charset="0"/>
              </a:rPr>
              <a:t>低取向                          高取向</a:t>
            </a:r>
            <a:endParaRPr lang="zh-CN" altLang="en-US" sz="2000"/>
          </a:p>
          <a:p>
            <a:pPr eaLnBrk="0" hangingPunct="0"/>
            <a:endParaRPr lang="en-US" altLang="zh-CN" b="0"/>
          </a:p>
        </p:txBody>
      </p:sp>
      <p:sp>
        <p:nvSpPr>
          <p:cNvPr id="163859" name="Rectangle 19"/>
          <p:cNvSpPr>
            <a:spLocks noChangeArrowheads="1"/>
          </p:cNvSpPr>
          <p:nvPr/>
        </p:nvSpPr>
        <p:spPr bwMode="auto">
          <a:xfrm>
            <a:off x="3563938" y="4724400"/>
            <a:ext cx="5184775" cy="519113"/>
          </a:xfrm>
          <a:prstGeom prst="rect">
            <a:avLst/>
          </a:prstGeom>
          <a:noFill/>
          <a:ln w="9525">
            <a:noFill/>
            <a:miter lim="800000"/>
            <a:headEnd/>
            <a:tailEnd/>
          </a:ln>
          <a:effectLst/>
        </p:spPr>
        <p:txBody>
          <a:bodyPr wrap="none" anchor="ctr">
            <a:spAutoFit/>
          </a:bodyPr>
          <a:lstStyle/>
          <a:p>
            <a:r>
              <a:rPr lang="zh-CN" altLang="en-US" sz="2800">
                <a:latin typeface="Times New Roman" pitchFamily="18" charset="0"/>
                <a:cs typeface="Times New Roman" pitchFamily="18" charset="0"/>
              </a:rPr>
              <a:t>分子链排列成单向有序的取向态</a:t>
            </a:r>
            <a:endParaRPr lang="zh-CN" altLang="en-US" b="0"/>
          </a:p>
        </p:txBody>
      </p:sp>
      <p:sp>
        <p:nvSpPr>
          <p:cNvPr id="163860" name="Rectangle 20"/>
          <p:cNvSpPr>
            <a:spLocks noChangeArrowheads="1"/>
          </p:cNvSpPr>
          <p:nvPr/>
        </p:nvSpPr>
        <p:spPr bwMode="auto">
          <a:xfrm>
            <a:off x="539750" y="2997200"/>
            <a:ext cx="2684463" cy="519113"/>
          </a:xfrm>
          <a:prstGeom prst="rect">
            <a:avLst/>
          </a:prstGeom>
          <a:noFill/>
          <a:ln w="9525">
            <a:noFill/>
            <a:miter lim="800000"/>
            <a:headEnd/>
            <a:tailEnd/>
          </a:ln>
          <a:effectLst/>
        </p:spPr>
        <p:txBody>
          <a:bodyPr wrap="none">
            <a:spAutoFit/>
          </a:bodyPr>
          <a:lstStyle/>
          <a:p>
            <a:r>
              <a:rPr lang="zh-CN" altLang="en-US" sz="2800"/>
              <a:t>分子链无序排列</a:t>
            </a:r>
          </a:p>
        </p:txBody>
      </p:sp>
      <p:sp>
        <p:nvSpPr>
          <p:cNvPr id="163861" name="Rectangle 21"/>
          <p:cNvSpPr>
            <a:spLocks noChangeArrowheads="1"/>
          </p:cNvSpPr>
          <p:nvPr/>
        </p:nvSpPr>
        <p:spPr bwMode="auto">
          <a:xfrm>
            <a:off x="1619250" y="5805488"/>
            <a:ext cx="6048375" cy="579437"/>
          </a:xfrm>
          <a:prstGeom prst="rect">
            <a:avLst/>
          </a:prstGeom>
          <a:noFill/>
          <a:ln w="9525">
            <a:noFill/>
            <a:miter lim="800000"/>
            <a:headEnd/>
            <a:tailEnd/>
          </a:ln>
          <a:effectLst/>
        </p:spPr>
        <p:txBody>
          <a:bodyPr anchor="ctr">
            <a:spAutoFit/>
          </a:bodyPr>
          <a:lstStyle/>
          <a:p>
            <a:pPr algn="ctr"/>
            <a:r>
              <a:rPr lang="zh-CN" altLang="en-US" sz="3200"/>
              <a:t>非晶高聚物的取向过程示意图</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3" name="Rectangle 5"/>
          <p:cNvSpPr>
            <a:spLocks noChangeArrowheads="1"/>
          </p:cNvSpPr>
          <p:nvPr/>
        </p:nvSpPr>
        <p:spPr bwMode="auto">
          <a:xfrm>
            <a:off x="611188" y="549275"/>
            <a:ext cx="8042275" cy="5732463"/>
          </a:xfrm>
          <a:prstGeom prst="rect">
            <a:avLst/>
          </a:prstGeom>
          <a:noFill/>
          <a:ln w="9525">
            <a:noFill/>
            <a:miter lim="800000"/>
            <a:headEnd/>
            <a:tailEnd/>
          </a:ln>
          <a:effectLst/>
        </p:spPr>
        <p:txBody>
          <a:bodyPr wrap="none" anchor="ctr">
            <a:spAutoFit/>
          </a:bodyPr>
          <a:lstStyle/>
          <a:p>
            <a:pPr>
              <a:lnSpc>
                <a:spcPct val="120000"/>
              </a:lnSpc>
            </a:pPr>
            <a:r>
              <a:rPr lang="zh-CN" altLang="en-US" sz="2800"/>
              <a:t>　　对于结晶高聚物，除了分子取向外，还有晶粒</a:t>
            </a:r>
          </a:p>
          <a:p>
            <a:pPr>
              <a:lnSpc>
                <a:spcPct val="120000"/>
              </a:lnSpc>
            </a:pPr>
            <a:r>
              <a:rPr lang="zh-CN" altLang="en-US" sz="2800"/>
              <a:t>取向的问题，通常分为四个阶段：</a:t>
            </a:r>
          </a:p>
          <a:p>
            <a:pPr>
              <a:lnSpc>
                <a:spcPct val="120000"/>
              </a:lnSpc>
            </a:pPr>
            <a:endParaRPr lang="zh-CN" altLang="en-US" sz="2800"/>
          </a:p>
          <a:p>
            <a:pPr>
              <a:lnSpc>
                <a:spcPct val="120000"/>
              </a:lnSpc>
            </a:pPr>
            <a:r>
              <a:rPr lang="zh-CN" altLang="en-US" sz="2800"/>
              <a:t>（</a:t>
            </a:r>
            <a:r>
              <a:rPr lang="en-US" altLang="zh-CN" sz="2800"/>
              <a:t>1</a:t>
            </a:r>
            <a:r>
              <a:rPr lang="zh-CN" altLang="en-US" sz="2800"/>
              <a:t>）无定型部分随着外力的方向取向，晶片以整</a:t>
            </a:r>
          </a:p>
          <a:p>
            <a:pPr>
              <a:lnSpc>
                <a:spcPct val="120000"/>
              </a:lnSpc>
            </a:pPr>
            <a:r>
              <a:rPr lang="zh-CN" altLang="en-US" sz="2800"/>
              <a:t>         体的形式产生相对位移；</a:t>
            </a:r>
          </a:p>
          <a:p>
            <a:pPr>
              <a:lnSpc>
                <a:spcPct val="120000"/>
              </a:lnSpc>
            </a:pPr>
            <a:r>
              <a:rPr lang="zh-CN" altLang="en-US" sz="2800"/>
              <a:t>（</a:t>
            </a:r>
            <a:r>
              <a:rPr lang="en-US" altLang="zh-CN" sz="2800"/>
              <a:t>2</a:t>
            </a:r>
            <a:r>
              <a:rPr lang="zh-CN" altLang="en-US" sz="2800"/>
              <a:t>）晶片中分子链发生倾斜滑移，同时，晶片中</a:t>
            </a:r>
          </a:p>
          <a:p>
            <a:pPr>
              <a:lnSpc>
                <a:spcPct val="120000"/>
              </a:lnSpc>
            </a:pPr>
            <a:r>
              <a:rPr lang="zh-CN" altLang="en-US" sz="2800"/>
              <a:t>         的分子链被拉直并产生变形；</a:t>
            </a:r>
          </a:p>
          <a:p>
            <a:pPr>
              <a:lnSpc>
                <a:spcPct val="120000"/>
              </a:lnSpc>
            </a:pPr>
            <a:r>
              <a:rPr lang="zh-CN" altLang="en-US" sz="2800"/>
              <a:t>（</a:t>
            </a:r>
            <a:r>
              <a:rPr lang="en-US" altLang="zh-CN" sz="2800"/>
              <a:t>3</a:t>
            </a:r>
            <a:r>
              <a:rPr lang="zh-CN" altLang="en-US" sz="2800"/>
              <a:t>）晶片被拉碎成若干个片段，并沿外力方向取</a:t>
            </a:r>
          </a:p>
          <a:p>
            <a:pPr>
              <a:lnSpc>
                <a:spcPct val="120000"/>
              </a:lnSpc>
            </a:pPr>
            <a:r>
              <a:rPr lang="zh-CN" altLang="en-US" sz="2800"/>
              <a:t>         向；</a:t>
            </a:r>
          </a:p>
          <a:p>
            <a:pPr>
              <a:lnSpc>
                <a:spcPct val="120000"/>
              </a:lnSpc>
            </a:pPr>
            <a:r>
              <a:rPr lang="zh-CN" altLang="en-US" sz="2800"/>
              <a:t>（</a:t>
            </a:r>
            <a:r>
              <a:rPr lang="en-US" altLang="zh-CN" sz="2800"/>
              <a:t>4</a:t>
            </a:r>
            <a:r>
              <a:rPr lang="zh-CN" altLang="en-US" sz="2800"/>
              <a:t>）所有的晶片和无定型区的分子链都沿着外力</a:t>
            </a:r>
          </a:p>
          <a:p>
            <a:pPr>
              <a:lnSpc>
                <a:spcPct val="120000"/>
              </a:lnSpc>
            </a:pPr>
            <a:r>
              <a:rPr lang="zh-CN" altLang="en-US" sz="2800"/>
              <a:t>         的方向单轴取向。</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8" name="Picture 4"/>
          <p:cNvPicPr>
            <a:picLocks noChangeAspect="1" noChangeArrowheads="1"/>
          </p:cNvPicPr>
          <p:nvPr/>
        </p:nvPicPr>
        <p:blipFill>
          <a:blip r:embed="rId2" cstate="print"/>
          <a:srcRect/>
          <a:stretch>
            <a:fillRect/>
          </a:stretch>
        </p:blipFill>
        <p:spPr bwMode="auto">
          <a:xfrm>
            <a:off x="755650" y="476250"/>
            <a:ext cx="7777163" cy="5092700"/>
          </a:xfrm>
          <a:prstGeom prst="rect">
            <a:avLst/>
          </a:prstGeom>
          <a:solidFill>
            <a:schemeClr val="tx2"/>
          </a:solidFill>
        </p:spPr>
      </p:pic>
      <p:sp>
        <p:nvSpPr>
          <p:cNvPr id="164869" name="Rectangle 5"/>
          <p:cNvSpPr>
            <a:spLocks noChangeArrowheads="1"/>
          </p:cNvSpPr>
          <p:nvPr/>
        </p:nvSpPr>
        <p:spPr bwMode="auto">
          <a:xfrm>
            <a:off x="2411413" y="5949950"/>
            <a:ext cx="4537075" cy="579438"/>
          </a:xfrm>
          <a:prstGeom prst="rect">
            <a:avLst/>
          </a:prstGeom>
          <a:noFill/>
          <a:ln w="9525">
            <a:noFill/>
            <a:miter lim="800000"/>
            <a:headEnd/>
            <a:tailEnd/>
          </a:ln>
          <a:effectLst/>
        </p:spPr>
        <p:txBody>
          <a:bodyPr>
            <a:spAutoFit/>
          </a:bodyPr>
          <a:lstStyle/>
          <a:p>
            <a:r>
              <a:rPr lang="zh-CN" altLang="en-US" sz="3200"/>
              <a:t>结晶高聚物的取向过程</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6" name="Rectangle 4"/>
          <p:cNvSpPr>
            <a:spLocks noChangeArrowheads="1"/>
          </p:cNvSpPr>
          <p:nvPr/>
        </p:nvSpPr>
        <p:spPr bwMode="auto">
          <a:xfrm>
            <a:off x="611188" y="844550"/>
            <a:ext cx="8207375" cy="4765675"/>
          </a:xfrm>
          <a:prstGeom prst="rect">
            <a:avLst/>
          </a:prstGeom>
          <a:noFill/>
          <a:ln w="9525">
            <a:noFill/>
            <a:miter lim="800000"/>
            <a:headEnd/>
            <a:tailEnd/>
          </a:ln>
          <a:effectLst/>
        </p:spPr>
        <p:txBody>
          <a:bodyPr anchor="ctr">
            <a:spAutoFit/>
          </a:bodyPr>
          <a:lstStyle/>
          <a:p>
            <a:pPr indent="400050">
              <a:lnSpc>
                <a:spcPct val="120000"/>
              </a:lnSpc>
            </a:pPr>
            <a:r>
              <a:rPr lang="zh-CN" altLang="en-US" sz="3200"/>
              <a:t>　　高聚物的取向又分单轴取向和双轴取向两大类：</a:t>
            </a:r>
          </a:p>
          <a:p>
            <a:pPr indent="400050">
              <a:lnSpc>
                <a:spcPct val="120000"/>
              </a:lnSpc>
            </a:pPr>
            <a:r>
              <a:rPr lang="zh-CN" altLang="en-US" sz="3200"/>
              <a:t>　　单轴取向时，分子链或者链段与试样的长度方向平行。通常在单向拉伸和单向流动的情况下形成。</a:t>
            </a:r>
          </a:p>
          <a:p>
            <a:pPr indent="400050">
              <a:lnSpc>
                <a:spcPct val="120000"/>
              </a:lnSpc>
            </a:pPr>
            <a:r>
              <a:rPr lang="zh-CN" altLang="en-US" sz="3200"/>
              <a:t>　　双轴取向时，分子链或者链段平行于薄膜或者薄膜平面，但在这种平面内，它们是无规排列的。</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97" name="Rectangle 61"/>
          <p:cNvSpPr>
            <a:spLocks noChangeArrowheads="1"/>
          </p:cNvSpPr>
          <p:nvPr/>
        </p:nvSpPr>
        <p:spPr bwMode="auto">
          <a:xfrm>
            <a:off x="0" y="2895600"/>
            <a:ext cx="9144000" cy="0"/>
          </a:xfrm>
          <a:prstGeom prst="rect">
            <a:avLst/>
          </a:prstGeom>
          <a:noFill/>
          <a:ln w="9525">
            <a:noFill/>
            <a:miter lim="800000"/>
            <a:headEnd/>
            <a:tailEnd/>
          </a:ln>
          <a:effectLst/>
        </p:spPr>
        <p:txBody>
          <a:bodyPr wrap="none" anchor="ctr">
            <a:spAutoFit/>
          </a:bodyPr>
          <a:lstStyle/>
          <a:p>
            <a:endParaRPr lang="zh-CN" altLang="zh-CN" b="0"/>
          </a:p>
        </p:txBody>
      </p:sp>
      <p:sp>
        <p:nvSpPr>
          <p:cNvPr id="168000" name="Line 64"/>
          <p:cNvSpPr>
            <a:spLocks noChangeShapeType="1"/>
          </p:cNvSpPr>
          <p:nvPr/>
        </p:nvSpPr>
        <p:spPr bwMode="auto">
          <a:xfrm>
            <a:off x="827088" y="2133600"/>
            <a:ext cx="504825" cy="0"/>
          </a:xfrm>
          <a:prstGeom prst="line">
            <a:avLst/>
          </a:prstGeom>
          <a:noFill/>
          <a:ln w="38100">
            <a:solidFill>
              <a:schemeClr val="bg2"/>
            </a:solidFill>
            <a:round/>
            <a:headEnd/>
            <a:tailEnd/>
          </a:ln>
          <a:effectLst/>
        </p:spPr>
        <p:txBody>
          <a:bodyPr/>
          <a:lstStyle/>
          <a:p>
            <a:endParaRPr lang="zh-CN" altLang="en-US"/>
          </a:p>
        </p:txBody>
      </p:sp>
      <p:sp>
        <p:nvSpPr>
          <p:cNvPr id="168001" name="Line 65"/>
          <p:cNvSpPr>
            <a:spLocks noChangeShapeType="1"/>
          </p:cNvSpPr>
          <p:nvPr/>
        </p:nvSpPr>
        <p:spPr bwMode="auto">
          <a:xfrm>
            <a:off x="1042988" y="2349500"/>
            <a:ext cx="504825" cy="0"/>
          </a:xfrm>
          <a:prstGeom prst="line">
            <a:avLst/>
          </a:prstGeom>
          <a:noFill/>
          <a:ln w="38100">
            <a:solidFill>
              <a:schemeClr val="bg2"/>
            </a:solidFill>
            <a:round/>
            <a:headEnd/>
            <a:tailEnd/>
          </a:ln>
          <a:effectLst/>
        </p:spPr>
        <p:txBody>
          <a:bodyPr/>
          <a:lstStyle/>
          <a:p>
            <a:endParaRPr lang="zh-CN" altLang="en-US"/>
          </a:p>
        </p:txBody>
      </p:sp>
      <p:sp>
        <p:nvSpPr>
          <p:cNvPr id="168002" name="Line 66"/>
          <p:cNvSpPr>
            <a:spLocks noChangeShapeType="1"/>
          </p:cNvSpPr>
          <p:nvPr/>
        </p:nvSpPr>
        <p:spPr bwMode="auto">
          <a:xfrm>
            <a:off x="1258888" y="2565400"/>
            <a:ext cx="504825" cy="0"/>
          </a:xfrm>
          <a:prstGeom prst="line">
            <a:avLst/>
          </a:prstGeom>
          <a:noFill/>
          <a:ln w="38100">
            <a:solidFill>
              <a:schemeClr val="bg2"/>
            </a:solidFill>
            <a:round/>
            <a:headEnd/>
            <a:tailEnd/>
          </a:ln>
          <a:effectLst/>
        </p:spPr>
        <p:txBody>
          <a:bodyPr/>
          <a:lstStyle/>
          <a:p>
            <a:endParaRPr lang="zh-CN" altLang="en-US"/>
          </a:p>
        </p:txBody>
      </p:sp>
      <p:sp>
        <p:nvSpPr>
          <p:cNvPr id="168003" name="Line 67"/>
          <p:cNvSpPr>
            <a:spLocks noChangeShapeType="1"/>
          </p:cNvSpPr>
          <p:nvPr/>
        </p:nvSpPr>
        <p:spPr bwMode="auto">
          <a:xfrm>
            <a:off x="1474788" y="2781300"/>
            <a:ext cx="504825" cy="0"/>
          </a:xfrm>
          <a:prstGeom prst="line">
            <a:avLst/>
          </a:prstGeom>
          <a:noFill/>
          <a:ln w="38100">
            <a:solidFill>
              <a:schemeClr val="bg2"/>
            </a:solidFill>
            <a:round/>
            <a:headEnd/>
            <a:tailEnd/>
          </a:ln>
          <a:effectLst/>
        </p:spPr>
        <p:txBody>
          <a:bodyPr/>
          <a:lstStyle/>
          <a:p>
            <a:endParaRPr lang="zh-CN" altLang="en-US"/>
          </a:p>
        </p:txBody>
      </p:sp>
      <p:sp>
        <p:nvSpPr>
          <p:cNvPr id="168004" name="Line 68"/>
          <p:cNvSpPr>
            <a:spLocks noChangeShapeType="1"/>
          </p:cNvSpPr>
          <p:nvPr/>
        </p:nvSpPr>
        <p:spPr bwMode="auto">
          <a:xfrm>
            <a:off x="1763713" y="2349500"/>
            <a:ext cx="504825" cy="0"/>
          </a:xfrm>
          <a:prstGeom prst="line">
            <a:avLst/>
          </a:prstGeom>
          <a:noFill/>
          <a:ln w="38100">
            <a:solidFill>
              <a:schemeClr val="bg2"/>
            </a:solidFill>
            <a:round/>
            <a:headEnd/>
            <a:tailEnd/>
          </a:ln>
          <a:effectLst/>
        </p:spPr>
        <p:txBody>
          <a:bodyPr/>
          <a:lstStyle/>
          <a:p>
            <a:endParaRPr lang="zh-CN" altLang="en-US"/>
          </a:p>
        </p:txBody>
      </p:sp>
      <p:sp>
        <p:nvSpPr>
          <p:cNvPr id="168005" name="Line 69"/>
          <p:cNvSpPr>
            <a:spLocks noChangeShapeType="1"/>
          </p:cNvSpPr>
          <p:nvPr/>
        </p:nvSpPr>
        <p:spPr bwMode="auto">
          <a:xfrm>
            <a:off x="2124075" y="2133600"/>
            <a:ext cx="504825" cy="0"/>
          </a:xfrm>
          <a:prstGeom prst="line">
            <a:avLst/>
          </a:prstGeom>
          <a:noFill/>
          <a:ln w="38100">
            <a:solidFill>
              <a:schemeClr val="bg2"/>
            </a:solidFill>
            <a:round/>
            <a:headEnd/>
            <a:tailEnd/>
          </a:ln>
          <a:effectLst/>
        </p:spPr>
        <p:txBody>
          <a:bodyPr/>
          <a:lstStyle/>
          <a:p>
            <a:endParaRPr lang="zh-CN" altLang="en-US"/>
          </a:p>
        </p:txBody>
      </p:sp>
      <p:sp>
        <p:nvSpPr>
          <p:cNvPr id="168006" name="Line 70"/>
          <p:cNvSpPr>
            <a:spLocks noChangeShapeType="1"/>
          </p:cNvSpPr>
          <p:nvPr/>
        </p:nvSpPr>
        <p:spPr bwMode="auto">
          <a:xfrm>
            <a:off x="1476375" y="2133600"/>
            <a:ext cx="504825" cy="0"/>
          </a:xfrm>
          <a:prstGeom prst="line">
            <a:avLst/>
          </a:prstGeom>
          <a:noFill/>
          <a:ln w="38100">
            <a:solidFill>
              <a:schemeClr val="bg2"/>
            </a:solidFill>
            <a:round/>
            <a:headEnd/>
            <a:tailEnd/>
          </a:ln>
          <a:effectLst/>
        </p:spPr>
        <p:txBody>
          <a:bodyPr/>
          <a:lstStyle/>
          <a:p>
            <a:endParaRPr lang="zh-CN" altLang="en-US"/>
          </a:p>
        </p:txBody>
      </p:sp>
      <p:sp>
        <p:nvSpPr>
          <p:cNvPr id="168007" name="Line 71"/>
          <p:cNvSpPr>
            <a:spLocks noChangeShapeType="1"/>
          </p:cNvSpPr>
          <p:nvPr/>
        </p:nvSpPr>
        <p:spPr bwMode="auto">
          <a:xfrm>
            <a:off x="1979613" y="2565400"/>
            <a:ext cx="504825" cy="0"/>
          </a:xfrm>
          <a:prstGeom prst="line">
            <a:avLst/>
          </a:prstGeom>
          <a:noFill/>
          <a:ln w="38100">
            <a:solidFill>
              <a:schemeClr val="bg2"/>
            </a:solidFill>
            <a:round/>
            <a:headEnd/>
            <a:tailEnd/>
          </a:ln>
          <a:effectLst/>
        </p:spPr>
        <p:txBody>
          <a:bodyPr/>
          <a:lstStyle/>
          <a:p>
            <a:endParaRPr lang="zh-CN" altLang="en-US"/>
          </a:p>
        </p:txBody>
      </p:sp>
      <p:sp>
        <p:nvSpPr>
          <p:cNvPr id="168008" name="Line 72"/>
          <p:cNvSpPr>
            <a:spLocks noChangeShapeType="1"/>
          </p:cNvSpPr>
          <p:nvPr/>
        </p:nvSpPr>
        <p:spPr bwMode="auto">
          <a:xfrm>
            <a:off x="827088" y="2781300"/>
            <a:ext cx="504825" cy="0"/>
          </a:xfrm>
          <a:prstGeom prst="line">
            <a:avLst/>
          </a:prstGeom>
          <a:noFill/>
          <a:ln w="38100">
            <a:solidFill>
              <a:schemeClr val="bg2"/>
            </a:solidFill>
            <a:round/>
            <a:headEnd/>
            <a:tailEnd/>
          </a:ln>
          <a:effectLst/>
        </p:spPr>
        <p:txBody>
          <a:bodyPr/>
          <a:lstStyle/>
          <a:p>
            <a:endParaRPr lang="zh-CN" altLang="en-US"/>
          </a:p>
        </p:txBody>
      </p:sp>
      <p:sp>
        <p:nvSpPr>
          <p:cNvPr id="168009" name="Line 73"/>
          <p:cNvSpPr>
            <a:spLocks noChangeShapeType="1"/>
          </p:cNvSpPr>
          <p:nvPr/>
        </p:nvSpPr>
        <p:spPr bwMode="auto">
          <a:xfrm>
            <a:off x="2124075" y="2781300"/>
            <a:ext cx="504825" cy="0"/>
          </a:xfrm>
          <a:prstGeom prst="line">
            <a:avLst/>
          </a:prstGeom>
          <a:noFill/>
          <a:ln w="38100">
            <a:solidFill>
              <a:schemeClr val="bg2"/>
            </a:solidFill>
            <a:round/>
            <a:headEnd/>
            <a:tailEnd/>
          </a:ln>
          <a:effectLst/>
        </p:spPr>
        <p:txBody>
          <a:bodyPr/>
          <a:lstStyle/>
          <a:p>
            <a:endParaRPr lang="zh-CN" altLang="en-US"/>
          </a:p>
        </p:txBody>
      </p:sp>
      <p:sp>
        <p:nvSpPr>
          <p:cNvPr id="168010" name="Line 74"/>
          <p:cNvSpPr>
            <a:spLocks noChangeShapeType="1"/>
          </p:cNvSpPr>
          <p:nvPr/>
        </p:nvSpPr>
        <p:spPr bwMode="auto">
          <a:xfrm>
            <a:off x="1116013" y="3068638"/>
            <a:ext cx="504825" cy="0"/>
          </a:xfrm>
          <a:prstGeom prst="line">
            <a:avLst/>
          </a:prstGeom>
          <a:noFill/>
          <a:ln w="38100">
            <a:solidFill>
              <a:schemeClr val="bg2"/>
            </a:solidFill>
            <a:round/>
            <a:headEnd/>
            <a:tailEnd/>
          </a:ln>
          <a:effectLst/>
        </p:spPr>
        <p:txBody>
          <a:bodyPr/>
          <a:lstStyle/>
          <a:p>
            <a:endParaRPr lang="zh-CN" altLang="en-US"/>
          </a:p>
        </p:txBody>
      </p:sp>
      <p:sp>
        <p:nvSpPr>
          <p:cNvPr id="168011" name="Line 75"/>
          <p:cNvSpPr>
            <a:spLocks noChangeShapeType="1"/>
          </p:cNvSpPr>
          <p:nvPr/>
        </p:nvSpPr>
        <p:spPr bwMode="auto">
          <a:xfrm>
            <a:off x="1835150" y="3068638"/>
            <a:ext cx="504825" cy="0"/>
          </a:xfrm>
          <a:prstGeom prst="line">
            <a:avLst/>
          </a:prstGeom>
          <a:noFill/>
          <a:ln w="38100">
            <a:solidFill>
              <a:schemeClr val="bg2"/>
            </a:solidFill>
            <a:round/>
            <a:headEnd/>
            <a:tailEnd/>
          </a:ln>
          <a:effectLst/>
        </p:spPr>
        <p:txBody>
          <a:bodyPr/>
          <a:lstStyle/>
          <a:p>
            <a:endParaRPr lang="zh-CN" altLang="en-US"/>
          </a:p>
        </p:txBody>
      </p:sp>
      <p:sp>
        <p:nvSpPr>
          <p:cNvPr id="168012" name="Line 76"/>
          <p:cNvSpPr>
            <a:spLocks noChangeShapeType="1"/>
          </p:cNvSpPr>
          <p:nvPr/>
        </p:nvSpPr>
        <p:spPr bwMode="auto">
          <a:xfrm>
            <a:off x="755650" y="3860800"/>
            <a:ext cx="504825" cy="0"/>
          </a:xfrm>
          <a:prstGeom prst="line">
            <a:avLst/>
          </a:prstGeom>
          <a:noFill/>
          <a:ln w="38100">
            <a:solidFill>
              <a:schemeClr val="bg2"/>
            </a:solidFill>
            <a:round/>
            <a:headEnd/>
            <a:tailEnd/>
          </a:ln>
          <a:effectLst/>
        </p:spPr>
        <p:txBody>
          <a:bodyPr/>
          <a:lstStyle/>
          <a:p>
            <a:endParaRPr lang="zh-CN" altLang="en-US"/>
          </a:p>
        </p:txBody>
      </p:sp>
      <p:sp>
        <p:nvSpPr>
          <p:cNvPr id="168013" name="Line 77"/>
          <p:cNvSpPr>
            <a:spLocks noChangeShapeType="1"/>
          </p:cNvSpPr>
          <p:nvPr/>
        </p:nvSpPr>
        <p:spPr bwMode="auto">
          <a:xfrm>
            <a:off x="1476375" y="3860800"/>
            <a:ext cx="504825" cy="0"/>
          </a:xfrm>
          <a:prstGeom prst="line">
            <a:avLst/>
          </a:prstGeom>
          <a:noFill/>
          <a:ln w="38100">
            <a:solidFill>
              <a:schemeClr val="bg2"/>
            </a:solidFill>
            <a:round/>
            <a:headEnd/>
            <a:tailEnd/>
          </a:ln>
          <a:effectLst/>
        </p:spPr>
        <p:txBody>
          <a:bodyPr/>
          <a:lstStyle/>
          <a:p>
            <a:endParaRPr lang="zh-CN" altLang="en-US"/>
          </a:p>
        </p:txBody>
      </p:sp>
      <p:sp>
        <p:nvSpPr>
          <p:cNvPr id="168014" name="Line 78"/>
          <p:cNvSpPr>
            <a:spLocks noChangeShapeType="1"/>
          </p:cNvSpPr>
          <p:nvPr/>
        </p:nvSpPr>
        <p:spPr bwMode="auto">
          <a:xfrm>
            <a:off x="2124075" y="3860800"/>
            <a:ext cx="504825" cy="0"/>
          </a:xfrm>
          <a:prstGeom prst="line">
            <a:avLst/>
          </a:prstGeom>
          <a:noFill/>
          <a:ln w="38100">
            <a:solidFill>
              <a:schemeClr val="bg2"/>
            </a:solidFill>
            <a:round/>
            <a:headEnd/>
            <a:tailEnd/>
          </a:ln>
          <a:effectLst/>
        </p:spPr>
        <p:txBody>
          <a:bodyPr/>
          <a:lstStyle/>
          <a:p>
            <a:endParaRPr lang="zh-CN" altLang="en-US"/>
          </a:p>
        </p:txBody>
      </p:sp>
      <p:sp>
        <p:nvSpPr>
          <p:cNvPr id="168015" name="Line 79"/>
          <p:cNvSpPr>
            <a:spLocks noChangeShapeType="1"/>
          </p:cNvSpPr>
          <p:nvPr/>
        </p:nvSpPr>
        <p:spPr bwMode="auto">
          <a:xfrm>
            <a:off x="1187450" y="4076700"/>
            <a:ext cx="504825" cy="0"/>
          </a:xfrm>
          <a:prstGeom prst="line">
            <a:avLst/>
          </a:prstGeom>
          <a:noFill/>
          <a:ln w="38100">
            <a:solidFill>
              <a:schemeClr val="bg2"/>
            </a:solidFill>
            <a:round/>
            <a:headEnd/>
            <a:tailEnd/>
          </a:ln>
          <a:effectLst/>
        </p:spPr>
        <p:txBody>
          <a:bodyPr/>
          <a:lstStyle/>
          <a:p>
            <a:endParaRPr lang="zh-CN" altLang="en-US"/>
          </a:p>
        </p:txBody>
      </p:sp>
      <p:sp>
        <p:nvSpPr>
          <p:cNvPr id="168016" name="Line 80"/>
          <p:cNvSpPr>
            <a:spLocks noChangeShapeType="1"/>
          </p:cNvSpPr>
          <p:nvPr/>
        </p:nvSpPr>
        <p:spPr bwMode="auto">
          <a:xfrm>
            <a:off x="755650" y="4221163"/>
            <a:ext cx="504825" cy="0"/>
          </a:xfrm>
          <a:prstGeom prst="line">
            <a:avLst/>
          </a:prstGeom>
          <a:noFill/>
          <a:ln w="38100">
            <a:solidFill>
              <a:schemeClr val="bg2"/>
            </a:solidFill>
            <a:round/>
            <a:headEnd/>
            <a:tailEnd/>
          </a:ln>
          <a:effectLst/>
        </p:spPr>
        <p:txBody>
          <a:bodyPr/>
          <a:lstStyle/>
          <a:p>
            <a:endParaRPr lang="zh-CN" altLang="en-US"/>
          </a:p>
        </p:txBody>
      </p:sp>
      <p:sp>
        <p:nvSpPr>
          <p:cNvPr id="168017" name="Line 81"/>
          <p:cNvSpPr>
            <a:spLocks noChangeShapeType="1"/>
          </p:cNvSpPr>
          <p:nvPr/>
        </p:nvSpPr>
        <p:spPr bwMode="auto">
          <a:xfrm>
            <a:off x="1908175" y="4076700"/>
            <a:ext cx="504825" cy="0"/>
          </a:xfrm>
          <a:prstGeom prst="line">
            <a:avLst/>
          </a:prstGeom>
          <a:noFill/>
          <a:ln w="38100">
            <a:solidFill>
              <a:schemeClr val="bg2"/>
            </a:solidFill>
            <a:round/>
            <a:headEnd/>
            <a:tailEnd/>
          </a:ln>
          <a:effectLst/>
        </p:spPr>
        <p:txBody>
          <a:bodyPr/>
          <a:lstStyle/>
          <a:p>
            <a:endParaRPr lang="zh-CN" altLang="en-US"/>
          </a:p>
        </p:txBody>
      </p:sp>
      <p:sp>
        <p:nvSpPr>
          <p:cNvPr id="168018" name="Line 82"/>
          <p:cNvSpPr>
            <a:spLocks noChangeShapeType="1"/>
          </p:cNvSpPr>
          <p:nvPr/>
        </p:nvSpPr>
        <p:spPr bwMode="auto">
          <a:xfrm>
            <a:off x="2124075" y="4221163"/>
            <a:ext cx="504825" cy="0"/>
          </a:xfrm>
          <a:prstGeom prst="line">
            <a:avLst/>
          </a:prstGeom>
          <a:noFill/>
          <a:ln w="38100">
            <a:solidFill>
              <a:schemeClr val="bg2"/>
            </a:solidFill>
            <a:round/>
            <a:headEnd/>
            <a:tailEnd/>
          </a:ln>
          <a:effectLst/>
        </p:spPr>
        <p:txBody>
          <a:bodyPr/>
          <a:lstStyle/>
          <a:p>
            <a:endParaRPr lang="zh-CN" altLang="en-US"/>
          </a:p>
        </p:txBody>
      </p:sp>
      <p:sp>
        <p:nvSpPr>
          <p:cNvPr id="168019" name="Line 83"/>
          <p:cNvSpPr>
            <a:spLocks noChangeShapeType="1"/>
          </p:cNvSpPr>
          <p:nvPr/>
        </p:nvSpPr>
        <p:spPr bwMode="auto">
          <a:xfrm>
            <a:off x="1476375" y="4221163"/>
            <a:ext cx="504825" cy="0"/>
          </a:xfrm>
          <a:prstGeom prst="line">
            <a:avLst/>
          </a:prstGeom>
          <a:noFill/>
          <a:ln w="38100">
            <a:solidFill>
              <a:schemeClr val="bg2"/>
            </a:solidFill>
            <a:round/>
            <a:headEnd/>
            <a:tailEnd/>
          </a:ln>
          <a:effectLst/>
        </p:spPr>
        <p:txBody>
          <a:bodyPr/>
          <a:lstStyle/>
          <a:p>
            <a:endParaRPr lang="zh-CN" altLang="en-US"/>
          </a:p>
        </p:txBody>
      </p:sp>
      <p:sp>
        <p:nvSpPr>
          <p:cNvPr id="168020" name="Line 84"/>
          <p:cNvSpPr>
            <a:spLocks noChangeShapeType="1"/>
          </p:cNvSpPr>
          <p:nvPr/>
        </p:nvSpPr>
        <p:spPr bwMode="auto">
          <a:xfrm>
            <a:off x="5364163" y="1989138"/>
            <a:ext cx="360362" cy="144462"/>
          </a:xfrm>
          <a:prstGeom prst="line">
            <a:avLst/>
          </a:prstGeom>
          <a:noFill/>
          <a:ln w="38100">
            <a:solidFill>
              <a:schemeClr val="bg1"/>
            </a:solidFill>
            <a:round/>
            <a:headEnd/>
            <a:tailEnd/>
          </a:ln>
          <a:effectLst/>
        </p:spPr>
        <p:txBody>
          <a:bodyPr/>
          <a:lstStyle/>
          <a:p>
            <a:endParaRPr lang="zh-CN" altLang="en-US"/>
          </a:p>
        </p:txBody>
      </p:sp>
      <p:sp>
        <p:nvSpPr>
          <p:cNvPr id="168021" name="Line 85"/>
          <p:cNvSpPr>
            <a:spLocks noChangeShapeType="1"/>
          </p:cNvSpPr>
          <p:nvPr/>
        </p:nvSpPr>
        <p:spPr bwMode="auto">
          <a:xfrm flipV="1">
            <a:off x="5435600" y="2420938"/>
            <a:ext cx="504825" cy="71437"/>
          </a:xfrm>
          <a:prstGeom prst="line">
            <a:avLst/>
          </a:prstGeom>
          <a:noFill/>
          <a:ln w="38100">
            <a:solidFill>
              <a:schemeClr val="bg1"/>
            </a:solidFill>
            <a:round/>
            <a:headEnd/>
            <a:tailEnd/>
          </a:ln>
          <a:effectLst/>
        </p:spPr>
        <p:txBody>
          <a:bodyPr/>
          <a:lstStyle/>
          <a:p>
            <a:endParaRPr lang="zh-CN" altLang="en-US"/>
          </a:p>
        </p:txBody>
      </p:sp>
      <p:sp>
        <p:nvSpPr>
          <p:cNvPr id="168022" name="Line 86"/>
          <p:cNvSpPr>
            <a:spLocks noChangeShapeType="1"/>
          </p:cNvSpPr>
          <p:nvPr/>
        </p:nvSpPr>
        <p:spPr bwMode="auto">
          <a:xfrm>
            <a:off x="5580063" y="2781300"/>
            <a:ext cx="360362" cy="215900"/>
          </a:xfrm>
          <a:prstGeom prst="line">
            <a:avLst/>
          </a:prstGeom>
          <a:noFill/>
          <a:ln w="38100">
            <a:solidFill>
              <a:schemeClr val="bg1"/>
            </a:solidFill>
            <a:round/>
            <a:headEnd/>
            <a:tailEnd/>
          </a:ln>
          <a:effectLst/>
        </p:spPr>
        <p:txBody>
          <a:bodyPr/>
          <a:lstStyle/>
          <a:p>
            <a:endParaRPr lang="zh-CN" altLang="en-US"/>
          </a:p>
        </p:txBody>
      </p:sp>
      <p:sp>
        <p:nvSpPr>
          <p:cNvPr id="168023" name="Line 87"/>
          <p:cNvSpPr>
            <a:spLocks noChangeShapeType="1"/>
          </p:cNvSpPr>
          <p:nvPr/>
        </p:nvSpPr>
        <p:spPr bwMode="auto">
          <a:xfrm flipV="1">
            <a:off x="5795963" y="2060575"/>
            <a:ext cx="431800" cy="215900"/>
          </a:xfrm>
          <a:prstGeom prst="line">
            <a:avLst/>
          </a:prstGeom>
          <a:noFill/>
          <a:ln w="38100">
            <a:solidFill>
              <a:schemeClr val="bg1"/>
            </a:solidFill>
            <a:round/>
            <a:headEnd/>
            <a:tailEnd/>
          </a:ln>
          <a:effectLst/>
        </p:spPr>
        <p:txBody>
          <a:bodyPr/>
          <a:lstStyle/>
          <a:p>
            <a:endParaRPr lang="zh-CN" altLang="en-US"/>
          </a:p>
        </p:txBody>
      </p:sp>
      <p:sp>
        <p:nvSpPr>
          <p:cNvPr id="168024" name="Line 88"/>
          <p:cNvSpPr>
            <a:spLocks noChangeShapeType="1"/>
          </p:cNvSpPr>
          <p:nvPr/>
        </p:nvSpPr>
        <p:spPr bwMode="auto">
          <a:xfrm flipV="1">
            <a:off x="6011863" y="2636838"/>
            <a:ext cx="431800" cy="71437"/>
          </a:xfrm>
          <a:prstGeom prst="line">
            <a:avLst/>
          </a:prstGeom>
          <a:noFill/>
          <a:ln w="38100">
            <a:solidFill>
              <a:schemeClr val="bg1"/>
            </a:solidFill>
            <a:round/>
            <a:headEnd/>
            <a:tailEnd/>
          </a:ln>
          <a:effectLst/>
        </p:spPr>
        <p:txBody>
          <a:bodyPr/>
          <a:lstStyle/>
          <a:p>
            <a:endParaRPr lang="zh-CN" altLang="en-US"/>
          </a:p>
        </p:txBody>
      </p:sp>
      <p:sp>
        <p:nvSpPr>
          <p:cNvPr id="168025" name="Line 89"/>
          <p:cNvSpPr>
            <a:spLocks noChangeShapeType="1"/>
          </p:cNvSpPr>
          <p:nvPr/>
        </p:nvSpPr>
        <p:spPr bwMode="auto">
          <a:xfrm flipV="1">
            <a:off x="6300788" y="2924175"/>
            <a:ext cx="358775" cy="217488"/>
          </a:xfrm>
          <a:prstGeom prst="line">
            <a:avLst/>
          </a:prstGeom>
          <a:noFill/>
          <a:ln w="38100">
            <a:solidFill>
              <a:schemeClr val="bg1"/>
            </a:solidFill>
            <a:round/>
            <a:headEnd/>
            <a:tailEnd/>
          </a:ln>
          <a:effectLst/>
        </p:spPr>
        <p:txBody>
          <a:bodyPr/>
          <a:lstStyle/>
          <a:p>
            <a:endParaRPr lang="zh-CN" altLang="en-US"/>
          </a:p>
        </p:txBody>
      </p:sp>
      <p:sp>
        <p:nvSpPr>
          <p:cNvPr id="168026" name="Line 90"/>
          <p:cNvSpPr>
            <a:spLocks noChangeShapeType="1"/>
          </p:cNvSpPr>
          <p:nvPr/>
        </p:nvSpPr>
        <p:spPr bwMode="auto">
          <a:xfrm>
            <a:off x="6372225" y="2276475"/>
            <a:ext cx="287338" cy="215900"/>
          </a:xfrm>
          <a:prstGeom prst="line">
            <a:avLst/>
          </a:prstGeom>
          <a:noFill/>
          <a:ln w="38100">
            <a:solidFill>
              <a:schemeClr val="bg1"/>
            </a:solidFill>
            <a:round/>
            <a:headEnd/>
            <a:tailEnd/>
          </a:ln>
          <a:effectLst/>
        </p:spPr>
        <p:txBody>
          <a:bodyPr/>
          <a:lstStyle/>
          <a:p>
            <a:endParaRPr lang="zh-CN" altLang="en-US"/>
          </a:p>
        </p:txBody>
      </p:sp>
      <p:sp>
        <p:nvSpPr>
          <p:cNvPr id="168027" name="Line 91"/>
          <p:cNvSpPr>
            <a:spLocks noChangeShapeType="1"/>
          </p:cNvSpPr>
          <p:nvPr/>
        </p:nvSpPr>
        <p:spPr bwMode="auto">
          <a:xfrm flipV="1">
            <a:off x="6588125" y="2060575"/>
            <a:ext cx="360363" cy="144463"/>
          </a:xfrm>
          <a:prstGeom prst="line">
            <a:avLst/>
          </a:prstGeom>
          <a:noFill/>
          <a:ln w="38100">
            <a:solidFill>
              <a:schemeClr val="bg1"/>
            </a:solidFill>
            <a:round/>
            <a:headEnd/>
            <a:tailEnd/>
          </a:ln>
          <a:effectLst/>
        </p:spPr>
        <p:txBody>
          <a:bodyPr/>
          <a:lstStyle/>
          <a:p>
            <a:endParaRPr lang="zh-CN" altLang="en-US"/>
          </a:p>
        </p:txBody>
      </p:sp>
      <p:sp>
        <p:nvSpPr>
          <p:cNvPr id="168028" name="Line 92"/>
          <p:cNvSpPr>
            <a:spLocks noChangeShapeType="1"/>
          </p:cNvSpPr>
          <p:nvPr/>
        </p:nvSpPr>
        <p:spPr bwMode="auto">
          <a:xfrm flipV="1">
            <a:off x="5364163" y="3068638"/>
            <a:ext cx="431800" cy="73025"/>
          </a:xfrm>
          <a:prstGeom prst="line">
            <a:avLst/>
          </a:prstGeom>
          <a:noFill/>
          <a:ln w="38100">
            <a:solidFill>
              <a:schemeClr val="bg1"/>
            </a:solidFill>
            <a:round/>
            <a:headEnd/>
            <a:tailEnd/>
          </a:ln>
          <a:effectLst/>
        </p:spPr>
        <p:txBody>
          <a:bodyPr/>
          <a:lstStyle/>
          <a:p>
            <a:endParaRPr lang="zh-CN" altLang="en-US"/>
          </a:p>
        </p:txBody>
      </p:sp>
      <p:sp>
        <p:nvSpPr>
          <p:cNvPr id="168029" name="Line 93"/>
          <p:cNvSpPr>
            <a:spLocks noChangeShapeType="1"/>
          </p:cNvSpPr>
          <p:nvPr/>
        </p:nvSpPr>
        <p:spPr bwMode="auto">
          <a:xfrm>
            <a:off x="5435600" y="3860800"/>
            <a:ext cx="288925" cy="0"/>
          </a:xfrm>
          <a:prstGeom prst="line">
            <a:avLst/>
          </a:prstGeom>
          <a:noFill/>
          <a:ln w="38100">
            <a:solidFill>
              <a:schemeClr val="bg1"/>
            </a:solidFill>
            <a:round/>
            <a:headEnd/>
            <a:tailEnd/>
          </a:ln>
          <a:effectLst/>
        </p:spPr>
        <p:txBody>
          <a:bodyPr/>
          <a:lstStyle/>
          <a:p>
            <a:endParaRPr lang="zh-CN" altLang="en-US"/>
          </a:p>
        </p:txBody>
      </p:sp>
      <p:sp>
        <p:nvSpPr>
          <p:cNvPr id="168030" name="Line 94"/>
          <p:cNvSpPr>
            <a:spLocks noChangeShapeType="1"/>
          </p:cNvSpPr>
          <p:nvPr/>
        </p:nvSpPr>
        <p:spPr bwMode="auto">
          <a:xfrm>
            <a:off x="6011863" y="4005263"/>
            <a:ext cx="288925" cy="0"/>
          </a:xfrm>
          <a:prstGeom prst="line">
            <a:avLst/>
          </a:prstGeom>
          <a:noFill/>
          <a:ln w="38100">
            <a:solidFill>
              <a:schemeClr val="bg1"/>
            </a:solidFill>
            <a:round/>
            <a:headEnd/>
            <a:tailEnd/>
          </a:ln>
          <a:effectLst/>
        </p:spPr>
        <p:txBody>
          <a:bodyPr/>
          <a:lstStyle/>
          <a:p>
            <a:endParaRPr lang="zh-CN" altLang="en-US"/>
          </a:p>
        </p:txBody>
      </p:sp>
      <p:sp>
        <p:nvSpPr>
          <p:cNvPr id="168031" name="Line 95"/>
          <p:cNvSpPr>
            <a:spLocks noChangeShapeType="1"/>
          </p:cNvSpPr>
          <p:nvPr/>
        </p:nvSpPr>
        <p:spPr bwMode="auto">
          <a:xfrm>
            <a:off x="5867400" y="4292600"/>
            <a:ext cx="288925" cy="0"/>
          </a:xfrm>
          <a:prstGeom prst="line">
            <a:avLst/>
          </a:prstGeom>
          <a:noFill/>
          <a:ln w="38100">
            <a:solidFill>
              <a:schemeClr val="bg1"/>
            </a:solidFill>
            <a:round/>
            <a:headEnd/>
            <a:tailEnd/>
          </a:ln>
          <a:effectLst/>
        </p:spPr>
        <p:txBody>
          <a:bodyPr/>
          <a:lstStyle/>
          <a:p>
            <a:endParaRPr lang="zh-CN" altLang="en-US"/>
          </a:p>
        </p:txBody>
      </p:sp>
      <p:sp>
        <p:nvSpPr>
          <p:cNvPr id="168032" name="Line 96"/>
          <p:cNvSpPr>
            <a:spLocks noChangeShapeType="1"/>
          </p:cNvSpPr>
          <p:nvPr/>
        </p:nvSpPr>
        <p:spPr bwMode="auto">
          <a:xfrm>
            <a:off x="5508625" y="4149725"/>
            <a:ext cx="288925" cy="0"/>
          </a:xfrm>
          <a:prstGeom prst="line">
            <a:avLst/>
          </a:prstGeom>
          <a:noFill/>
          <a:ln w="38100">
            <a:solidFill>
              <a:schemeClr val="bg1"/>
            </a:solidFill>
            <a:round/>
            <a:headEnd/>
            <a:tailEnd/>
          </a:ln>
          <a:effectLst/>
        </p:spPr>
        <p:txBody>
          <a:bodyPr/>
          <a:lstStyle/>
          <a:p>
            <a:endParaRPr lang="zh-CN" altLang="en-US"/>
          </a:p>
        </p:txBody>
      </p:sp>
      <p:sp>
        <p:nvSpPr>
          <p:cNvPr id="168033" name="Line 97"/>
          <p:cNvSpPr>
            <a:spLocks noChangeShapeType="1"/>
          </p:cNvSpPr>
          <p:nvPr/>
        </p:nvSpPr>
        <p:spPr bwMode="auto">
          <a:xfrm>
            <a:off x="6588125" y="3933825"/>
            <a:ext cx="288925" cy="0"/>
          </a:xfrm>
          <a:prstGeom prst="line">
            <a:avLst/>
          </a:prstGeom>
          <a:noFill/>
          <a:ln w="38100">
            <a:solidFill>
              <a:schemeClr val="bg1"/>
            </a:solidFill>
            <a:round/>
            <a:headEnd/>
            <a:tailEnd/>
          </a:ln>
          <a:effectLst/>
        </p:spPr>
        <p:txBody>
          <a:bodyPr/>
          <a:lstStyle/>
          <a:p>
            <a:endParaRPr lang="zh-CN" altLang="en-US"/>
          </a:p>
        </p:txBody>
      </p:sp>
      <p:sp>
        <p:nvSpPr>
          <p:cNvPr id="168034" name="Line 98"/>
          <p:cNvSpPr>
            <a:spLocks noChangeShapeType="1"/>
          </p:cNvSpPr>
          <p:nvPr/>
        </p:nvSpPr>
        <p:spPr bwMode="auto">
          <a:xfrm>
            <a:off x="6156325" y="4149725"/>
            <a:ext cx="288925" cy="0"/>
          </a:xfrm>
          <a:prstGeom prst="line">
            <a:avLst/>
          </a:prstGeom>
          <a:noFill/>
          <a:ln w="38100">
            <a:solidFill>
              <a:schemeClr val="bg1"/>
            </a:solidFill>
            <a:round/>
            <a:headEnd/>
            <a:tailEnd/>
          </a:ln>
          <a:effectLst/>
        </p:spPr>
        <p:txBody>
          <a:bodyPr/>
          <a:lstStyle/>
          <a:p>
            <a:endParaRPr lang="zh-CN" altLang="en-US"/>
          </a:p>
        </p:txBody>
      </p:sp>
      <p:sp>
        <p:nvSpPr>
          <p:cNvPr id="168035" name="Line 99"/>
          <p:cNvSpPr>
            <a:spLocks noChangeShapeType="1"/>
          </p:cNvSpPr>
          <p:nvPr/>
        </p:nvSpPr>
        <p:spPr bwMode="auto">
          <a:xfrm>
            <a:off x="6588125" y="4221163"/>
            <a:ext cx="288925" cy="0"/>
          </a:xfrm>
          <a:prstGeom prst="line">
            <a:avLst/>
          </a:prstGeom>
          <a:noFill/>
          <a:ln w="38100">
            <a:solidFill>
              <a:schemeClr val="bg1"/>
            </a:solidFill>
            <a:round/>
            <a:headEnd/>
            <a:tailEnd/>
          </a:ln>
          <a:effectLst/>
        </p:spPr>
        <p:txBody>
          <a:bodyPr/>
          <a:lstStyle/>
          <a:p>
            <a:endParaRPr lang="zh-CN" altLang="en-US"/>
          </a:p>
        </p:txBody>
      </p:sp>
      <p:sp>
        <p:nvSpPr>
          <p:cNvPr id="168036" name="Text Box 100"/>
          <p:cNvSpPr txBox="1">
            <a:spLocks noChangeArrowheads="1"/>
          </p:cNvSpPr>
          <p:nvPr/>
        </p:nvSpPr>
        <p:spPr bwMode="auto">
          <a:xfrm>
            <a:off x="3708400" y="1989138"/>
            <a:ext cx="539750" cy="1190625"/>
          </a:xfrm>
          <a:prstGeom prst="rect">
            <a:avLst/>
          </a:prstGeom>
          <a:noFill/>
          <a:ln w="9525">
            <a:noFill/>
            <a:miter lim="800000"/>
            <a:headEnd/>
            <a:tailEnd/>
          </a:ln>
          <a:effectLst/>
        </p:spPr>
        <p:txBody>
          <a:bodyPr wrap="none">
            <a:spAutoFit/>
          </a:bodyPr>
          <a:lstStyle/>
          <a:p>
            <a:r>
              <a:rPr lang="en-US" altLang="zh-CN">
                <a:solidFill>
                  <a:schemeClr val="bg1"/>
                </a:solidFill>
              </a:rPr>
              <a:t>…..</a:t>
            </a:r>
          </a:p>
          <a:p>
            <a:r>
              <a:rPr lang="en-US" altLang="zh-CN">
                <a:solidFill>
                  <a:schemeClr val="bg1"/>
                </a:solidFill>
              </a:rPr>
              <a:t>…..</a:t>
            </a:r>
          </a:p>
          <a:p>
            <a:r>
              <a:rPr lang="en-US" altLang="zh-CN">
                <a:solidFill>
                  <a:schemeClr val="bg1"/>
                </a:solidFill>
              </a:rPr>
              <a:t>…..</a:t>
            </a:r>
          </a:p>
          <a:p>
            <a:r>
              <a:rPr lang="en-US" altLang="zh-CN">
                <a:solidFill>
                  <a:schemeClr val="bg1"/>
                </a:solidFill>
              </a:rPr>
              <a:t>…..</a:t>
            </a:r>
          </a:p>
        </p:txBody>
      </p:sp>
      <p:sp>
        <p:nvSpPr>
          <p:cNvPr id="168037" name="Line 101"/>
          <p:cNvSpPr>
            <a:spLocks noChangeShapeType="1"/>
          </p:cNvSpPr>
          <p:nvPr/>
        </p:nvSpPr>
        <p:spPr bwMode="auto">
          <a:xfrm>
            <a:off x="7812088" y="1916113"/>
            <a:ext cx="73025" cy="288925"/>
          </a:xfrm>
          <a:prstGeom prst="line">
            <a:avLst/>
          </a:prstGeom>
          <a:noFill/>
          <a:ln w="38100">
            <a:solidFill>
              <a:schemeClr val="bg1"/>
            </a:solidFill>
            <a:round/>
            <a:headEnd/>
            <a:tailEnd/>
          </a:ln>
          <a:effectLst/>
        </p:spPr>
        <p:txBody>
          <a:bodyPr/>
          <a:lstStyle/>
          <a:p>
            <a:endParaRPr lang="zh-CN" altLang="en-US"/>
          </a:p>
        </p:txBody>
      </p:sp>
      <p:sp>
        <p:nvSpPr>
          <p:cNvPr id="168038" name="Line 102"/>
          <p:cNvSpPr>
            <a:spLocks noChangeShapeType="1"/>
          </p:cNvSpPr>
          <p:nvPr/>
        </p:nvSpPr>
        <p:spPr bwMode="auto">
          <a:xfrm flipV="1">
            <a:off x="7885113" y="2349500"/>
            <a:ext cx="215900" cy="142875"/>
          </a:xfrm>
          <a:prstGeom prst="line">
            <a:avLst/>
          </a:prstGeom>
          <a:noFill/>
          <a:ln w="38100">
            <a:solidFill>
              <a:schemeClr val="bg1"/>
            </a:solidFill>
            <a:round/>
            <a:headEnd/>
            <a:tailEnd/>
          </a:ln>
          <a:effectLst/>
        </p:spPr>
        <p:txBody>
          <a:bodyPr/>
          <a:lstStyle/>
          <a:p>
            <a:endParaRPr lang="zh-CN" altLang="en-US"/>
          </a:p>
        </p:txBody>
      </p:sp>
      <p:sp>
        <p:nvSpPr>
          <p:cNvPr id="168039" name="Line 103"/>
          <p:cNvSpPr>
            <a:spLocks noChangeShapeType="1"/>
          </p:cNvSpPr>
          <p:nvPr/>
        </p:nvSpPr>
        <p:spPr bwMode="auto">
          <a:xfrm flipH="1">
            <a:off x="8027988" y="1989138"/>
            <a:ext cx="144462" cy="287337"/>
          </a:xfrm>
          <a:prstGeom prst="line">
            <a:avLst/>
          </a:prstGeom>
          <a:noFill/>
          <a:ln w="38100">
            <a:solidFill>
              <a:schemeClr val="bg1"/>
            </a:solidFill>
            <a:round/>
            <a:headEnd/>
            <a:tailEnd/>
          </a:ln>
          <a:effectLst/>
        </p:spPr>
        <p:txBody>
          <a:bodyPr/>
          <a:lstStyle/>
          <a:p>
            <a:endParaRPr lang="zh-CN" altLang="en-US"/>
          </a:p>
        </p:txBody>
      </p:sp>
      <p:sp>
        <p:nvSpPr>
          <p:cNvPr id="168040" name="Line 104"/>
          <p:cNvSpPr>
            <a:spLocks noChangeShapeType="1"/>
          </p:cNvSpPr>
          <p:nvPr/>
        </p:nvSpPr>
        <p:spPr bwMode="auto">
          <a:xfrm>
            <a:off x="7812088" y="2636838"/>
            <a:ext cx="215900" cy="144462"/>
          </a:xfrm>
          <a:prstGeom prst="line">
            <a:avLst/>
          </a:prstGeom>
          <a:noFill/>
          <a:ln w="38100">
            <a:solidFill>
              <a:schemeClr val="bg1"/>
            </a:solidFill>
            <a:round/>
            <a:headEnd/>
            <a:tailEnd/>
          </a:ln>
          <a:effectLst/>
        </p:spPr>
        <p:txBody>
          <a:bodyPr/>
          <a:lstStyle/>
          <a:p>
            <a:endParaRPr lang="zh-CN" altLang="en-US"/>
          </a:p>
        </p:txBody>
      </p:sp>
      <p:sp>
        <p:nvSpPr>
          <p:cNvPr id="168041" name="Line 105"/>
          <p:cNvSpPr>
            <a:spLocks noChangeShapeType="1"/>
          </p:cNvSpPr>
          <p:nvPr/>
        </p:nvSpPr>
        <p:spPr bwMode="auto">
          <a:xfrm flipV="1">
            <a:off x="7740650" y="2997200"/>
            <a:ext cx="144463" cy="215900"/>
          </a:xfrm>
          <a:prstGeom prst="line">
            <a:avLst/>
          </a:prstGeom>
          <a:noFill/>
          <a:ln w="38100">
            <a:solidFill>
              <a:schemeClr val="bg1"/>
            </a:solidFill>
            <a:round/>
            <a:headEnd/>
            <a:tailEnd/>
          </a:ln>
          <a:effectLst/>
        </p:spPr>
        <p:txBody>
          <a:bodyPr/>
          <a:lstStyle/>
          <a:p>
            <a:endParaRPr lang="zh-CN" altLang="en-US"/>
          </a:p>
        </p:txBody>
      </p:sp>
      <p:sp>
        <p:nvSpPr>
          <p:cNvPr id="168042" name="Line 106"/>
          <p:cNvSpPr>
            <a:spLocks noChangeShapeType="1"/>
          </p:cNvSpPr>
          <p:nvPr/>
        </p:nvSpPr>
        <p:spPr bwMode="auto">
          <a:xfrm flipH="1">
            <a:off x="8101013" y="2781300"/>
            <a:ext cx="71437" cy="287338"/>
          </a:xfrm>
          <a:prstGeom prst="line">
            <a:avLst/>
          </a:prstGeom>
          <a:noFill/>
          <a:ln w="38100">
            <a:solidFill>
              <a:schemeClr val="bg1"/>
            </a:solidFill>
            <a:round/>
            <a:headEnd/>
            <a:tailEnd/>
          </a:ln>
          <a:effectLst/>
        </p:spPr>
        <p:txBody>
          <a:bodyPr/>
          <a:lstStyle/>
          <a:p>
            <a:endParaRPr lang="zh-CN" altLang="en-US"/>
          </a:p>
        </p:txBody>
      </p:sp>
      <p:pic>
        <p:nvPicPr>
          <p:cNvPr id="168044" name="Picture 108" descr="77"/>
          <p:cNvPicPr>
            <a:picLocks noChangeAspect="1" noChangeArrowheads="1"/>
          </p:cNvPicPr>
          <p:nvPr/>
        </p:nvPicPr>
        <p:blipFill>
          <a:blip r:embed="rId2" cstate="print"/>
          <a:srcRect/>
          <a:stretch>
            <a:fillRect/>
          </a:stretch>
        </p:blipFill>
        <p:spPr bwMode="auto">
          <a:xfrm>
            <a:off x="468313" y="908050"/>
            <a:ext cx="8351837" cy="4608513"/>
          </a:xfrm>
          <a:prstGeom prst="rect">
            <a:avLst/>
          </a:prstGeom>
          <a:noFill/>
          <a:ln w="9525">
            <a:noFill/>
            <a:miter lim="800000"/>
            <a:headEnd/>
            <a:tailEnd/>
          </a:ln>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4" name="Rectangle 4"/>
          <p:cNvSpPr>
            <a:spLocks noChangeArrowheads="1"/>
          </p:cNvSpPr>
          <p:nvPr/>
        </p:nvSpPr>
        <p:spPr bwMode="auto">
          <a:xfrm>
            <a:off x="539750" y="620713"/>
            <a:ext cx="7488238" cy="1554162"/>
          </a:xfrm>
          <a:prstGeom prst="rect">
            <a:avLst/>
          </a:prstGeom>
          <a:noFill/>
          <a:ln w="9525">
            <a:noFill/>
            <a:miter lim="800000"/>
            <a:headEnd/>
            <a:tailEnd/>
          </a:ln>
          <a:effectLst/>
        </p:spPr>
        <p:txBody>
          <a:bodyPr>
            <a:spAutoFit/>
          </a:bodyPr>
          <a:lstStyle/>
          <a:p>
            <a:r>
              <a:rPr kumimoji="1" lang="en-US" altLang="zh-CN" sz="3200">
                <a:solidFill>
                  <a:srgbClr val="FFFF00"/>
                </a:solidFill>
              </a:rPr>
              <a:t>2.7.3</a:t>
            </a:r>
            <a:r>
              <a:rPr kumimoji="1" lang="zh-CN" altLang="en-US" sz="3200">
                <a:solidFill>
                  <a:srgbClr val="FFFF00"/>
                </a:solidFill>
              </a:rPr>
              <a:t>取向度及其测量方法</a:t>
            </a:r>
          </a:p>
          <a:p>
            <a:endParaRPr kumimoji="1" lang="zh-CN" altLang="en-US" sz="3200">
              <a:solidFill>
                <a:srgbClr val="FFFF00"/>
              </a:solidFill>
            </a:endParaRPr>
          </a:p>
          <a:p>
            <a:r>
              <a:rPr kumimoji="1" lang="zh-CN" altLang="en-US" sz="3200"/>
              <a:t>取向度一般用取向函数</a:t>
            </a:r>
            <a:r>
              <a:rPr kumimoji="1" lang="en-US" altLang="zh-CN" sz="3200" i="1"/>
              <a:t>F</a:t>
            </a:r>
            <a:r>
              <a:rPr kumimoji="1" lang="zh-CN" altLang="en-US" sz="3200"/>
              <a:t>表示</a:t>
            </a:r>
          </a:p>
        </p:txBody>
      </p:sp>
      <p:graphicFrame>
        <p:nvGraphicFramePr>
          <p:cNvPr id="168965" name="Object 5"/>
          <p:cNvGraphicFramePr>
            <a:graphicFrameLocks noChangeAspect="1"/>
          </p:cNvGraphicFramePr>
          <p:nvPr/>
        </p:nvGraphicFramePr>
        <p:xfrm>
          <a:off x="684213" y="2349500"/>
          <a:ext cx="4679950" cy="792163"/>
        </p:xfrm>
        <a:graphic>
          <a:graphicData uri="http://schemas.openxmlformats.org/presentationml/2006/ole">
            <p:oleObj spid="_x0000_s168965" r:id="rId3" imgW="1155700" imgH="393700" progId="Equation.3">
              <p:embed/>
            </p:oleObj>
          </a:graphicData>
        </a:graphic>
      </p:graphicFrame>
      <p:graphicFrame>
        <p:nvGraphicFramePr>
          <p:cNvPr id="168966" name="Object 6"/>
          <p:cNvGraphicFramePr>
            <a:graphicFrameLocks noChangeAspect="1"/>
          </p:cNvGraphicFramePr>
          <p:nvPr/>
        </p:nvGraphicFramePr>
        <p:xfrm>
          <a:off x="684213" y="3429000"/>
          <a:ext cx="6624637" cy="576263"/>
        </p:xfrm>
        <a:graphic>
          <a:graphicData uri="http://schemas.openxmlformats.org/presentationml/2006/ole">
            <p:oleObj spid="_x0000_s168966" name="Equation" r:id="rId4" imgW="2336760" imgH="203040" progId="Equation.3">
              <p:embed/>
            </p:oleObj>
          </a:graphicData>
        </a:graphic>
      </p:graphicFrame>
      <p:graphicFrame>
        <p:nvGraphicFramePr>
          <p:cNvPr id="168967" name="Object 7"/>
          <p:cNvGraphicFramePr>
            <a:graphicFrameLocks noChangeAspect="1"/>
          </p:cNvGraphicFramePr>
          <p:nvPr/>
        </p:nvGraphicFramePr>
        <p:xfrm>
          <a:off x="684213" y="4292600"/>
          <a:ext cx="3889375" cy="720725"/>
        </p:xfrm>
        <a:graphic>
          <a:graphicData uri="http://schemas.openxmlformats.org/presentationml/2006/ole">
            <p:oleObj spid="_x0000_s168967" r:id="rId5" imgW="1396394" imgH="253890" progId="Equation.3">
              <p:embed/>
            </p:oleObj>
          </a:graphicData>
        </a:graphic>
      </p:graphicFrame>
      <p:graphicFrame>
        <p:nvGraphicFramePr>
          <p:cNvPr id="168968" name="Object 8"/>
          <p:cNvGraphicFramePr>
            <a:graphicFrameLocks noChangeAspect="1"/>
          </p:cNvGraphicFramePr>
          <p:nvPr/>
        </p:nvGraphicFramePr>
        <p:xfrm>
          <a:off x="684213" y="5229225"/>
          <a:ext cx="4679950" cy="719138"/>
        </p:xfrm>
        <a:graphic>
          <a:graphicData uri="http://schemas.openxmlformats.org/presentationml/2006/ole">
            <p:oleObj spid="_x0000_s168968" r:id="rId6" imgW="1790700" imgH="254000" progId="Equation.3">
              <p:embed/>
            </p:oleObj>
          </a:graphicData>
        </a:graphic>
      </p:graphicFrame>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9988" name="Object 4"/>
          <p:cNvGraphicFramePr>
            <a:graphicFrameLocks noChangeAspect="1"/>
          </p:cNvGraphicFramePr>
          <p:nvPr/>
        </p:nvGraphicFramePr>
        <p:xfrm>
          <a:off x="684213" y="620713"/>
          <a:ext cx="5791200" cy="862012"/>
        </p:xfrm>
        <a:graphic>
          <a:graphicData uri="http://schemas.openxmlformats.org/presentationml/2006/ole">
            <p:oleObj spid="_x0000_s169988" r:id="rId3" imgW="2616200" imgH="393700" progId="Equation.3">
              <p:embed/>
            </p:oleObj>
          </a:graphicData>
        </a:graphic>
      </p:graphicFrame>
      <p:sp>
        <p:nvSpPr>
          <p:cNvPr id="169989" name="Rectangle 5"/>
          <p:cNvSpPr>
            <a:spLocks noChangeArrowheads="1"/>
          </p:cNvSpPr>
          <p:nvPr/>
        </p:nvSpPr>
        <p:spPr bwMode="auto">
          <a:xfrm>
            <a:off x="684213" y="1770063"/>
            <a:ext cx="5759450" cy="579437"/>
          </a:xfrm>
          <a:prstGeom prst="rect">
            <a:avLst/>
          </a:prstGeom>
          <a:noFill/>
          <a:ln w="9525">
            <a:noFill/>
            <a:miter lim="800000"/>
            <a:headEnd/>
            <a:tailEnd/>
          </a:ln>
          <a:effectLst/>
        </p:spPr>
        <p:txBody>
          <a:bodyPr anchor="ctr">
            <a:spAutoFit/>
          </a:bodyPr>
          <a:lstStyle/>
          <a:p>
            <a:r>
              <a:rPr lang="zh-CN" altLang="en-US" sz="3200"/>
              <a:t>而实际情况是：  </a:t>
            </a:r>
            <a:r>
              <a:rPr lang="en-US" altLang="zh-CN" sz="3200"/>
              <a:t>0 </a:t>
            </a:r>
            <a:r>
              <a:rPr lang="en-US" altLang="zh-CN" sz="3200">
                <a:sym typeface="Symbol" pitchFamily="18" charset="2"/>
              </a:rPr>
              <a:t></a:t>
            </a:r>
            <a:r>
              <a:rPr lang="en-US" altLang="zh-CN" sz="3200"/>
              <a:t> F </a:t>
            </a:r>
            <a:r>
              <a:rPr lang="en-US" altLang="zh-CN" sz="3200">
                <a:sym typeface="Symbol" pitchFamily="18" charset="2"/>
              </a:rPr>
              <a:t></a:t>
            </a:r>
            <a:r>
              <a:rPr lang="en-US" altLang="zh-CN" sz="3200"/>
              <a:t> 1</a:t>
            </a:r>
          </a:p>
        </p:txBody>
      </p:sp>
      <p:sp>
        <p:nvSpPr>
          <p:cNvPr id="169990" name="Rectangle 6"/>
          <p:cNvSpPr>
            <a:spLocks noChangeArrowheads="1"/>
          </p:cNvSpPr>
          <p:nvPr/>
        </p:nvSpPr>
        <p:spPr bwMode="auto">
          <a:xfrm>
            <a:off x="611188" y="2492375"/>
            <a:ext cx="8208962" cy="3990975"/>
          </a:xfrm>
          <a:prstGeom prst="rect">
            <a:avLst/>
          </a:prstGeom>
          <a:noFill/>
          <a:ln w="9525">
            <a:noFill/>
            <a:miter lim="800000"/>
            <a:headEnd/>
            <a:tailEnd/>
          </a:ln>
          <a:effectLst/>
        </p:spPr>
        <p:txBody>
          <a:bodyPr anchor="ctr">
            <a:spAutoFit/>
          </a:bodyPr>
          <a:lstStyle/>
          <a:p>
            <a:pPr>
              <a:tabLst>
                <a:tab pos="457200" algn="l"/>
              </a:tabLst>
            </a:pPr>
            <a:r>
              <a:rPr lang="zh-CN" altLang="en-US" sz="3200" b="0"/>
              <a:t>　　用来测定取向度的方法很多，</a:t>
            </a:r>
            <a:r>
              <a:rPr lang="zh-CN" altLang="en-US" sz="3200"/>
              <a:t>有声波传播法、光学双折射法、广角</a:t>
            </a:r>
            <a:r>
              <a:rPr lang="en-US" altLang="zh-CN" sz="3200" b="0"/>
              <a:t>X </a:t>
            </a:r>
            <a:r>
              <a:rPr lang="zh-CN" altLang="en-US" sz="3200" b="0"/>
              <a:t>射线衍射法、红外二色性以及偏振荧光等方法。不同的方法所得结果的意义不同。</a:t>
            </a:r>
          </a:p>
          <a:p>
            <a:pPr>
              <a:tabLst>
                <a:tab pos="457200" algn="l"/>
              </a:tabLst>
            </a:pPr>
            <a:r>
              <a:rPr lang="zh-CN" altLang="en-US" sz="3200">
                <a:solidFill>
                  <a:srgbClr val="FFFF00"/>
                </a:solidFill>
              </a:rPr>
              <a:t>光学双折射法</a:t>
            </a:r>
          </a:p>
          <a:p>
            <a:pPr>
              <a:tabLst>
                <a:tab pos="457200" algn="l"/>
              </a:tabLst>
            </a:pPr>
            <a:r>
              <a:rPr lang="zh-CN" altLang="en-US" sz="3200" b="0"/>
              <a:t>　　利用高分子链平行方向的折光指数（</a:t>
            </a:r>
            <a:r>
              <a:rPr lang="en-US" altLang="zh-CN" sz="3200" b="0"/>
              <a:t>n//</a:t>
            </a:r>
            <a:r>
              <a:rPr lang="zh-CN" altLang="en-US" sz="3200" b="0"/>
              <a:t>）与垂直方向的折光指数（</a:t>
            </a:r>
            <a:r>
              <a:rPr lang="en-US" altLang="zh-CN" sz="3200" b="0"/>
              <a:t>n</a:t>
            </a:r>
            <a:r>
              <a:rPr lang="en-US" altLang="zh-CN" sz="3200" b="0">
                <a:sym typeface="Symbol" pitchFamily="18" charset="2"/>
              </a:rPr>
              <a:t></a:t>
            </a:r>
            <a:r>
              <a:rPr lang="en-US" altLang="zh-CN" sz="3200" b="0"/>
              <a:t> </a:t>
            </a:r>
            <a:r>
              <a:rPr lang="zh-CN" altLang="en-US" sz="3200" b="0">
                <a:sym typeface="Symbol" pitchFamily="18" charset="2"/>
              </a:rPr>
              <a:t>）不一样来测定两个折光指数之差：</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20" name="Rectangle 12"/>
          <p:cNvSpPr>
            <a:spLocks noChangeArrowheads="1"/>
          </p:cNvSpPr>
          <p:nvPr/>
        </p:nvSpPr>
        <p:spPr bwMode="auto">
          <a:xfrm>
            <a:off x="1979613" y="549275"/>
            <a:ext cx="5327650" cy="1920875"/>
          </a:xfrm>
          <a:prstGeom prst="rect">
            <a:avLst/>
          </a:prstGeom>
          <a:noFill/>
          <a:ln w="9525">
            <a:noFill/>
            <a:miter lim="800000"/>
            <a:headEnd/>
            <a:tailEnd/>
          </a:ln>
          <a:effectLst/>
        </p:spPr>
        <p:txBody>
          <a:bodyPr anchor="ctr">
            <a:spAutoFit/>
          </a:bodyPr>
          <a:lstStyle/>
          <a:p>
            <a:r>
              <a:rPr lang="en-US" altLang="zh-CN"/>
              <a:t>                  </a:t>
            </a:r>
            <a:r>
              <a:rPr lang="en-US" altLang="zh-CN" sz="4000">
                <a:latin typeface="Times New Roman" pitchFamily="18" charset="0"/>
              </a:rPr>
              <a:t>n</a:t>
            </a:r>
            <a:r>
              <a:rPr lang="en-US" altLang="zh-CN" sz="4000" baseline="-25000">
                <a:latin typeface="Times New Roman" pitchFamily="18" charset="0"/>
              </a:rPr>
              <a:t>//</a:t>
            </a:r>
            <a:r>
              <a:rPr lang="en-US" altLang="zh-CN" sz="4000">
                <a:latin typeface="Times New Roman" pitchFamily="18" charset="0"/>
              </a:rPr>
              <a:t> </a:t>
            </a:r>
            <a:r>
              <a:rPr lang="en-US" altLang="zh-CN" sz="4000">
                <a:latin typeface="Times New Roman" pitchFamily="18" charset="0"/>
                <a:sym typeface="Symbol" pitchFamily="18" charset="2"/>
              </a:rPr>
              <a:t></a:t>
            </a:r>
            <a:r>
              <a:rPr lang="en-US" altLang="zh-CN" sz="4000">
                <a:latin typeface="Times New Roman" pitchFamily="18" charset="0"/>
              </a:rPr>
              <a:t> n</a:t>
            </a:r>
            <a:r>
              <a:rPr lang="en-US" altLang="zh-CN" sz="4000" baseline="-25000">
                <a:latin typeface="Times New Roman" pitchFamily="18" charset="0"/>
                <a:sym typeface="Symbol" pitchFamily="18" charset="2"/>
              </a:rPr>
              <a:t></a:t>
            </a:r>
            <a:r>
              <a:rPr lang="en-US" altLang="zh-CN" sz="4000">
                <a:latin typeface="Times New Roman" pitchFamily="18" charset="0"/>
              </a:rPr>
              <a:t>   </a:t>
            </a:r>
            <a:r>
              <a:rPr lang="en-US" altLang="zh-CN" sz="4000">
                <a:latin typeface="Times New Roman" pitchFamily="18" charset="0"/>
                <a:sym typeface="Symbol" pitchFamily="18" charset="2"/>
              </a:rPr>
              <a:t></a:t>
            </a:r>
            <a:r>
              <a:rPr lang="en-US" altLang="zh-CN" sz="4000" baseline="-25000">
                <a:latin typeface="Times New Roman" pitchFamily="18" charset="0"/>
              </a:rPr>
              <a:t>c</a:t>
            </a:r>
          </a:p>
          <a:p>
            <a:r>
              <a:rPr lang="en-US" altLang="zh-CN" sz="4000">
                <a:latin typeface="Times New Roman" pitchFamily="18" charset="0"/>
              </a:rPr>
              <a:t>F =                                   </a:t>
            </a:r>
          </a:p>
          <a:p>
            <a:r>
              <a:rPr lang="en-US" altLang="zh-CN" sz="4000">
                <a:latin typeface="Times New Roman" pitchFamily="18" charset="0"/>
              </a:rPr>
              <a:t>         n</a:t>
            </a:r>
            <a:r>
              <a:rPr lang="en-US" altLang="zh-CN" sz="4000" baseline="30000">
                <a:latin typeface="Times New Roman" pitchFamily="18" charset="0"/>
              </a:rPr>
              <a:t>i</a:t>
            </a:r>
            <a:r>
              <a:rPr lang="en-US" altLang="zh-CN" sz="4000">
                <a:latin typeface="Times New Roman" pitchFamily="18" charset="0"/>
              </a:rPr>
              <a:t> </a:t>
            </a:r>
            <a:r>
              <a:rPr lang="en-US" altLang="zh-CN" sz="4000" baseline="-25000">
                <a:latin typeface="Times New Roman" pitchFamily="18" charset="0"/>
              </a:rPr>
              <a:t>//</a:t>
            </a:r>
            <a:r>
              <a:rPr lang="en-US" altLang="zh-CN" sz="4000">
                <a:latin typeface="Times New Roman" pitchFamily="18" charset="0"/>
              </a:rPr>
              <a:t> </a:t>
            </a:r>
            <a:r>
              <a:rPr lang="en-US" altLang="zh-CN" sz="4000">
                <a:latin typeface="Times New Roman" pitchFamily="18" charset="0"/>
                <a:sym typeface="Symbol" pitchFamily="18" charset="2"/>
              </a:rPr>
              <a:t></a:t>
            </a:r>
            <a:r>
              <a:rPr lang="en-US" altLang="zh-CN" sz="4000">
                <a:latin typeface="Times New Roman" pitchFamily="18" charset="0"/>
              </a:rPr>
              <a:t> n</a:t>
            </a:r>
            <a:r>
              <a:rPr lang="en-US" altLang="zh-CN" sz="4000" baseline="30000">
                <a:latin typeface="Times New Roman" pitchFamily="18" charset="0"/>
              </a:rPr>
              <a:t>i</a:t>
            </a:r>
            <a:r>
              <a:rPr lang="en-US" altLang="zh-CN" sz="4000">
                <a:latin typeface="Times New Roman" pitchFamily="18" charset="0"/>
              </a:rPr>
              <a:t> </a:t>
            </a:r>
            <a:r>
              <a:rPr lang="en-US" altLang="zh-CN" sz="4000" baseline="-25000">
                <a:latin typeface="Times New Roman" pitchFamily="18" charset="0"/>
                <a:sym typeface="Symbol" pitchFamily="18" charset="2"/>
              </a:rPr>
              <a:t></a:t>
            </a:r>
            <a:r>
              <a:rPr lang="en-US" altLang="zh-CN" sz="4000">
                <a:latin typeface="Times New Roman" pitchFamily="18" charset="0"/>
              </a:rPr>
              <a:t>  </a:t>
            </a:r>
            <a:r>
              <a:rPr lang="en-US" altLang="zh-CN" sz="4000">
                <a:latin typeface="Times New Roman" pitchFamily="18" charset="0"/>
                <a:sym typeface="Symbol" pitchFamily="18" charset="2"/>
              </a:rPr>
              <a:t></a:t>
            </a:r>
          </a:p>
        </p:txBody>
      </p:sp>
      <p:sp>
        <p:nvSpPr>
          <p:cNvPr id="171021" name="Line 13"/>
          <p:cNvSpPr>
            <a:spLocks noChangeShapeType="1"/>
          </p:cNvSpPr>
          <p:nvPr/>
        </p:nvSpPr>
        <p:spPr bwMode="auto">
          <a:xfrm>
            <a:off x="3059113" y="1557338"/>
            <a:ext cx="2952750" cy="0"/>
          </a:xfrm>
          <a:prstGeom prst="line">
            <a:avLst/>
          </a:prstGeom>
          <a:noFill/>
          <a:ln w="38100">
            <a:solidFill>
              <a:schemeClr val="tx1"/>
            </a:solidFill>
            <a:round/>
            <a:headEnd/>
            <a:tailEnd/>
          </a:ln>
          <a:effectLst/>
        </p:spPr>
        <p:txBody>
          <a:bodyPr/>
          <a:lstStyle/>
          <a:p>
            <a:endParaRPr lang="zh-CN" altLang="en-US"/>
          </a:p>
        </p:txBody>
      </p:sp>
      <p:sp>
        <p:nvSpPr>
          <p:cNvPr id="171022" name="Rectangle 14"/>
          <p:cNvSpPr>
            <a:spLocks noChangeArrowheads="1"/>
          </p:cNvSpPr>
          <p:nvPr/>
        </p:nvSpPr>
        <p:spPr bwMode="auto">
          <a:xfrm>
            <a:off x="684213" y="2674938"/>
            <a:ext cx="7535862" cy="3016250"/>
          </a:xfrm>
          <a:prstGeom prst="rect">
            <a:avLst/>
          </a:prstGeom>
          <a:noFill/>
          <a:ln w="9525">
            <a:noFill/>
            <a:miter lim="800000"/>
            <a:headEnd/>
            <a:tailEnd/>
          </a:ln>
          <a:effectLst/>
        </p:spPr>
        <p:txBody>
          <a:bodyPr wrap="none" anchor="ctr">
            <a:spAutoFit/>
          </a:bodyPr>
          <a:lstStyle/>
          <a:p>
            <a:r>
              <a:rPr lang="en-US" altLang="zh-CN" sz="3200">
                <a:latin typeface="宋体" charset="-122"/>
              </a:rPr>
              <a:t>n</a:t>
            </a:r>
            <a:r>
              <a:rPr lang="en-US" altLang="zh-CN" sz="3200" baseline="30000">
                <a:latin typeface="宋体" charset="-122"/>
              </a:rPr>
              <a:t>i</a:t>
            </a:r>
            <a:r>
              <a:rPr lang="en-US" altLang="zh-CN" sz="3200" baseline="-25000">
                <a:latin typeface="宋体" charset="-122"/>
              </a:rPr>
              <a:t>//</a:t>
            </a:r>
            <a:r>
              <a:rPr lang="en-US" altLang="zh-CN" sz="3200">
                <a:latin typeface="宋体" charset="-122"/>
              </a:rPr>
              <a:t> ,n</a:t>
            </a:r>
            <a:r>
              <a:rPr lang="en-US" altLang="zh-CN" sz="3200" baseline="30000">
                <a:latin typeface="宋体" charset="-122"/>
              </a:rPr>
              <a:t>i</a:t>
            </a:r>
            <a:r>
              <a:rPr lang="en-US" altLang="zh-CN" sz="3200" baseline="-25000">
                <a:latin typeface="宋体" charset="-122"/>
                <a:sym typeface="Symbol" pitchFamily="18" charset="2"/>
              </a:rPr>
              <a:t></a:t>
            </a:r>
            <a:r>
              <a:rPr lang="en-US" altLang="zh-CN" sz="3200">
                <a:latin typeface="宋体" charset="-122"/>
                <a:sym typeface="Symbol" pitchFamily="18" charset="2"/>
              </a:rPr>
              <a:t>—</a:t>
            </a:r>
            <a:r>
              <a:rPr lang="zh-CN" altLang="en-US" sz="3200">
                <a:latin typeface="宋体" charset="-122"/>
                <a:sym typeface="Symbol" pitchFamily="18" charset="2"/>
              </a:rPr>
              <a:t>理想取向时平行和垂直于纤维</a:t>
            </a:r>
          </a:p>
          <a:p>
            <a:r>
              <a:rPr lang="zh-CN" altLang="en-US" sz="3200">
                <a:latin typeface="宋体" charset="-122"/>
                <a:sym typeface="Symbol" pitchFamily="18" charset="2"/>
              </a:rPr>
              <a:t>          轴方向的折光指数，由实验结</a:t>
            </a:r>
          </a:p>
          <a:p>
            <a:r>
              <a:rPr lang="zh-CN" altLang="en-US" sz="3200">
                <a:latin typeface="宋体" charset="-122"/>
                <a:sym typeface="Symbol" pitchFamily="18" charset="2"/>
              </a:rPr>
              <a:t>          果的最大值来表示。</a:t>
            </a:r>
          </a:p>
          <a:p>
            <a:r>
              <a:rPr lang="zh-CN" altLang="en-US" sz="3200">
                <a:latin typeface="宋体" charset="-122"/>
                <a:sym typeface="Symbol" pitchFamily="18" charset="2"/>
              </a:rPr>
              <a:t></a:t>
            </a:r>
            <a:r>
              <a:rPr lang="en-US" altLang="zh-CN" sz="3200" baseline="-25000">
                <a:latin typeface="宋体" charset="-122"/>
              </a:rPr>
              <a:t>c</a:t>
            </a:r>
            <a:r>
              <a:rPr lang="en-US" altLang="zh-CN" sz="3200">
                <a:latin typeface="宋体" charset="-122"/>
                <a:sym typeface="Symbol" pitchFamily="18" charset="2"/>
              </a:rPr>
              <a:t> </a:t>
            </a:r>
            <a:r>
              <a:rPr lang="zh-CN" altLang="en-US" sz="3200">
                <a:latin typeface="宋体" charset="-122"/>
                <a:sym typeface="Symbol" pitchFamily="18" charset="2"/>
              </a:rPr>
              <a:t>，</a:t>
            </a:r>
            <a:r>
              <a:rPr lang="zh-CN" altLang="en-US" sz="3200">
                <a:latin typeface="宋体" charset="-122"/>
              </a:rPr>
              <a:t> </a:t>
            </a:r>
            <a:r>
              <a:rPr lang="en-US" altLang="zh-CN" sz="3200">
                <a:latin typeface="宋体" charset="-122"/>
                <a:sym typeface="Symbol" pitchFamily="18" charset="2"/>
              </a:rPr>
              <a:t>— </a:t>
            </a:r>
            <a:r>
              <a:rPr lang="zh-CN" altLang="en-US" sz="3200">
                <a:latin typeface="宋体" charset="-122"/>
                <a:sym typeface="Symbol" pitchFamily="18" charset="2"/>
              </a:rPr>
              <a:t>高聚物晶态和试样的密度。</a:t>
            </a:r>
          </a:p>
          <a:p>
            <a:r>
              <a:rPr lang="en-US" altLang="zh-CN" sz="3200">
                <a:latin typeface="宋体" charset="-122"/>
                <a:sym typeface="Symbol" pitchFamily="18" charset="2"/>
              </a:rPr>
              <a:t>n</a:t>
            </a:r>
            <a:r>
              <a:rPr lang="en-US" altLang="zh-CN" sz="3200" baseline="-25000">
                <a:latin typeface="宋体" charset="-122"/>
                <a:sym typeface="Symbol" pitchFamily="18" charset="2"/>
              </a:rPr>
              <a:t>//</a:t>
            </a:r>
            <a:r>
              <a:rPr lang="en-US" altLang="zh-CN" sz="3200">
                <a:latin typeface="宋体" charset="-122"/>
                <a:sym typeface="Symbol" pitchFamily="18" charset="2"/>
              </a:rPr>
              <a:t> </a:t>
            </a:r>
            <a:r>
              <a:rPr lang="en-US" altLang="zh-CN" sz="3200">
                <a:latin typeface="宋体" charset="-122"/>
              </a:rPr>
              <a:t> n</a:t>
            </a:r>
            <a:r>
              <a:rPr lang="en-US" altLang="zh-CN" sz="3200" baseline="-25000">
                <a:latin typeface="宋体" charset="-122"/>
                <a:sym typeface="Symbol" pitchFamily="18" charset="2"/>
              </a:rPr>
              <a:t></a:t>
            </a:r>
            <a:r>
              <a:rPr lang="en-US" altLang="zh-CN" sz="3200">
                <a:latin typeface="宋体" charset="-122"/>
                <a:sym typeface="Symbol" pitchFamily="18" charset="2"/>
              </a:rPr>
              <a:t>— </a:t>
            </a:r>
            <a:r>
              <a:rPr lang="zh-CN" altLang="en-US" sz="3200">
                <a:latin typeface="宋体" charset="-122"/>
                <a:sym typeface="Symbol" pitchFamily="18" charset="2"/>
              </a:rPr>
              <a:t>实测的平行和垂直于纤维轴</a:t>
            </a:r>
          </a:p>
          <a:p>
            <a:r>
              <a:rPr lang="zh-CN" altLang="en-US" sz="3200">
                <a:latin typeface="宋体" charset="-122"/>
                <a:sym typeface="Symbol" pitchFamily="18" charset="2"/>
              </a:rPr>
              <a:t>          方向的折光指数。</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p:cNvSpPr>
            <a:spLocks noChangeArrowheads="1"/>
          </p:cNvSpPr>
          <p:nvPr/>
        </p:nvSpPr>
        <p:spPr bwMode="auto">
          <a:xfrm>
            <a:off x="395288" y="404813"/>
            <a:ext cx="8280400" cy="5940425"/>
          </a:xfrm>
          <a:prstGeom prst="rect">
            <a:avLst/>
          </a:prstGeom>
          <a:noFill/>
          <a:ln w="9525">
            <a:noFill/>
            <a:miter lim="800000"/>
            <a:headEnd/>
            <a:tailEnd/>
          </a:ln>
          <a:effectLst/>
        </p:spPr>
        <p:txBody>
          <a:bodyPr>
            <a:spAutoFit/>
          </a:bodyPr>
          <a:lstStyle/>
          <a:p>
            <a:r>
              <a:rPr lang="zh-CN" altLang="en-US" sz="3200"/>
              <a:t>（</a:t>
            </a:r>
            <a:r>
              <a:rPr lang="en-US" altLang="zh-CN" sz="3200"/>
              <a:t>2</a:t>
            </a:r>
            <a:r>
              <a:rPr lang="zh-CN" altLang="en-US" sz="3200"/>
              <a:t>）、压力的影响</a:t>
            </a:r>
          </a:p>
          <a:p>
            <a:r>
              <a:rPr lang="zh-CN" altLang="en-US" sz="3200" b="0"/>
              <a:t>　　聚乙烯在压力小于</a:t>
            </a:r>
            <a:r>
              <a:rPr lang="en-US" altLang="zh-CN" sz="3200" b="0"/>
              <a:t>2000atm</a:t>
            </a:r>
            <a:r>
              <a:rPr lang="zh-CN" altLang="en-US" sz="3200" b="0"/>
              <a:t>时，晶片厚度达到</a:t>
            </a:r>
            <a:r>
              <a:rPr lang="en-US" altLang="zh-CN" sz="3200" b="0"/>
              <a:t>400~600A</a:t>
            </a:r>
            <a:r>
              <a:rPr lang="en-US" altLang="zh-CN" sz="3200" b="0" baseline="30000"/>
              <a:t>o</a:t>
            </a:r>
            <a:r>
              <a:rPr lang="zh-CN" altLang="en-US" sz="3200" b="0"/>
              <a:t>，研究证明是</a:t>
            </a:r>
            <a:r>
              <a:rPr lang="zh-CN" altLang="en-US" sz="3200" b="0" u="sng">
                <a:solidFill>
                  <a:srgbClr val="FFFF00"/>
                </a:solidFill>
              </a:rPr>
              <a:t>折叠链晶体</a:t>
            </a:r>
            <a:r>
              <a:rPr lang="zh-CN" altLang="en-US" sz="3200" b="0">
                <a:solidFill>
                  <a:srgbClr val="FFFF00"/>
                </a:solidFill>
              </a:rPr>
              <a:t>；</a:t>
            </a:r>
          </a:p>
          <a:p>
            <a:r>
              <a:rPr lang="zh-CN" altLang="en-US" sz="3200" b="0"/>
              <a:t>　　当压力达到大于</a:t>
            </a:r>
            <a:r>
              <a:rPr lang="en-US" altLang="zh-CN" sz="3200" b="0"/>
              <a:t>5000atm</a:t>
            </a:r>
            <a:r>
              <a:rPr lang="zh-CN" altLang="en-US" sz="3200" b="0"/>
              <a:t>时，晶片厚度达到几千 </a:t>
            </a:r>
            <a:r>
              <a:rPr lang="en-US" altLang="zh-CN" sz="3200" b="0"/>
              <a:t>~ </a:t>
            </a:r>
            <a:r>
              <a:rPr lang="zh-CN" altLang="en-US" sz="3200" b="0"/>
              <a:t>几万个</a:t>
            </a:r>
            <a:r>
              <a:rPr lang="en-US" altLang="zh-CN" sz="3200" b="0"/>
              <a:t>A</a:t>
            </a:r>
            <a:r>
              <a:rPr lang="en-US" altLang="zh-CN" sz="3200" b="0" baseline="30000"/>
              <a:t>o</a:t>
            </a:r>
            <a:r>
              <a:rPr lang="zh-CN" altLang="en-US" sz="3200" b="0"/>
              <a:t>，研究证明是</a:t>
            </a:r>
            <a:r>
              <a:rPr lang="zh-CN" altLang="en-US" sz="3200" b="0" u="sng">
                <a:solidFill>
                  <a:srgbClr val="FFFF00"/>
                </a:solidFill>
              </a:rPr>
              <a:t>伸直链晶体</a:t>
            </a:r>
            <a:r>
              <a:rPr lang="zh-CN" altLang="en-US" sz="3200" b="0">
                <a:solidFill>
                  <a:srgbClr val="FFFF00"/>
                </a:solidFill>
              </a:rPr>
              <a:t>。</a:t>
            </a:r>
            <a:r>
              <a:rPr lang="zh-CN" altLang="en-US" sz="3200" b="0"/>
              <a:t>密度可以达到</a:t>
            </a:r>
            <a:r>
              <a:rPr lang="en-US" altLang="zh-CN" sz="3200" b="0"/>
              <a:t>0.994 g/cm3</a:t>
            </a:r>
            <a:r>
              <a:rPr lang="zh-CN" altLang="en-US" sz="3200" b="0"/>
              <a:t>。</a:t>
            </a:r>
          </a:p>
          <a:p>
            <a:endParaRPr lang="zh-CN" altLang="en-US" sz="3200" b="0"/>
          </a:p>
          <a:p>
            <a:r>
              <a:rPr lang="zh-CN" altLang="en-US" sz="3200"/>
              <a:t>（</a:t>
            </a:r>
            <a:r>
              <a:rPr lang="en-US" altLang="zh-CN" sz="3200"/>
              <a:t>3</a:t>
            </a:r>
            <a:r>
              <a:rPr lang="zh-CN" altLang="en-US" sz="3200"/>
              <a:t>）、温度的影响</a:t>
            </a:r>
            <a:endParaRPr lang="zh-CN" altLang="en-US" sz="3200" b="0"/>
          </a:p>
          <a:p>
            <a:r>
              <a:rPr lang="zh-CN" altLang="en-US" sz="3200" b="0"/>
              <a:t>　　要得到完善的单晶，结晶的温度必须足够高，结晶熔点与结晶温度之差要小，结晶的速度要足够慢，保证高分子链的规整排列和堆砌。</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6" name="Rectangle 4"/>
          <p:cNvSpPr>
            <a:spLocks noChangeArrowheads="1"/>
          </p:cNvSpPr>
          <p:nvPr/>
        </p:nvSpPr>
        <p:spPr bwMode="auto">
          <a:xfrm>
            <a:off x="323850" y="765175"/>
            <a:ext cx="7905750" cy="1066800"/>
          </a:xfrm>
          <a:prstGeom prst="rect">
            <a:avLst/>
          </a:prstGeom>
          <a:noFill/>
          <a:ln w="9525">
            <a:noFill/>
            <a:miter lim="800000"/>
            <a:headEnd/>
            <a:tailEnd/>
          </a:ln>
          <a:effectLst/>
        </p:spPr>
        <p:txBody>
          <a:bodyPr wrap="none" anchor="ctr">
            <a:spAutoFit/>
          </a:bodyPr>
          <a:lstStyle/>
          <a:p>
            <a:pPr indent="400050"/>
            <a:r>
              <a:rPr lang="zh-CN" altLang="en-US" sz="3200">
                <a:solidFill>
                  <a:srgbClr val="FFFF00"/>
                </a:solidFill>
              </a:rPr>
              <a:t>声波传播速度法</a:t>
            </a:r>
          </a:p>
          <a:p>
            <a:pPr indent="400050"/>
            <a:r>
              <a:rPr lang="zh-CN" altLang="en-US" sz="3200" b="0"/>
              <a:t>通过取向方向声波传播速度来测定取向度：</a:t>
            </a:r>
          </a:p>
        </p:txBody>
      </p:sp>
      <p:sp>
        <p:nvSpPr>
          <p:cNvPr id="172037" name="Text Box 5"/>
          <p:cNvSpPr txBox="1">
            <a:spLocks noChangeArrowheads="1"/>
          </p:cNvSpPr>
          <p:nvPr/>
        </p:nvSpPr>
        <p:spPr bwMode="auto">
          <a:xfrm>
            <a:off x="2124075" y="2060575"/>
            <a:ext cx="3743325" cy="1554163"/>
          </a:xfrm>
          <a:prstGeom prst="rect">
            <a:avLst/>
          </a:prstGeom>
          <a:noFill/>
          <a:ln w="9525">
            <a:noFill/>
            <a:miter lim="800000"/>
            <a:headEnd/>
            <a:tailEnd/>
          </a:ln>
          <a:effectLst/>
        </p:spPr>
        <p:txBody>
          <a:bodyPr wrap="none">
            <a:spAutoFit/>
          </a:bodyPr>
          <a:lstStyle/>
          <a:p>
            <a:r>
              <a:rPr lang="en-US" altLang="zh-CN"/>
              <a:t>                          </a:t>
            </a:r>
            <a:r>
              <a:rPr lang="en-US" altLang="zh-CN" sz="3200">
                <a:latin typeface="Times New Roman" pitchFamily="18" charset="0"/>
              </a:rPr>
              <a:t>2</a:t>
            </a:r>
          </a:p>
          <a:p>
            <a:r>
              <a:rPr lang="en-US" altLang="zh-CN" sz="3200">
                <a:latin typeface="Times New Roman" pitchFamily="18" charset="0"/>
              </a:rPr>
              <a:t>F = 1 –           (C</a:t>
            </a:r>
            <a:r>
              <a:rPr lang="en-US" altLang="zh-CN" sz="3200" baseline="-25000">
                <a:latin typeface="Times New Roman" pitchFamily="18" charset="0"/>
              </a:rPr>
              <a:t>u</a:t>
            </a:r>
            <a:r>
              <a:rPr lang="en-US" altLang="zh-CN" sz="3200">
                <a:latin typeface="Times New Roman" pitchFamily="18" charset="0"/>
              </a:rPr>
              <a:t>/C)</a:t>
            </a:r>
            <a:r>
              <a:rPr lang="en-US" altLang="zh-CN" sz="3200" baseline="30000">
                <a:latin typeface="Times New Roman" pitchFamily="18" charset="0"/>
              </a:rPr>
              <a:t>2</a:t>
            </a:r>
          </a:p>
          <a:p>
            <a:r>
              <a:rPr lang="en-US" altLang="zh-CN" sz="3200">
                <a:latin typeface="Times New Roman" pitchFamily="18" charset="0"/>
              </a:rPr>
              <a:t>                3</a:t>
            </a:r>
          </a:p>
        </p:txBody>
      </p:sp>
      <p:sp>
        <p:nvSpPr>
          <p:cNvPr id="172038" name="Line 6"/>
          <p:cNvSpPr>
            <a:spLocks noChangeShapeType="1"/>
          </p:cNvSpPr>
          <p:nvPr/>
        </p:nvSpPr>
        <p:spPr bwMode="auto">
          <a:xfrm>
            <a:off x="3635375" y="2852738"/>
            <a:ext cx="720725" cy="0"/>
          </a:xfrm>
          <a:prstGeom prst="line">
            <a:avLst/>
          </a:prstGeom>
          <a:noFill/>
          <a:ln w="38100">
            <a:solidFill>
              <a:schemeClr val="tx1"/>
            </a:solidFill>
            <a:round/>
            <a:headEnd/>
            <a:tailEnd/>
          </a:ln>
          <a:effectLst/>
        </p:spPr>
        <p:txBody>
          <a:bodyPr/>
          <a:lstStyle/>
          <a:p>
            <a:endParaRPr lang="zh-CN" altLang="en-US"/>
          </a:p>
        </p:txBody>
      </p:sp>
      <p:sp>
        <p:nvSpPr>
          <p:cNvPr id="172039" name="Rectangle 7"/>
          <p:cNvSpPr>
            <a:spLocks noChangeArrowheads="1"/>
          </p:cNvSpPr>
          <p:nvPr/>
        </p:nvSpPr>
        <p:spPr bwMode="auto">
          <a:xfrm>
            <a:off x="468313" y="3789363"/>
            <a:ext cx="7959725" cy="1373187"/>
          </a:xfrm>
          <a:prstGeom prst="rect">
            <a:avLst/>
          </a:prstGeom>
          <a:noFill/>
          <a:ln w="9525">
            <a:noFill/>
            <a:miter lim="800000"/>
            <a:headEnd/>
            <a:tailEnd/>
          </a:ln>
          <a:effectLst/>
        </p:spPr>
        <p:txBody>
          <a:bodyPr wrap="none" anchor="ctr">
            <a:spAutoFit/>
          </a:bodyPr>
          <a:lstStyle/>
          <a:p>
            <a:pPr indent="266700"/>
            <a:r>
              <a:rPr lang="zh-CN" altLang="en-US" sz="2800">
                <a:latin typeface="Times New Roman" pitchFamily="18" charset="0"/>
              </a:rPr>
              <a:t>式中：</a:t>
            </a:r>
            <a:r>
              <a:rPr lang="en-US" altLang="zh-CN" sz="2800">
                <a:latin typeface="Times New Roman" pitchFamily="18" charset="0"/>
              </a:rPr>
              <a:t>Cu — </a:t>
            </a:r>
            <a:r>
              <a:rPr lang="zh-CN" altLang="en-US" sz="2800">
                <a:latin typeface="Times New Roman" pitchFamily="18" charset="0"/>
              </a:rPr>
              <a:t>声波在未取向高聚物中的传播速度。</a:t>
            </a:r>
          </a:p>
          <a:p>
            <a:pPr indent="266700"/>
            <a:r>
              <a:rPr lang="zh-CN" altLang="en-US" sz="2800">
                <a:latin typeface="Times New Roman" pitchFamily="18" charset="0"/>
              </a:rPr>
              <a:t>             </a:t>
            </a:r>
            <a:r>
              <a:rPr lang="en-US" altLang="zh-CN" sz="2800">
                <a:latin typeface="Times New Roman" pitchFamily="18" charset="0"/>
              </a:rPr>
              <a:t>C  — </a:t>
            </a:r>
            <a:r>
              <a:rPr lang="zh-CN" altLang="en-US" sz="2800">
                <a:latin typeface="Times New Roman" pitchFamily="18" charset="0"/>
              </a:rPr>
              <a:t>声波在取向高聚物中取向方向的传</a:t>
            </a:r>
          </a:p>
          <a:p>
            <a:pPr indent="266700"/>
            <a:r>
              <a:rPr lang="zh-CN" altLang="en-US" sz="2800">
                <a:latin typeface="Times New Roman" pitchFamily="18" charset="0"/>
              </a:rPr>
              <a:t>                       播速度。</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0" name="Rectangle 4"/>
          <p:cNvSpPr>
            <a:spLocks noChangeArrowheads="1"/>
          </p:cNvSpPr>
          <p:nvPr/>
        </p:nvSpPr>
        <p:spPr bwMode="auto">
          <a:xfrm>
            <a:off x="611188" y="692150"/>
            <a:ext cx="4349750" cy="579438"/>
          </a:xfrm>
          <a:prstGeom prst="rect">
            <a:avLst/>
          </a:prstGeom>
          <a:noFill/>
          <a:ln w="9525">
            <a:noFill/>
            <a:miter lim="800000"/>
            <a:headEnd/>
            <a:tailEnd/>
          </a:ln>
          <a:effectLst/>
        </p:spPr>
        <p:txBody>
          <a:bodyPr wrap="none" anchor="ctr">
            <a:spAutoFit/>
          </a:bodyPr>
          <a:lstStyle/>
          <a:p>
            <a:pPr>
              <a:tabLst>
                <a:tab pos="457200" algn="l"/>
              </a:tabLst>
            </a:pPr>
            <a:r>
              <a:rPr lang="en-US" altLang="zh-CN" sz="3200">
                <a:solidFill>
                  <a:srgbClr val="FFFF00"/>
                </a:solidFill>
              </a:rPr>
              <a:t>2.7.4</a:t>
            </a:r>
            <a:r>
              <a:rPr lang="zh-CN" altLang="en-US" sz="3200">
                <a:solidFill>
                  <a:srgbClr val="FFFF00"/>
                </a:solidFill>
              </a:rPr>
              <a:t>　取向研究的应用</a:t>
            </a:r>
          </a:p>
        </p:txBody>
      </p:sp>
      <p:sp>
        <p:nvSpPr>
          <p:cNvPr id="173061" name="Rectangle 5"/>
          <p:cNvSpPr>
            <a:spLocks noChangeArrowheads="1"/>
          </p:cNvSpPr>
          <p:nvPr/>
        </p:nvSpPr>
        <p:spPr bwMode="auto">
          <a:xfrm>
            <a:off x="611188" y="1457325"/>
            <a:ext cx="7905750" cy="4765675"/>
          </a:xfrm>
          <a:prstGeom prst="rect">
            <a:avLst/>
          </a:prstGeom>
          <a:noFill/>
          <a:ln w="9525">
            <a:noFill/>
            <a:miter lim="800000"/>
            <a:headEnd/>
            <a:tailEnd/>
          </a:ln>
          <a:effectLst/>
        </p:spPr>
        <p:txBody>
          <a:bodyPr wrap="none" anchor="ctr">
            <a:spAutoFit/>
          </a:bodyPr>
          <a:lstStyle/>
          <a:p>
            <a:pPr indent="400050">
              <a:lnSpc>
                <a:spcPct val="120000"/>
              </a:lnSpc>
              <a:tabLst>
                <a:tab pos="457200" algn="l"/>
              </a:tabLst>
            </a:pPr>
            <a:r>
              <a:rPr lang="zh-CN" altLang="en-US" sz="3200"/>
              <a:t>１）纤维的拉伸和热处理</a:t>
            </a:r>
          </a:p>
          <a:p>
            <a:pPr indent="400050">
              <a:lnSpc>
                <a:spcPct val="120000"/>
              </a:lnSpc>
              <a:tabLst>
                <a:tab pos="457200" algn="l"/>
              </a:tabLst>
            </a:pPr>
            <a:r>
              <a:rPr lang="zh-CN" altLang="en-US" sz="3200" b="0"/>
              <a:t>　　先对纤维进行拉伸，使分子链取向，以</a:t>
            </a:r>
          </a:p>
          <a:p>
            <a:pPr indent="400050">
              <a:lnSpc>
                <a:spcPct val="120000"/>
              </a:lnSpc>
              <a:tabLst>
                <a:tab pos="457200" algn="l"/>
              </a:tabLst>
            </a:pPr>
            <a:r>
              <a:rPr lang="zh-CN" altLang="en-US" sz="3200" b="0"/>
              <a:t>得到高的拉伸倍数和高的强度，然后在热空</a:t>
            </a:r>
          </a:p>
          <a:p>
            <a:pPr indent="400050">
              <a:lnSpc>
                <a:spcPct val="120000"/>
              </a:lnSpc>
              <a:tabLst>
                <a:tab pos="457200" algn="l"/>
              </a:tabLst>
            </a:pPr>
            <a:r>
              <a:rPr lang="zh-CN" altLang="en-US" sz="3200" b="0"/>
              <a:t>气或者水蒸汽中迅速地吹一下，从而使高聚</a:t>
            </a:r>
          </a:p>
          <a:p>
            <a:pPr indent="400050">
              <a:lnSpc>
                <a:spcPct val="120000"/>
              </a:lnSpc>
              <a:tabLst>
                <a:tab pos="457200" algn="l"/>
              </a:tabLst>
            </a:pPr>
            <a:r>
              <a:rPr lang="zh-CN" altLang="en-US" sz="3200" b="0"/>
              <a:t>物的链段部分地解取向，可以消除内应力，</a:t>
            </a:r>
          </a:p>
          <a:p>
            <a:pPr indent="400050">
              <a:lnSpc>
                <a:spcPct val="120000"/>
              </a:lnSpc>
              <a:tabLst>
                <a:tab pos="457200" algn="l"/>
              </a:tabLst>
            </a:pPr>
            <a:r>
              <a:rPr lang="zh-CN" altLang="en-US" sz="3200" b="0"/>
              <a:t>使纤维保持有一定的弹性。对于纤维来说，</a:t>
            </a:r>
          </a:p>
          <a:p>
            <a:pPr indent="400050">
              <a:lnSpc>
                <a:spcPct val="120000"/>
              </a:lnSpc>
              <a:tabLst>
                <a:tab pos="457200" algn="l"/>
              </a:tabLst>
            </a:pPr>
            <a:r>
              <a:rPr lang="zh-CN" altLang="en-US" sz="3200" b="0"/>
              <a:t>只要求一维强度，单轴拉伸就可以获得很好</a:t>
            </a:r>
          </a:p>
          <a:p>
            <a:pPr indent="400050">
              <a:lnSpc>
                <a:spcPct val="120000"/>
              </a:lnSpc>
              <a:tabLst>
                <a:tab pos="457200" algn="l"/>
              </a:tabLst>
            </a:pPr>
            <a:r>
              <a:rPr lang="zh-CN" altLang="en-US" sz="3200" b="0"/>
              <a:t>的效果。</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4" name="Rectangle 4"/>
          <p:cNvSpPr>
            <a:spLocks noChangeArrowheads="1"/>
          </p:cNvSpPr>
          <p:nvPr/>
        </p:nvSpPr>
        <p:spPr bwMode="auto">
          <a:xfrm>
            <a:off x="684213" y="404813"/>
            <a:ext cx="7908925" cy="2528887"/>
          </a:xfrm>
          <a:prstGeom prst="rect">
            <a:avLst/>
          </a:prstGeom>
          <a:noFill/>
          <a:ln w="9525">
            <a:noFill/>
            <a:miter lim="800000"/>
            <a:headEnd/>
            <a:tailEnd/>
          </a:ln>
          <a:effectLst/>
        </p:spPr>
        <p:txBody>
          <a:bodyPr wrap="none" anchor="ctr">
            <a:spAutoFit/>
          </a:bodyPr>
          <a:lstStyle/>
          <a:p>
            <a:pPr indent="266700">
              <a:tabLst>
                <a:tab pos="457200" algn="l"/>
              </a:tabLst>
            </a:pPr>
            <a:r>
              <a:rPr lang="en-US" altLang="zh-CN" sz="3200"/>
              <a:t>2)</a:t>
            </a:r>
            <a:r>
              <a:rPr lang="zh-CN" altLang="en-US" sz="3200"/>
              <a:t>　在薄膜加工中的应用</a:t>
            </a:r>
          </a:p>
          <a:p>
            <a:pPr indent="266700">
              <a:tabLst>
                <a:tab pos="457200" algn="l"/>
              </a:tabLst>
            </a:pPr>
            <a:r>
              <a:rPr lang="zh-CN" altLang="en-US" sz="3200"/>
              <a:t>　　</a:t>
            </a:r>
            <a:r>
              <a:rPr lang="zh-CN" altLang="en-US" sz="3200" b="0"/>
              <a:t>对于薄膜材料来说，要求有二维强度，</a:t>
            </a:r>
          </a:p>
          <a:p>
            <a:pPr indent="266700">
              <a:tabLst>
                <a:tab pos="457200" algn="l"/>
              </a:tabLst>
            </a:pPr>
            <a:r>
              <a:rPr lang="zh-CN" altLang="en-US" sz="3200" b="0"/>
              <a:t>就需要双轴取向才能获得好的力学性能，此</a:t>
            </a:r>
          </a:p>
          <a:p>
            <a:pPr indent="266700">
              <a:tabLst>
                <a:tab pos="457200" algn="l"/>
              </a:tabLst>
            </a:pPr>
            <a:r>
              <a:rPr lang="zh-CN" altLang="en-US" sz="3200" b="0"/>
              <a:t>外，胶片也一样。在生产上广泛采用双轴拉</a:t>
            </a:r>
          </a:p>
          <a:p>
            <a:pPr indent="266700">
              <a:tabLst>
                <a:tab pos="457200" algn="l"/>
              </a:tabLst>
            </a:pPr>
            <a:r>
              <a:rPr lang="zh-CN" altLang="en-US" sz="3200" b="0"/>
              <a:t>伸和吹塑工艺来进行加工。</a:t>
            </a:r>
          </a:p>
        </p:txBody>
      </p:sp>
      <p:sp>
        <p:nvSpPr>
          <p:cNvPr id="174085" name="Rectangle 5"/>
          <p:cNvSpPr>
            <a:spLocks noChangeArrowheads="1"/>
          </p:cNvSpPr>
          <p:nvPr/>
        </p:nvSpPr>
        <p:spPr bwMode="auto">
          <a:xfrm>
            <a:off x="971550" y="2997200"/>
            <a:ext cx="6523038" cy="519113"/>
          </a:xfrm>
          <a:prstGeom prst="rect">
            <a:avLst/>
          </a:prstGeom>
          <a:noFill/>
          <a:ln w="9525">
            <a:noFill/>
            <a:miter lim="800000"/>
            <a:headEnd/>
            <a:tailEnd/>
          </a:ln>
          <a:effectLst/>
        </p:spPr>
        <p:txBody>
          <a:bodyPr wrap="none" anchor="ctr">
            <a:spAutoFit/>
          </a:bodyPr>
          <a:lstStyle/>
          <a:p>
            <a:pPr indent="266700" algn="ctr"/>
            <a:r>
              <a:rPr lang="zh-CN" altLang="en-US" sz="2800" u="sng">
                <a:latin typeface="Times New Roman" pitchFamily="18" charset="0"/>
                <a:cs typeface="Times New Roman" pitchFamily="18" charset="0"/>
              </a:rPr>
              <a:t>双轴取向与未取向薄膜的力学性能比较</a:t>
            </a:r>
            <a:endParaRPr lang="zh-CN" altLang="en-US" sz="2800" b="0"/>
          </a:p>
        </p:txBody>
      </p:sp>
      <p:graphicFrame>
        <p:nvGraphicFramePr>
          <p:cNvPr id="174290" name="Group 210"/>
          <p:cNvGraphicFramePr>
            <a:graphicFrameLocks noGrp="1"/>
          </p:cNvGraphicFramePr>
          <p:nvPr/>
        </p:nvGraphicFramePr>
        <p:xfrm>
          <a:off x="611188" y="3644900"/>
          <a:ext cx="8066087" cy="2649538"/>
        </p:xfrm>
        <a:graphic>
          <a:graphicData uri="http://schemas.openxmlformats.org/drawingml/2006/table">
            <a:tbl>
              <a:tblPr/>
              <a:tblGrid>
                <a:gridCol w="1627187"/>
                <a:gridCol w="1423988"/>
                <a:gridCol w="1557337"/>
                <a:gridCol w="1763713"/>
                <a:gridCol w="1693862"/>
              </a:tblGrid>
              <a:tr h="244475">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性能</a:t>
                      </a:r>
                      <a:endParaRPr kumimoji="0" lang="zh-CN" altLang="en-US" sz="18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聚丙烯</a:t>
                      </a:r>
                      <a:endParaRPr kumimoji="0" lang="zh-CN" altLang="en-US"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聚对苯二甲酸乙二醇酯薄膜</a:t>
                      </a:r>
                      <a:endParaRPr kumimoji="0" lang="zh-CN" altLang="en-US"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244475">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未取向</a:t>
                      </a:r>
                      <a:endParaRPr kumimoji="0" lang="zh-CN" altLang="en-US"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双轴取向</a:t>
                      </a:r>
                      <a:endParaRPr kumimoji="0" lang="zh-CN" altLang="en-US"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未取向</a:t>
                      </a:r>
                      <a:endParaRPr kumimoji="0" lang="zh-CN" altLang="en-US"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双轴取向</a:t>
                      </a:r>
                      <a:endParaRPr kumimoji="0" lang="zh-CN" altLang="en-US"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抗张强度（</a:t>
                      </a: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MPa</a:t>
                      </a: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endParaRPr kumimoji="0" lang="zh-CN" altLang="en-US" sz="18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20~40</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130~250</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60~70</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140~250</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79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断裂伸长率（</a:t>
                      </a: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endParaRPr kumimoji="0" lang="zh-CN" altLang="en-US" sz="18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300</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400</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3.5</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35</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冲击强度（</a:t>
                      </a: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kJ/m</a:t>
                      </a:r>
                      <a:r>
                        <a:rPr kumimoji="0" lang="en-US" altLang="zh-CN" sz="18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2</a:t>
                      </a:r>
                      <a:r>
                        <a:rPr kumimoji="0" lang="zh-CN" altLang="en-US"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endParaRPr kumimoji="0" lang="zh-CN" altLang="en-US" sz="18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15</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5</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25</a:t>
                      </a:r>
                      <a:endParaRPr kumimoji="0" lang="en-US" altLang="zh-CN" sz="18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4238" name="Rectangle 158"/>
          <p:cNvSpPr>
            <a:spLocks noChangeArrowheads="1"/>
          </p:cNvSpPr>
          <p:nvPr/>
        </p:nvSpPr>
        <p:spPr bwMode="auto">
          <a:xfrm>
            <a:off x="0" y="4387850"/>
            <a:ext cx="9144000" cy="0"/>
          </a:xfrm>
          <a:prstGeom prst="rect">
            <a:avLst/>
          </a:prstGeom>
          <a:noFill/>
          <a:ln w="9525">
            <a:noFill/>
            <a:miter lim="800000"/>
            <a:headEnd/>
            <a:tailEnd/>
          </a:ln>
          <a:effectLst/>
        </p:spPr>
        <p:txBody>
          <a:bodyPr wrap="none" anchor="ctr">
            <a:spAutoFit/>
          </a:bodyPr>
          <a:lstStyle/>
          <a:p>
            <a:endParaRPr lang="zh-CN" altLang="zh-CN" b="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8" name="Rectangle 4"/>
          <p:cNvSpPr>
            <a:spLocks noChangeArrowheads="1"/>
          </p:cNvSpPr>
          <p:nvPr/>
        </p:nvSpPr>
        <p:spPr bwMode="auto">
          <a:xfrm>
            <a:off x="395288" y="522288"/>
            <a:ext cx="7905750" cy="2041525"/>
          </a:xfrm>
          <a:prstGeom prst="rect">
            <a:avLst/>
          </a:prstGeom>
          <a:noFill/>
          <a:ln w="9525">
            <a:noFill/>
            <a:miter lim="800000"/>
            <a:headEnd/>
            <a:tailEnd/>
          </a:ln>
          <a:effectLst/>
        </p:spPr>
        <p:txBody>
          <a:bodyPr wrap="none" anchor="ctr">
            <a:spAutoFit/>
          </a:bodyPr>
          <a:lstStyle/>
          <a:p>
            <a:pPr indent="266700">
              <a:tabLst>
                <a:tab pos="457200" algn="l"/>
              </a:tabLst>
            </a:pPr>
            <a:r>
              <a:rPr lang="en-US" altLang="zh-CN" sz="3200"/>
              <a:t>3) </a:t>
            </a:r>
            <a:r>
              <a:rPr lang="zh-CN" altLang="en-US" sz="3200"/>
              <a:t>　在塑料制品加工中的应用</a:t>
            </a:r>
          </a:p>
          <a:p>
            <a:pPr indent="266700">
              <a:tabLst>
                <a:tab pos="457200" algn="l"/>
              </a:tabLst>
            </a:pPr>
            <a:r>
              <a:rPr lang="zh-CN" altLang="en-US" sz="3200" b="0"/>
              <a:t>　　通常来讲，通过多轴取向以后，塑料制</a:t>
            </a:r>
          </a:p>
          <a:p>
            <a:pPr indent="266700">
              <a:tabLst>
                <a:tab pos="457200" algn="l"/>
              </a:tabLst>
            </a:pPr>
            <a:r>
              <a:rPr lang="zh-CN" altLang="en-US" sz="3200" b="0"/>
              <a:t>品的抗张强度、断裂伸长率和冲击强度都大</a:t>
            </a:r>
          </a:p>
          <a:p>
            <a:pPr indent="266700">
              <a:tabLst>
                <a:tab pos="457200" algn="l"/>
              </a:tabLst>
            </a:pPr>
            <a:r>
              <a:rPr lang="zh-CN" altLang="en-US" sz="3200" b="0"/>
              <a:t>大提高。如制造飞机的透明机舱罩。</a:t>
            </a:r>
          </a:p>
        </p:txBody>
      </p:sp>
      <p:sp>
        <p:nvSpPr>
          <p:cNvPr id="175109" name="Rectangle 5"/>
          <p:cNvSpPr>
            <a:spLocks noChangeArrowheads="1"/>
          </p:cNvSpPr>
          <p:nvPr/>
        </p:nvSpPr>
        <p:spPr bwMode="auto">
          <a:xfrm>
            <a:off x="1547813" y="2708275"/>
            <a:ext cx="5808662" cy="519113"/>
          </a:xfrm>
          <a:prstGeom prst="rect">
            <a:avLst/>
          </a:prstGeom>
          <a:noFill/>
          <a:ln w="9525">
            <a:noFill/>
            <a:miter lim="800000"/>
            <a:headEnd/>
            <a:tailEnd/>
          </a:ln>
          <a:effectLst/>
        </p:spPr>
        <p:txBody>
          <a:bodyPr wrap="none" anchor="ctr">
            <a:spAutoFit/>
          </a:bodyPr>
          <a:lstStyle/>
          <a:p>
            <a:pPr indent="266700" algn="ctr"/>
            <a:r>
              <a:rPr lang="zh-CN" altLang="en-US" sz="2800" u="sng">
                <a:latin typeface="Times New Roman" pitchFamily="18" charset="0"/>
                <a:cs typeface="Times New Roman" pitchFamily="18" charset="0"/>
              </a:rPr>
              <a:t>几种塑料取向前后的力学性能比较</a:t>
            </a:r>
            <a:endParaRPr lang="zh-CN" altLang="en-US" sz="2800"/>
          </a:p>
        </p:txBody>
      </p:sp>
      <p:graphicFrame>
        <p:nvGraphicFramePr>
          <p:cNvPr id="175414" name="Group 310"/>
          <p:cNvGraphicFramePr>
            <a:graphicFrameLocks noGrp="1"/>
          </p:cNvGraphicFramePr>
          <p:nvPr/>
        </p:nvGraphicFramePr>
        <p:xfrm>
          <a:off x="468313" y="3284538"/>
          <a:ext cx="8207375" cy="3195637"/>
        </p:xfrm>
        <a:graphic>
          <a:graphicData uri="http://schemas.openxmlformats.org/drawingml/2006/table">
            <a:tbl>
              <a:tblPr/>
              <a:tblGrid>
                <a:gridCol w="1366837"/>
                <a:gridCol w="1368425"/>
                <a:gridCol w="1081088"/>
                <a:gridCol w="1150937"/>
                <a:gridCol w="1152525"/>
                <a:gridCol w="1079500"/>
                <a:gridCol w="1008063"/>
              </a:tblGrid>
              <a:tr h="21590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性能</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PS</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PMMA</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PVC</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18415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未取向</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双轴取向</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未取向</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双轴取向</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未取向</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双轴取向</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拉伸（</a:t>
                      </a: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Mpa</a:t>
                      </a: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35~63</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49~</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84</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52~72</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50~77</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40~</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70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100~150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伸长率（</a:t>
                      </a: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1~3.6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8~18</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5~15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25~50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50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70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冲击（</a:t>
                      </a: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kJ/m</a:t>
                      </a:r>
                      <a:r>
                        <a:rPr kumimoji="0" lang="en-US" altLang="zh-CN"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2</a:t>
                      </a: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0.25~0.5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3</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5325" name="Rectangle 221"/>
          <p:cNvSpPr>
            <a:spLocks noChangeArrowheads="1"/>
          </p:cNvSpPr>
          <p:nvPr/>
        </p:nvSpPr>
        <p:spPr bwMode="auto">
          <a:xfrm>
            <a:off x="0" y="4392613"/>
            <a:ext cx="9144000" cy="0"/>
          </a:xfrm>
          <a:prstGeom prst="rect">
            <a:avLst/>
          </a:prstGeom>
          <a:noFill/>
          <a:ln w="9525">
            <a:noFill/>
            <a:miter lim="800000"/>
            <a:headEnd/>
            <a:tailEnd/>
          </a:ln>
          <a:effectLst/>
        </p:spPr>
        <p:txBody>
          <a:bodyPr wrap="none" anchor="ctr">
            <a:spAutoFit/>
          </a:bodyPr>
          <a:lstStyle/>
          <a:p>
            <a:pPr indent="266700"/>
            <a:endParaRPr lang="zh-CN" altLang="zh-CN" b="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6" name="Rectangle 4"/>
          <p:cNvSpPr>
            <a:spLocks noGrp="1" noChangeArrowheads="1"/>
          </p:cNvSpPr>
          <p:nvPr>
            <p:ph type="title"/>
          </p:nvPr>
        </p:nvSpPr>
        <p:spPr/>
        <p:txBody>
          <a:bodyPr/>
          <a:lstStyle/>
          <a:p>
            <a:r>
              <a:rPr lang="zh-CN" altLang="en-US" sz="4000" b="1">
                <a:solidFill>
                  <a:srgbClr val="FFFF00"/>
                </a:solidFill>
              </a:rPr>
              <a:t>第八节：高聚物的液晶态结构</a:t>
            </a:r>
            <a:br>
              <a:rPr lang="zh-CN" altLang="en-US" sz="4000" b="1">
                <a:solidFill>
                  <a:srgbClr val="FFFF00"/>
                </a:solidFill>
              </a:rPr>
            </a:br>
            <a:r>
              <a:rPr lang="zh-CN" altLang="en-US" sz="4000" b="1">
                <a:solidFill>
                  <a:srgbClr val="FFFF00"/>
                </a:solidFill>
              </a:rPr>
              <a:t> </a:t>
            </a:r>
            <a:r>
              <a:rPr lang="en-US" altLang="zh-CN" sz="4000">
                <a:solidFill>
                  <a:srgbClr val="FFFF00"/>
                </a:solidFill>
                <a:latin typeface="Times New Roman" pitchFamily="18" charset="0"/>
              </a:rPr>
              <a:t>(structure of liquid crystal polymer)</a:t>
            </a:r>
          </a:p>
        </p:txBody>
      </p:sp>
      <p:sp>
        <p:nvSpPr>
          <p:cNvPr id="177157" name="Rectangle 5"/>
          <p:cNvSpPr>
            <a:spLocks noChangeArrowheads="1"/>
          </p:cNvSpPr>
          <p:nvPr/>
        </p:nvSpPr>
        <p:spPr bwMode="auto">
          <a:xfrm>
            <a:off x="684213" y="2205038"/>
            <a:ext cx="7927975" cy="3660775"/>
          </a:xfrm>
          <a:prstGeom prst="rect">
            <a:avLst/>
          </a:prstGeom>
          <a:noFill/>
          <a:ln w="9525">
            <a:noFill/>
            <a:miter lim="800000"/>
            <a:headEnd/>
            <a:tailEnd/>
          </a:ln>
          <a:effectLst/>
        </p:spPr>
        <p:txBody>
          <a:bodyPr wrap="none" anchor="ctr">
            <a:spAutoFit/>
          </a:bodyPr>
          <a:lstStyle/>
          <a:p>
            <a:pPr>
              <a:lnSpc>
                <a:spcPct val="150000"/>
              </a:lnSpc>
            </a:pPr>
            <a:r>
              <a:rPr lang="zh-CN" altLang="en-US" sz="3200">
                <a:solidFill>
                  <a:srgbClr val="FF6600"/>
                </a:solidFill>
              </a:rPr>
              <a:t>液晶态：</a:t>
            </a:r>
            <a:r>
              <a:rPr lang="zh-CN" altLang="en-US" sz="3200"/>
              <a:t>　　</a:t>
            </a:r>
          </a:p>
          <a:p>
            <a:pPr>
              <a:lnSpc>
                <a:spcPct val="150000"/>
              </a:lnSpc>
            </a:pPr>
            <a:r>
              <a:rPr lang="zh-CN" altLang="en-US" sz="3200"/>
              <a:t>　　</a:t>
            </a:r>
            <a:r>
              <a:rPr lang="zh-CN" altLang="en-US" sz="3200">
                <a:solidFill>
                  <a:srgbClr val="FF6600"/>
                </a:solidFill>
              </a:rPr>
              <a:t>液晶是指某些小分子有机化合物或者</a:t>
            </a:r>
          </a:p>
          <a:p>
            <a:pPr>
              <a:lnSpc>
                <a:spcPct val="150000"/>
              </a:lnSpc>
            </a:pPr>
            <a:r>
              <a:rPr lang="zh-CN" altLang="en-US" sz="3200">
                <a:solidFill>
                  <a:srgbClr val="FF6600"/>
                </a:solidFill>
              </a:rPr>
              <a:t>某些高聚物在熔融态或者溶液状态下所形</a:t>
            </a:r>
          </a:p>
          <a:p>
            <a:pPr>
              <a:lnSpc>
                <a:spcPct val="150000"/>
              </a:lnSpc>
            </a:pPr>
            <a:r>
              <a:rPr lang="zh-CN" altLang="en-US" sz="3200">
                <a:solidFill>
                  <a:srgbClr val="FF6600"/>
                </a:solidFill>
              </a:rPr>
              <a:t>成的有序流体的总称。</a:t>
            </a:r>
            <a:r>
              <a:rPr kumimoji="1" lang="zh-CN" altLang="en-US" sz="2800">
                <a:solidFill>
                  <a:srgbClr val="FF6600"/>
                </a:solidFill>
              </a:rPr>
              <a:t>既有液体的流动性，</a:t>
            </a:r>
          </a:p>
          <a:p>
            <a:pPr>
              <a:lnSpc>
                <a:spcPct val="150000"/>
              </a:lnSpc>
            </a:pPr>
            <a:r>
              <a:rPr kumimoji="1" lang="zh-CN" altLang="en-US" sz="2800">
                <a:solidFill>
                  <a:srgbClr val="FF6600"/>
                </a:solidFill>
              </a:rPr>
              <a:t>又有晶体的有序排列。</a:t>
            </a: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2" name="Rectangle 4"/>
          <p:cNvSpPr>
            <a:spLocks noChangeArrowheads="1"/>
          </p:cNvSpPr>
          <p:nvPr/>
        </p:nvSpPr>
        <p:spPr bwMode="auto">
          <a:xfrm>
            <a:off x="468313" y="908050"/>
            <a:ext cx="8305800" cy="4765675"/>
          </a:xfrm>
          <a:prstGeom prst="rect">
            <a:avLst/>
          </a:prstGeom>
          <a:noFill/>
          <a:ln w="9525">
            <a:noFill/>
            <a:miter lim="800000"/>
            <a:headEnd/>
            <a:tailEnd/>
          </a:ln>
          <a:effectLst/>
        </p:spPr>
        <p:txBody>
          <a:bodyPr wrap="none" anchor="ctr">
            <a:spAutoFit/>
          </a:bodyPr>
          <a:lstStyle/>
          <a:p>
            <a:pPr>
              <a:lnSpc>
                <a:spcPct val="120000"/>
              </a:lnSpc>
            </a:pPr>
            <a:r>
              <a:rPr lang="zh-CN" altLang="en-US" sz="3200" b="0"/>
              <a:t>　　高聚物的液晶结构是在</a:t>
            </a:r>
            <a:r>
              <a:rPr lang="en-US" altLang="zh-CN" sz="3200" b="0"/>
              <a:t>1950</a:t>
            </a:r>
            <a:r>
              <a:rPr lang="zh-CN" altLang="en-US" sz="3200" b="0"/>
              <a:t>年由埃利</a:t>
            </a:r>
          </a:p>
          <a:p>
            <a:pPr>
              <a:lnSpc>
                <a:spcPct val="120000"/>
              </a:lnSpc>
            </a:pPr>
            <a:r>
              <a:rPr lang="zh-CN" altLang="en-US" sz="3200" b="0"/>
              <a:t>奥特</a:t>
            </a:r>
            <a:r>
              <a:rPr lang="zh-CN" altLang="en-US" sz="3200">
                <a:solidFill>
                  <a:srgbClr val="FFFF00"/>
                </a:solidFill>
              </a:rPr>
              <a:t>（</a:t>
            </a:r>
            <a:r>
              <a:rPr lang="en-US" altLang="zh-CN" sz="3200">
                <a:solidFill>
                  <a:srgbClr val="FFFF00"/>
                </a:solidFill>
              </a:rPr>
              <a:t>Elliot</a:t>
            </a:r>
            <a:r>
              <a:rPr lang="zh-CN" altLang="en-US" sz="3200">
                <a:solidFill>
                  <a:srgbClr val="FFFF00"/>
                </a:solidFill>
              </a:rPr>
              <a:t>）</a:t>
            </a:r>
            <a:r>
              <a:rPr lang="zh-CN" altLang="en-US" sz="3200" b="0"/>
              <a:t>和安布罗思</a:t>
            </a:r>
            <a:r>
              <a:rPr lang="zh-CN" altLang="en-US" sz="3200">
                <a:solidFill>
                  <a:srgbClr val="FFFF00"/>
                </a:solidFill>
              </a:rPr>
              <a:t>（</a:t>
            </a:r>
            <a:r>
              <a:rPr lang="en-US" altLang="zh-CN" sz="3200">
                <a:solidFill>
                  <a:srgbClr val="FFFF00"/>
                </a:solidFill>
              </a:rPr>
              <a:t>Ambrose</a:t>
            </a:r>
            <a:r>
              <a:rPr lang="zh-CN" altLang="en-US" sz="3200">
                <a:solidFill>
                  <a:srgbClr val="FFFF00"/>
                </a:solidFill>
              </a:rPr>
              <a:t>）</a:t>
            </a:r>
            <a:r>
              <a:rPr lang="zh-CN" altLang="en-US" sz="3200" b="0"/>
              <a:t>首</a:t>
            </a:r>
          </a:p>
          <a:p>
            <a:pPr>
              <a:lnSpc>
                <a:spcPct val="120000"/>
              </a:lnSpc>
            </a:pPr>
            <a:r>
              <a:rPr lang="zh-CN" altLang="en-US" sz="3200" b="0"/>
              <a:t>先提出来的。但在当时，人们对这一发现</a:t>
            </a:r>
          </a:p>
          <a:p>
            <a:pPr>
              <a:lnSpc>
                <a:spcPct val="120000"/>
              </a:lnSpc>
            </a:pPr>
            <a:r>
              <a:rPr lang="zh-CN" altLang="en-US" sz="3200" b="0"/>
              <a:t>的重要科学意义和实用价值还没有充分的</a:t>
            </a:r>
          </a:p>
          <a:p>
            <a:pPr>
              <a:lnSpc>
                <a:spcPct val="120000"/>
              </a:lnSpc>
            </a:pPr>
            <a:r>
              <a:rPr lang="zh-CN" altLang="en-US" sz="3200" b="0"/>
              <a:t>认识。近年来由于发现芳香尼龙在某些溶</a:t>
            </a:r>
          </a:p>
          <a:p>
            <a:pPr>
              <a:lnSpc>
                <a:spcPct val="120000"/>
              </a:lnSpc>
            </a:pPr>
            <a:r>
              <a:rPr lang="zh-CN" altLang="en-US" sz="3200" b="0"/>
              <a:t>剂中能形成向列型液晶，特别是通过液晶</a:t>
            </a:r>
          </a:p>
          <a:p>
            <a:pPr>
              <a:lnSpc>
                <a:spcPct val="120000"/>
              </a:lnSpc>
            </a:pPr>
            <a:r>
              <a:rPr lang="zh-CN" altLang="en-US" sz="3200" b="0"/>
              <a:t>纺丝，获得了高模量、高强度的合成纤维，</a:t>
            </a:r>
          </a:p>
          <a:p>
            <a:pPr>
              <a:lnSpc>
                <a:spcPct val="120000"/>
              </a:lnSpc>
            </a:pPr>
            <a:r>
              <a:rPr lang="zh-CN" altLang="en-US" sz="3200" b="0"/>
              <a:t>极大地引起了人们的兴趣和注意。</a:t>
            </a: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4" name="Rectangle 4"/>
          <p:cNvSpPr>
            <a:spLocks noChangeArrowheads="1"/>
          </p:cNvSpPr>
          <p:nvPr/>
        </p:nvSpPr>
        <p:spPr bwMode="auto">
          <a:xfrm>
            <a:off x="611188" y="1268413"/>
            <a:ext cx="7794625" cy="3751262"/>
          </a:xfrm>
          <a:prstGeom prst="rect">
            <a:avLst/>
          </a:prstGeom>
          <a:noFill/>
          <a:ln w="9525">
            <a:noFill/>
            <a:miter lim="800000"/>
            <a:headEnd/>
            <a:tailEnd/>
          </a:ln>
          <a:effectLst/>
        </p:spPr>
        <p:txBody>
          <a:bodyPr wrap="none" anchor="ctr">
            <a:spAutoFit/>
          </a:bodyPr>
          <a:lstStyle/>
          <a:p>
            <a:pPr>
              <a:lnSpc>
                <a:spcPct val="150000"/>
              </a:lnSpc>
            </a:pPr>
            <a:r>
              <a:rPr lang="zh-CN" altLang="en-US" sz="3200"/>
              <a:t>液晶态介于完全有序晶体和各相同性之间</a:t>
            </a:r>
          </a:p>
          <a:p>
            <a:pPr>
              <a:lnSpc>
                <a:spcPct val="150000"/>
              </a:lnSpc>
            </a:pPr>
            <a:r>
              <a:rPr lang="zh-CN" altLang="en-US" sz="3200"/>
              <a:t>的一种中间态。处于液晶态的物质既具有</a:t>
            </a:r>
          </a:p>
          <a:p>
            <a:pPr>
              <a:lnSpc>
                <a:spcPct val="150000"/>
              </a:lnSpc>
            </a:pPr>
            <a:r>
              <a:rPr lang="zh-CN" altLang="en-US" sz="3200"/>
              <a:t>液体的易流动性，又具有晶体的双折射等</a:t>
            </a:r>
          </a:p>
          <a:p>
            <a:pPr>
              <a:lnSpc>
                <a:spcPct val="150000"/>
              </a:lnSpc>
            </a:pPr>
            <a:r>
              <a:rPr lang="zh-CN" altLang="en-US" sz="3200"/>
              <a:t>光学各相异性，其分子排列具有一维或者</a:t>
            </a:r>
          </a:p>
          <a:p>
            <a:pPr>
              <a:lnSpc>
                <a:spcPct val="150000"/>
              </a:lnSpc>
            </a:pPr>
            <a:r>
              <a:rPr lang="zh-CN" altLang="en-US" sz="3200"/>
              <a:t>三维的远程有序。</a:t>
            </a: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8" name="Rectangle 4"/>
          <p:cNvSpPr>
            <a:spLocks noChangeArrowheads="1"/>
          </p:cNvSpPr>
          <p:nvPr/>
        </p:nvSpPr>
        <p:spPr bwMode="auto">
          <a:xfrm>
            <a:off x="539750" y="333375"/>
            <a:ext cx="4572000" cy="1554163"/>
          </a:xfrm>
          <a:prstGeom prst="rect">
            <a:avLst/>
          </a:prstGeom>
          <a:noFill/>
          <a:ln w="9525">
            <a:noFill/>
            <a:miter lim="800000"/>
            <a:headEnd/>
            <a:tailEnd/>
          </a:ln>
          <a:effectLst/>
        </p:spPr>
        <p:txBody>
          <a:bodyPr>
            <a:spAutoFit/>
          </a:bodyPr>
          <a:lstStyle/>
          <a:p>
            <a:r>
              <a:rPr kumimoji="1" lang="en-US" altLang="zh-CN" sz="3200">
                <a:solidFill>
                  <a:srgbClr val="FFFF00"/>
                </a:solidFill>
              </a:rPr>
              <a:t>2.8.1</a:t>
            </a:r>
            <a:r>
              <a:rPr kumimoji="1" lang="zh-CN" altLang="en-US" sz="3200">
                <a:solidFill>
                  <a:srgbClr val="FFFF00"/>
                </a:solidFill>
              </a:rPr>
              <a:t>　液晶的分类：</a:t>
            </a:r>
          </a:p>
          <a:p>
            <a:endParaRPr kumimoji="1" lang="zh-CN" altLang="en-US" sz="3200">
              <a:solidFill>
                <a:srgbClr val="FFFF00"/>
              </a:solidFill>
            </a:endParaRPr>
          </a:p>
          <a:p>
            <a:r>
              <a:rPr kumimoji="1" lang="en-US" altLang="zh-CN" sz="3200">
                <a:solidFill>
                  <a:srgbClr val="FFFF00"/>
                </a:solidFill>
              </a:rPr>
              <a:t>1</a:t>
            </a:r>
            <a:r>
              <a:rPr kumimoji="1" lang="zh-CN" altLang="en-US" sz="3200">
                <a:solidFill>
                  <a:srgbClr val="FFFF00"/>
                </a:solidFill>
              </a:rPr>
              <a:t>、从分子结构上：</a:t>
            </a:r>
          </a:p>
        </p:txBody>
      </p:sp>
      <p:graphicFrame>
        <p:nvGraphicFramePr>
          <p:cNvPr id="180229" name="Object 5"/>
          <p:cNvGraphicFramePr>
            <a:graphicFrameLocks noChangeAspect="1"/>
          </p:cNvGraphicFramePr>
          <p:nvPr/>
        </p:nvGraphicFramePr>
        <p:xfrm>
          <a:off x="539750" y="2060575"/>
          <a:ext cx="8135938" cy="4421188"/>
        </p:xfrm>
        <a:graphic>
          <a:graphicData uri="http://schemas.openxmlformats.org/presentationml/2006/ole">
            <p:oleObj spid="_x0000_s180229" name="CS ChemDraw Drawing" r:id="rId3" imgW="5186520" imgH="3123720" progId="ChemDraw.Document.6.0">
              <p:embed/>
            </p:oleObj>
          </a:graphicData>
        </a:graphic>
      </p:graphicFrame>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1252" name="Object 4"/>
          <p:cNvGraphicFramePr>
            <a:graphicFrameLocks noChangeAspect="1"/>
          </p:cNvGraphicFramePr>
          <p:nvPr/>
        </p:nvGraphicFramePr>
        <p:xfrm>
          <a:off x="755650" y="404813"/>
          <a:ext cx="7632700" cy="2819400"/>
        </p:xfrm>
        <a:graphic>
          <a:graphicData uri="http://schemas.openxmlformats.org/presentationml/2006/ole">
            <p:oleObj spid="_x0000_s181252" name="CS ChemDraw Drawing" r:id="rId3" imgW="3665160" imgH="1595880" progId="ChemDraw.Document.6.0">
              <p:embed/>
            </p:oleObj>
          </a:graphicData>
        </a:graphic>
      </p:graphicFrame>
      <p:graphicFrame>
        <p:nvGraphicFramePr>
          <p:cNvPr id="181253" name="Object 5"/>
          <p:cNvGraphicFramePr>
            <a:graphicFrameLocks noChangeAspect="1"/>
          </p:cNvGraphicFramePr>
          <p:nvPr/>
        </p:nvGraphicFramePr>
        <p:xfrm>
          <a:off x="755650" y="3573463"/>
          <a:ext cx="7632700" cy="2808287"/>
        </p:xfrm>
        <a:graphic>
          <a:graphicData uri="http://schemas.openxmlformats.org/presentationml/2006/ole">
            <p:oleObj spid="_x0000_s181253" name="CS ChemDraw Drawing" r:id="rId4" imgW="3154680" imgH="1164600" progId="ChemDraw.Document.6.0">
              <p:embed/>
            </p:oleObj>
          </a:graphicData>
        </a:graphic>
      </p:graphicFrame>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8" name="Rectangle 4"/>
          <p:cNvSpPr>
            <a:spLocks noChangeArrowheads="1"/>
          </p:cNvSpPr>
          <p:nvPr/>
        </p:nvSpPr>
        <p:spPr bwMode="auto">
          <a:xfrm>
            <a:off x="684213" y="981075"/>
            <a:ext cx="7848600" cy="4478338"/>
          </a:xfrm>
          <a:prstGeom prst="rect">
            <a:avLst/>
          </a:prstGeom>
          <a:noFill/>
          <a:ln w="9525">
            <a:noFill/>
            <a:miter lim="800000"/>
            <a:headEnd/>
            <a:tailEnd/>
          </a:ln>
          <a:effectLst/>
        </p:spPr>
        <p:txBody>
          <a:bodyPr>
            <a:spAutoFit/>
          </a:bodyPr>
          <a:lstStyle/>
          <a:p>
            <a:pPr marL="371475" indent="-371475"/>
            <a:r>
              <a:rPr kumimoji="1" lang="en-US" altLang="zh-CN" sz="3200">
                <a:solidFill>
                  <a:srgbClr val="FFFF00"/>
                </a:solidFill>
              </a:rPr>
              <a:t>2</a:t>
            </a:r>
            <a:r>
              <a:rPr kumimoji="1" lang="zh-CN" altLang="en-US" sz="3200">
                <a:solidFill>
                  <a:srgbClr val="FFFF00"/>
                </a:solidFill>
              </a:rPr>
              <a:t>、从液晶的形成条件分类：</a:t>
            </a:r>
          </a:p>
          <a:p>
            <a:pPr marL="371475" indent="-371475"/>
            <a:endParaRPr kumimoji="1" lang="zh-CN" altLang="en-US" sz="3200"/>
          </a:p>
          <a:p>
            <a:pPr marL="371475" indent="-371475"/>
            <a:r>
              <a:rPr kumimoji="1" lang="zh-CN" altLang="en-US" sz="3200"/>
              <a:t>热致性液晶</a:t>
            </a:r>
            <a:r>
              <a:rPr kumimoji="1" lang="en-US" altLang="zh-CN" sz="3200"/>
              <a:t>(thermotropic)</a:t>
            </a:r>
          </a:p>
          <a:p>
            <a:pPr marL="371475" indent="-371475"/>
            <a:r>
              <a:rPr kumimoji="1" lang="zh-CN" altLang="en-US" sz="3200" b="0"/>
              <a:t>　　升高温度，在某一温度范围内形成液晶态的物质，以聚酯型为主。</a:t>
            </a:r>
          </a:p>
          <a:p>
            <a:pPr marL="371475" indent="-371475"/>
            <a:endParaRPr kumimoji="1" lang="zh-CN" altLang="en-US" sz="3200" b="0"/>
          </a:p>
          <a:p>
            <a:pPr marL="371475" indent="-371475"/>
            <a:r>
              <a:rPr kumimoji="1" lang="zh-CN" altLang="en-US" sz="3200"/>
              <a:t>溶致液晶</a:t>
            </a:r>
            <a:r>
              <a:rPr kumimoji="1" lang="en-US" altLang="zh-CN" sz="3200"/>
              <a:t>(lyotropic)</a:t>
            </a:r>
          </a:p>
          <a:p>
            <a:pPr marL="371475" indent="-371475"/>
            <a:r>
              <a:rPr kumimoji="1" lang="zh-CN" altLang="en-US" sz="3200" b="0"/>
              <a:t>　　靠溶剂分散，在一定浓度范围内成为液晶态的物质，以芳族聚酰胺为主。</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ChangeArrowheads="1"/>
          </p:cNvSpPr>
          <p:nvPr/>
        </p:nvSpPr>
        <p:spPr bwMode="auto">
          <a:xfrm>
            <a:off x="539750" y="404813"/>
            <a:ext cx="8180388" cy="5940425"/>
          </a:xfrm>
          <a:prstGeom prst="rect">
            <a:avLst/>
          </a:prstGeom>
          <a:noFill/>
          <a:ln w="9525">
            <a:noFill/>
            <a:miter lim="800000"/>
            <a:headEnd/>
            <a:tailEnd/>
          </a:ln>
          <a:effectLst/>
        </p:spPr>
        <p:txBody>
          <a:bodyPr anchor="ctr">
            <a:spAutoFit/>
          </a:bodyPr>
          <a:lstStyle/>
          <a:p>
            <a:pPr indent="400050"/>
            <a:r>
              <a:rPr lang="zh-CN" altLang="en-US" sz="3200"/>
              <a:t>（</a:t>
            </a:r>
            <a:r>
              <a:rPr lang="en-US" altLang="zh-CN" sz="3200"/>
              <a:t>4</a:t>
            </a:r>
            <a:r>
              <a:rPr lang="zh-CN" altLang="en-US" sz="3200"/>
              <a:t>）、溶剂性质的影响</a:t>
            </a:r>
            <a:endParaRPr lang="zh-CN" altLang="en-US" sz="3200" b="0"/>
          </a:p>
          <a:p>
            <a:pPr indent="400050"/>
            <a:r>
              <a:rPr lang="zh-CN" altLang="en-US" sz="3200" b="0"/>
              <a:t>   使用热力学上的不良溶剂（溶解能力较差的溶剂）有利于生成较大的更为完善的晶体。</a:t>
            </a:r>
          </a:p>
          <a:p>
            <a:pPr indent="400050" algn="ctr"/>
            <a:endParaRPr lang="zh-CN" altLang="en-US" sz="3200" b="0"/>
          </a:p>
          <a:p>
            <a:pPr indent="400050"/>
            <a:r>
              <a:rPr lang="en-US" altLang="zh-CN" sz="3200">
                <a:solidFill>
                  <a:srgbClr val="FFFF00"/>
                </a:solidFill>
              </a:rPr>
              <a:t>2.</a:t>
            </a:r>
            <a:r>
              <a:rPr lang="zh-CN" altLang="en-US" sz="3200">
                <a:solidFill>
                  <a:srgbClr val="FFFF00"/>
                </a:solidFill>
              </a:rPr>
              <a:t>球晶</a:t>
            </a:r>
          </a:p>
          <a:p>
            <a:pPr indent="400050"/>
            <a:endParaRPr lang="zh-CN" altLang="en-US" sz="3200" b="0"/>
          </a:p>
          <a:p>
            <a:pPr indent="400050"/>
            <a:r>
              <a:rPr lang="zh-CN" altLang="en-US" sz="3200" b="0"/>
              <a:t>　其外形象球一样的一种晶体形态。许多高聚物在本体结晶时，几乎都可以生成球，而球晶是高聚物多晶体的一种主要形式。球晶可以从浓溶液中沉淅出来，也可以在熔体冷却时得到。</a:t>
            </a: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2" name="Rectangle 4"/>
          <p:cNvSpPr>
            <a:spLocks noChangeArrowheads="1"/>
          </p:cNvSpPr>
          <p:nvPr/>
        </p:nvSpPr>
        <p:spPr bwMode="auto">
          <a:xfrm>
            <a:off x="539750" y="692150"/>
            <a:ext cx="8064500" cy="5453063"/>
          </a:xfrm>
          <a:prstGeom prst="rect">
            <a:avLst/>
          </a:prstGeom>
          <a:noFill/>
          <a:ln w="9525">
            <a:noFill/>
            <a:miter lim="800000"/>
            <a:headEnd/>
            <a:tailEnd/>
          </a:ln>
          <a:effectLst/>
        </p:spPr>
        <p:txBody>
          <a:bodyPr>
            <a:spAutoFit/>
          </a:bodyPr>
          <a:lstStyle/>
          <a:p>
            <a:pPr marL="371475" indent="-371475"/>
            <a:r>
              <a:rPr kumimoji="1" lang="en-US" altLang="zh-CN" sz="3200">
                <a:solidFill>
                  <a:srgbClr val="FFFF00"/>
                </a:solidFill>
              </a:rPr>
              <a:t>3</a:t>
            </a:r>
            <a:r>
              <a:rPr kumimoji="1" lang="zh-CN" altLang="en-US" sz="3200">
                <a:solidFill>
                  <a:srgbClr val="FFFF00"/>
                </a:solidFill>
              </a:rPr>
              <a:t>、根据分子的排列形式和有序的不同，液</a:t>
            </a:r>
          </a:p>
          <a:p>
            <a:pPr marL="371475" indent="-371475"/>
            <a:r>
              <a:rPr kumimoji="1" lang="zh-CN" altLang="en-US" sz="3200">
                <a:solidFill>
                  <a:srgbClr val="FFFF00"/>
                </a:solidFill>
              </a:rPr>
              <a:t>      晶可分为：</a:t>
            </a:r>
          </a:p>
          <a:p>
            <a:pPr marL="371475" indent="-371475"/>
            <a:endParaRPr kumimoji="1" lang="zh-CN" altLang="en-US" sz="3200">
              <a:solidFill>
                <a:srgbClr val="FFFF00"/>
              </a:solidFill>
            </a:endParaRPr>
          </a:p>
          <a:p>
            <a:pPr marL="371475" indent="-371475"/>
            <a:r>
              <a:rPr kumimoji="1" lang="en-US" altLang="zh-CN" sz="3200"/>
              <a:t>i</a:t>
            </a:r>
            <a:r>
              <a:rPr kumimoji="1" lang="zh-CN" altLang="en-US" sz="3200"/>
              <a:t>、近晶型</a:t>
            </a:r>
            <a:r>
              <a:rPr kumimoji="1" lang="en-US" altLang="zh-CN" sz="3200"/>
              <a:t>(smectic)</a:t>
            </a:r>
            <a:r>
              <a:rPr kumimoji="1" lang="zh-CN" altLang="en-US" sz="3200"/>
              <a:t>：</a:t>
            </a:r>
            <a:r>
              <a:rPr kumimoji="1" lang="zh-CN" altLang="en-US" sz="3200" b="0"/>
              <a:t>排列成层状，二维有序，最接近晶体；</a:t>
            </a:r>
          </a:p>
          <a:p>
            <a:pPr marL="371475" indent="-371475"/>
            <a:endParaRPr kumimoji="1" lang="zh-CN" altLang="en-US" sz="3200" b="0"/>
          </a:p>
          <a:p>
            <a:pPr marL="371475" indent="-371475"/>
            <a:r>
              <a:rPr kumimoji="1" lang="en-US" altLang="zh-CN" sz="3200"/>
              <a:t>ii</a:t>
            </a:r>
            <a:r>
              <a:rPr kumimoji="1" lang="zh-CN" altLang="en-US" sz="3200"/>
              <a:t>、向列型</a:t>
            </a:r>
            <a:r>
              <a:rPr kumimoji="1" lang="en-US" altLang="zh-CN" sz="3200"/>
              <a:t>(nematic)</a:t>
            </a:r>
            <a:r>
              <a:rPr kumimoji="1" lang="zh-CN" altLang="en-US" sz="3200"/>
              <a:t>：</a:t>
            </a:r>
            <a:r>
              <a:rPr kumimoji="1" lang="zh-CN" altLang="en-US" sz="3200" b="0"/>
              <a:t>棒状分子平行排列，重心排列无序，具有较大的流动性；</a:t>
            </a:r>
          </a:p>
          <a:p>
            <a:pPr marL="371475" indent="-371475"/>
            <a:endParaRPr kumimoji="1" lang="zh-CN" altLang="en-US" sz="3200" b="0"/>
          </a:p>
          <a:p>
            <a:pPr marL="371475" indent="-371475"/>
            <a:r>
              <a:rPr kumimoji="1" lang="en-US" altLang="zh-CN" sz="3200"/>
              <a:t>iii</a:t>
            </a:r>
            <a:r>
              <a:rPr kumimoji="1" lang="zh-CN" altLang="en-US" sz="3200"/>
              <a:t>、胆甾型</a:t>
            </a:r>
            <a:r>
              <a:rPr kumimoji="1" lang="en-US" altLang="zh-CN" sz="3200"/>
              <a:t>(cholesteric)</a:t>
            </a:r>
            <a:r>
              <a:rPr kumimoji="1" lang="zh-CN" altLang="en-US" sz="3200"/>
              <a:t>：</a:t>
            </a:r>
            <a:r>
              <a:rPr kumimoji="1" lang="zh-CN" altLang="en-US" sz="3200" b="0"/>
              <a:t>层内分子排列与向列型相似。</a:t>
            </a: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7396" name="Object 4"/>
          <p:cNvGraphicFramePr>
            <a:graphicFrameLocks noChangeAspect="1"/>
          </p:cNvGraphicFramePr>
          <p:nvPr/>
        </p:nvGraphicFramePr>
        <p:xfrm>
          <a:off x="468313" y="404813"/>
          <a:ext cx="8210550" cy="5903912"/>
        </p:xfrm>
        <a:graphic>
          <a:graphicData uri="http://schemas.openxmlformats.org/presentationml/2006/ole">
            <p:oleObj spid="_x0000_s187396" name="BMP 图象" r:id="rId3" imgW="10495238" imgH="5792008" progId="Paint.Picture">
              <p:embed/>
            </p:oleObj>
          </a:graphicData>
        </a:graphic>
      </p:graphicFrame>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6" name="Rectangle 4"/>
          <p:cNvSpPr>
            <a:spLocks noChangeArrowheads="1"/>
          </p:cNvSpPr>
          <p:nvPr/>
        </p:nvSpPr>
        <p:spPr bwMode="auto">
          <a:xfrm>
            <a:off x="684213" y="1052513"/>
            <a:ext cx="6389687" cy="1066800"/>
          </a:xfrm>
          <a:prstGeom prst="rect">
            <a:avLst/>
          </a:prstGeom>
          <a:noFill/>
          <a:ln w="9525">
            <a:noFill/>
            <a:miter lim="800000"/>
            <a:headEnd/>
            <a:tailEnd/>
          </a:ln>
          <a:effectLst/>
        </p:spPr>
        <p:txBody>
          <a:bodyPr wrap="none">
            <a:spAutoFit/>
          </a:bodyPr>
          <a:lstStyle/>
          <a:p>
            <a:r>
              <a:rPr kumimoji="1" lang="en-US" altLang="zh-CN" sz="3200">
                <a:solidFill>
                  <a:srgbClr val="FFFF00"/>
                </a:solidFill>
              </a:rPr>
              <a:t>2.8.2</a:t>
            </a:r>
            <a:r>
              <a:rPr kumimoji="1" lang="zh-CN" altLang="en-US" sz="3200">
                <a:solidFill>
                  <a:srgbClr val="FFFF00"/>
                </a:solidFill>
              </a:rPr>
              <a:t>、形成液晶所需的液晶原分子</a:t>
            </a:r>
          </a:p>
          <a:p>
            <a:r>
              <a:rPr kumimoji="1" lang="zh-CN" altLang="en-US" sz="3200">
                <a:solidFill>
                  <a:srgbClr val="FFFF00"/>
                </a:solidFill>
              </a:rPr>
              <a:t>            的结构特征：</a:t>
            </a:r>
          </a:p>
        </p:txBody>
      </p:sp>
      <p:sp>
        <p:nvSpPr>
          <p:cNvPr id="182277" name="Rectangle 5"/>
          <p:cNvSpPr>
            <a:spLocks noChangeArrowheads="1"/>
          </p:cNvSpPr>
          <p:nvPr/>
        </p:nvSpPr>
        <p:spPr bwMode="auto">
          <a:xfrm>
            <a:off x="611188" y="2205038"/>
            <a:ext cx="7921625" cy="3019425"/>
          </a:xfrm>
          <a:prstGeom prst="rect">
            <a:avLst/>
          </a:prstGeom>
          <a:noFill/>
          <a:ln w="9525">
            <a:noFill/>
            <a:miter lim="800000"/>
            <a:headEnd/>
            <a:tailEnd/>
          </a:ln>
          <a:effectLst/>
        </p:spPr>
        <p:txBody>
          <a:bodyPr>
            <a:spAutoFit/>
          </a:bodyPr>
          <a:lstStyle/>
          <a:p>
            <a:pPr marL="371475" indent="-371475">
              <a:lnSpc>
                <a:spcPct val="150000"/>
              </a:lnSpc>
            </a:pPr>
            <a:r>
              <a:rPr kumimoji="1" lang="en-US" altLang="zh-CN" sz="3200" b="0"/>
              <a:t>i</a:t>
            </a:r>
            <a:r>
              <a:rPr kumimoji="1" lang="zh-CN" altLang="en-US" sz="3200" b="0"/>
              <a:t>、细长棒状或平板状分子。</a:t>
            </a:r>
          </a:p>
          <a:p>
            <a:pPr marL="371475" indent="-371475">
              <a:lnSpc>
                <a:spcPct val="150000"/>
              </a:lnSpc>
            </a:pPr>
            <a:r>
              <a:rPr kumimoji="1" lang="en-US" altLang="zh-CN" sz="3200" b="0"/>
              <a:t>Ii</a:t>
            </a:r>
            <a:r>
              <a:rPr kumimoji="1" lang="zh-CN" altLang="en-US" sz="3200" b="0"/>
              <a:t>、为保持液晶态需要有适当大的分子间作</a:t>
            </a:r>
          </a:p>
          <a:p>
            <a:pPr marL="371475" indent="-371475">
              <a:lnSpc>
                <a:spcPct val="150000"/>
              </a:lnSpc>
            </a:pPr>
            <a:r>
              <a:rPr kumimoji="1" lang="zh-CN" altLang="en-US" sz="3200" b="0"/>
              <a:t>      用力，分子中差有对位苯撑，强极性基</a:t>
            </a:r>
          </a:p>
          <a:p>
            <a:pPr marL="371475" indent="-371475">
              <a:lnSpc>
                <a:spcPct val="150000"/>
              </a:lnSpc>
            </a:pPr>
            <a:r>
              <a:rPr kumimoji="1" lang="zh-CN" altLang="en-US" sz="3200" b="0"/>
              <a:t>      团和高度可极化基团。</a:t>
            </a: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0" name="Rectangle 4"/>
          <p:cNvSpPr>
            <a:spLocks noChangeArrowheads="1"/>
          </p:cNvSpPr>
          <p:nvPr/>
        </p:nvSpPr>
        <p:spPr bwMode="auto">
          <a:xfrm>
            <a:off x="468313" y="3933825"/>
            <a:ext cx="8280400" cy="2041525"/>
          </a:xfrm>
          <a:prstGeom prst="rect">
            <a:avLst/>
          </a:prstGeom>
          <a:noFill/>
          <a:ln w="9525">
            <a:noFill/>
            <a:miter lim="800000"/>
            <a:headEnd/>
            <a:tailEnd/>
          </a:ln>
          <a:effectLst/>
        </p:spPr>
        <p:txBody>
          <a:bodyPr>
            <a:spAutoFit/>
          </a:bodyPr>
          <a:lstStyle/>
          <a:p>
            <a:r>
              <a:rPr kumimoji="1" lang="en-US" altLang="zh-CN" sz="3200"/>
              <a:t>A</a:t>
            </a:r>
            <a:r>
              <a:rPr kumimoji="1" lang="zh-CN" altLang="en-US" sz="3200"/>
              <a:t>：晶原，以刚性的芳香环为主；</a:t>
            </a:r>
          </a:p>
          <a:p>
            <a:r>
              <a:rPr kumimoji="1" lang="en-US" altLang="zh-CN" sz="3200"/>
              <a:t>B</a:t>
            </a:r>
            <a:r>
              <a:rPr kumimoji="1" lang="zh-CN" altLang="en-US" sz="3200"/>
              <a:t>：调节分子的宽度：卤族，烷基，烷氧基；</a:t>
            </a:r>
          </a:p>
          <a:p>
            <a:r>
              <a:rPr kumimoji="1" lang="en-US" altLang="zh-CN" sz="3200"/>
              <a:t>C</a:t>
            </a:r>
            <a:r>
              <a:rPr kumimoji="1" lang="zh-CN" altLang="en-US" sz="3200"/>
              <a:t>：酯基：醚酰胺，酯酰胺；</a:t>
            </a:r>
          </a:p>
          <a:p>
            <a:r>
              <a:rPr kumimoji="1" lang="en-US" altLang="zh-CN" sz="3200"/>
              <a:t>D</a:t>
            </a:r>
            <a:r>
              <a:rPr kumimoji="1" lang="zh-CN" altLang="en-US" sz="3200"/>
              <a:t>：柔性链</a:t>
            </a:r>
          </a:p>
        </p:txBody>
      </p:sp>
      <p:graphicFrame>
        <p:nvGraphicFramePr>
          <p:cNvPr id="183301" name="Object 5"/>
          <p:cNvGraphicFramePr>
            <a:graphicFrameLocks noChangeAspect="1"/>
          </p:cNvGraphicFramePr>
          <p:nvPr/>
        </p:nvGraphicFramePr>
        <p:xfrm>
          <a:off x="1403350" y="620713"/>
          <a:ext cx="6553200" cy="3168650"/>
        </p:xfrm>
        <a:graphic>
          <a:graphicData uri="http://schemas.openxmlformats.org/presentationml/2006/ole">
            <p:oleObj spid="_x0000_s183301" name="CS ChemDraw Drawing" r:id="rId3" imgW="2395080" imgH="964440" progId="ChemDraw.Document.6.0">
              <p:embed/>
            </p:oleObj>
          </a:graphicData>
        </a:graphic>
      </p:graphicFrame>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4" name="Rectangle 4"/>
          <p:cNvSpPr>
            <a:spLocks noChangeArrowheads="1"/>
          </p:cNvSpPr>
          <p:nvPr/>
        </p:nvSpPr>
        <p:spPr bwMode="auto">
          <a:xfrm>
            <a:off x="468313" y="692150"/>
            <a:ext cx="5981700" cy="579438"/>
          </a:xfrm>
          <a:prstGeom prst="rect">
            <a:avLst/>
          </a:prstGeom>
          <a:noFill/>
          <a:ln w="9525">
            <a:noFill/>
            <a:miter lim="800000"/>
            <a:headEnd/>
            <a:tailEnd/>
          </a:ln>
          <a:effectLst/>
        </p:spPr>
        <p:txBody>
          <a:bodyPr wrap="none" anchor="ctr">
            <a:spAutoFit/>
          </a:bodyPr>
          <a:lstStyle/>
          <a:p>
            <a:pPr>
              <a:tabLst>
                <a:tab pos="457200" algn="l"/>
              </a:tabLst>
            </a:pPr>
            <a:r>
              <a:rPr lang="en-US" altLang="zh-CN" sz="3200">
                <a:solidFill>
                  <a:srgbClr val="FFFF00"/>
                </a:solidFill>
              </a:rPr>
              <a:t>2.8.3</a:t>
            </a:r>
            <a:r>
              <a:rPr lang="zh-CN" altLang="en-US" sz="3200">
                <a:solidFill>
                  <a:srgbClr val="FFFF00"/>
                </a:solidFill>
              </a:rPr>
              <a:t>　高分子液晶的特性及应用</a:t>
            </a:r>
          </a:p>
        </p:txBody>
      </p:sp>
      <p:sp>
        <p:nvSpPr>
          <p:cNvPr id="184325" name="Rectangle 5"/>
          <p:cNvSpPr>
            <a:spLocks noChangeArrowheads="1"/>
          </p:cNvSpPr>
          <p:nvPr/>
        </p:nvSpPr>
        <p:spPr bwMode="auto">
          <a:xfrm>
            <a:off x="323850" y="1628775"/>
            <a:ext cx="8578850" cy="4478338"/>
          </a:xfrm>
          <a:prstGeom prst="rect">
            <a:avLst/>
          </a:prstGeom>
          <a:noFill/>
          <a:ln w="9525">
            <a:noFill/>
            <a:miter lim="800000"/>
            <a:headEnd/>
            <a:tailEnd/>
          </a:ln>
          <a:effectLst/>
        </p:spPr>
        <p:txBody>
          <a:bodyPr wrap="none" anchor="ctr">
            <a:spAutoFit/>
          </a:bodyPr>
          <a:lstStyle/>
          <a:p>
            <a:pPr indent="266700">
              <a:tabLst>
                <a:tab pos="457200" algn="l"/>
              </a:tabLst>
            </a:pPr>
            <a:r>
              <a:rPr lang="en-US" altLang="zh-CN" sz="3200">
                <a:solidFill>
                  <a:srgbClr val="FFFF00"/>
                </a:solidFill>
              </a:rPr>
              <a:t>1.</a:t>
            </a:r>
            <a:r>
              <a:rPr lang="zh-CN" altLang="en-US" sz="3200">
                <a:solidFill>
                  <a:srgbClr val="FFFF00"/>
                </a:solidFill>
              </a:rPr>
              <a:t>　高分子液晶的流变性质</a:t>
            </a:r>
          </a:p>
          <a:p>
            <a:pPr indent="266700">
              <a:tabLst>
                <a:tab pos="457200" algn="l"/>
              </a:tabLst>
            </a:pPr>
            <a:r>
              <a:rPr lang="zh-CN" altLang="en-US" sz="3200" b="0"/>
              <a:t>　　在液晶的许多特性中，特别有意义的它</a:t>
            </a:r>
          </a:p>
          <a:p>
            <a:pPr indent="266700">
              <a:tabLst>
                <a:tab pos="457200" algn="l"/>
              </a:tabLst>
            </a:pPr>
            <a:r>
              <a:rPr lang="zh-CN" altLang="en-US" sz="3200" b="0"/>
              <a:t>的独特的流变性质。通常高聚物溶液体系的</a:t>
            </a:r>
          </a:p>
          <a:p>
            <a:pPr indent="266700">
              <a:tabLst>
                <a:tab pos="457200" algn="l"/>
              </a:tabLst>
            </a:pPr>
            <a:r>
              <a:rPr lang="zh-CN" altLang="en-US" sz="3200" b="0"/>
              <a:t>粘度，随着高聚物浓度的增加而单调地增加，</a:t>
            </a:r>
          </a:p>
          <a:p>
            <a:pPr indent="266700">
              <a:tabLst>
                <a:tab pos="457200" algn="l"/>
              </a:tabLst>
            </a:pPr>
            <a:r>
              <a:rPr lang="zh-CN" altLang="en-US" sz="3200" b="0"/>
              <a:t>但是高分子液晶体系的粘度在低切变应力下，</a:t>
            </a:r>
          </a:p>
          <a:p>
            <a:pPr indent="266700">
              <a:tabLst>
                <a:tab pos="457200" algn="l"/>
              </a:tabLst>
            </a:pPr>
            <a:r>
              <a:rPr lang="zh-CN" altLang="en-US" sz="3200" b="0"/>
              <a:t>呈现相反的行为。这是由于浓度很低时，溶</a:t>
            </a:r>
          </a:p>
          <a:p>
            <a:pPr indent="266700">
              <a:tabLst>
                <a:tab pos="457200" algn="l"/>
              </a:tabLst>
            </a:pPr>
            <a:r>
              <a:rPr lang="zh-CN" altLang="en-US" sz="3200" b="0"/>
              <a:t>液为均匀的各向同性溶液，随着浓度的增加，</a:t>
            </a:r>
          </a:p>
          <a:p>
            <a:pPr indent="266700">
              <a:tabLst>
                <a:tab pos="457200" algn="l"/>
              </a:tabLst>
            </a:pPr>
            <a:r>
              <a:rPr lang="zh-CN" altLang="en-US" sz="3200" b="0"/>
              <a:t>体系的粘度迅速增加，粘度出现一个极大值，</a:t>
            </a:r>
          </a:p>
          <a:p>
            <a:pPr indent="266700">
              <a:tabLst>
                <a:tab pos="457200" algn="l"/>
              </a:tabLst>
            </a:pPr>
            <a:r>
              <a:rPr lang="zh-CN" altLang="en-US" sz="3200" b="0"/>
              <a:t>到底这个粘度后，体系开始建立起一定的有</a:t>
            </a: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0" name="Rectangle 4"/>
          <p:cNvSpPr>
            <a:spLocks noChangeArrowheads="1"/>
          </p:cNvSpPr>
          <p:nvPr/>
        </p:nvSpPr>
        <p:spPr bwMode="auto">
          <a:xfrm>
            <a:off x="539750" y="1125538"/>
            <a:ext cx="8312150" cy="4765675"/>
          </a:xfrm>
          <a:prstGeom prst="rect">
            <a:avLst/>
          </a:prstGeom>
          <a:noFill/>
          <a:ln w="9525">
            <a:noFill/>
            <a:miter lim="800000"/>
            <a:headEnd/>
            <a:tailEnd/>
          </a:ln>
          <a:effectLst/>
        </p:spPr>
        <p:txBody>
          <a:bodyPr wrap="none" anchor="ctr">
            <a:spAutoFit/>
          </a:bodyPr>
          <a:lstStyle/>
          <a:p>
            <a:pPr indent="400050">
              <a:lnSpc>
                <a:spcPct val="120000"/>
              </a:lnSpc>
            </a:pPr>
            <a:r>
              <a:rPr lang="zh-CN" altLang="en-US" sz="3200" b="0"/>
              <a:t>序区域结构，形成向列型液晶，使粘度迅速</a:t>
            </a:r>
          </a:p>
          <a:p>
            <a:pPr indent="400050">
              <a:lnSpc>
                <a:spcPct val="120000"/>
              </a:lnSpc>
            </a:pPr>
            <a:r>
              <a:rPr lang="zh-CN" altLang="en-US" sz="3200" b="0"/>
              <a:t>下降。这时，溶液中各相异性相和各相同性</a:t>
            </a:r>
          </a:p>
          <a:p>
            <a:pPr indent="400050">
              <a:lnSpc>
                <a:spcPct val="120000"/>
              </a:lnSpc>
            </a:pPr>
            <a:r>
              <a:rPr lang="zh-CN" altLang="en-US" sz="3200" b="0"/>
              <a:t>相共存。浓度再继续增加，各相异性相所占</a:t>
            </a:r>
          </a:p>
          <a:p>
            <a:pPr indent="400050">
              <a:lnSpc>
                <a:spcPct val="120000"/>
              </a:lnSpc>
            </a:pPr>
            <a:r>
              <a:rPr lang="zh-CN" altLang="en-US" sz="3200" b="0"/>
              <a:t>的比例增大，粘度又减少，直到体系成为均</a:t>
            </a:r>
          </a:p>
          <a:p>
            <a:pPr indent="400050">
              <a:lnSpc>
                <a:spcPct val="120000"/>
              </a:lnSpc>
            </a:pPr>
            <a:r>
              <a:rPr lang="zh-CN" altLang="en-US" sz="3200" b="0"/>
              <a:t>匀的各相异性溶液。</a:t>
            </a:r>
          </a:p>
          <a:p>
            <a:pPr indent="400050">
              <a:lnSpc>
                <a:spcPct val="120000"/>
              </a:lnSpc>
            </a:pPr>
            <a:r>
              <a:rPr lang="zh-CN" altLang="en-US" sz="3200" b="0"/>
              <a:t>　　粘度也不是随着温度的增加而单调降低，</a:t>
            </a:r>
          </a:p>
          <a:p>
            <a:pPr indent="400050">
              <a:lnSpc>
                <a:spcPct val="120000"/>
              </a:lnSpc>
            </a:pPr>
            <a:r>
              <a:rPr lang="zh-CN" altLang="en-US" sz="3200" b="0"/>
              <a:t>同样出现反常的行为。这是由于各向异性溶</a:t>
            </a:r>
          </a:p>
          <a:p>
            <a:pPr indent="400050">
              <a:lnSpc>
                <a:spcPct val="120000"/>
              </a:lnSpc>
            </a:pPr>
            <a:r>
              <a:rPr lang="zh-CN" altLang="en-US" sz="3200" b="0"/>
              <a:t>液开始向各向同性溶液转变引起的。</a:t>
            </a: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4" name="Rectangle 4"/>
          <p:cNvSpPr>
            <a:spLocks noChangeArrowheads="1"/>
          </p:cNvSpPr>
          <p:nvPr/>
        </p:nvSpPr>
        <p:spPr bwMode="auto">
          <a:xfrm>
            <a:off x="611188" y="765175"/>
            <a:ext cx="7829550" cy="5214938"/>
          </a:xfrm>
          <a:prstGeom prst="rect">
            <a:avLst/>
          </a:prstGeom>
          <a:noFill/>
          <a:ln w="9525">
            <a:noFill/>
            <a:miter lim="800000"/>
            <a:headEnd/>
            <a:tailEnd/>
          </a:ln>
          <a:effectLst/>
        </p:spPr>
        <p:txBody>
          <a:bodyPr wrap="none" anchor="ctr">
            <a:spAutoFit/>
          </a:bodyPr>
          <a:lstStyle/>
          <a:p>
            <a:pPr>
              <a:lnSpc>
                <a:spcPct val="150000"/>
              </a:lnSpc>
            </a:pPr>
            <a:r>
              <a:rPr lang="en-US" altLang="zh-CN"/>
              <a:t> </a:t>
            </a:r>
            <a:r>
              <a:rPr lang="zh-CN" altLang="en-US" sz="3200" b="0"/>
              <a:t>此外，在低剪切力作用时，液晶态溶液粘</a:t>
            </a:r>
          </a:p>
          <a:p>
            <a:pPr>
              <a:lnSpc>
                <a:spcPct val="150000"/>
              </a:lnSpc>
            </a:pPr>
            <a:r>
              <a:rPr lang="zh-CN" altLang="en-US" sz="3200" b="0"/>
              <a:t>度的降低大于一般的高分子溶液，说明液</a:t>
            </a:r>
          </a:p>
          <a:p>
            <a:pPr>
              <a:lnSpc>
                <a:spcPct val="150000"/>
              </a:lnSpc>
            </a:pPr>
            <a:r>
              <a:rPr lang="zh-CN" altLang="en-US" sz="3200" b="0"/>
              <a:t>晶态内的流动单元更容易取向。而在高剪</a:t>
            </a:r>
          </a:p>
          <a:p>
            <a:pPr>
              <a:lnSpc>
                <a:spcPct val="150000"/>
              </a:lnSpc>
            </a:pPr>
            <a:r>
              <a:rPr lang="zh-CN" altLang="en-US" sz="3200" b="0"/>
              <a:t>切力作用时，大家都已经全部取向，差别</a:t>
            </a:r>
          </a:p>
          <a:p>
            <a:pPr>
              <a:lnSpc>
                <a:spcPct val="150000"/>
              </a:lnSpc>
            </a:pPr>
            <a:r>
              <a:rPr lang="zh-CN" altLang="en-US" sz="3200" b="0"/>
              <a:t>消失。</a:t>
            </a:r>
          </a:p>
          <a:p>
            <a:pPr>
              <a:lnSpc>
                <a:spcPct val="150000"/>
              </a:lnSpc>
            </a:pPr>
            <a:r>
              <a:rPr lang="zh-CN" altLang="en-US" sz="3200" b="0"/>
              <a:t>　　</a:t>
            </a:r>
            <a:r>
              <a:rPr kumimoji="1" lang="zh-CN" altLang="en-US" sz="3200" b="0"/>
              <a:t>下图为</a:t>
            </a:r>
            <a:r>
              <a:rPr kumimoji="1" lang="zh-CN" altLang="en-US" sz="3200" b="0">
                <a:sym typeface="Symbol" pitchFamily="18" charset="2"/>
              </a:rPr>
              <a:t>聚对苯二甲酰对苯二胺溶液的</a:t>
            </a:r>
          </a:p>
          <a:p>
            <a:pPr>
              <a:lnSpc>
                <a:spcPct val="150000"/>
              </a:lnSpc>
            </a:pPr>
            <a:r>
              <a:rPr kumimoji="1" lang="zh-CN" altLang="en-US" sz="3200" b="0">
                <a:sym typeface="Symbol" pitchFamily="18" charset="2"/>
              </a:rPr>
              <a:t>粘度</a:t>
            </a:r>
            <a:r>
              <a:rPr kumimoji="1" lang="en-US" altLang="zh-CN" sz="3200" b="0">
                <a:sym typeface="Symbol" pitchFamily="18" charset="2"/>
              </a:rPr>
              <a:t>—</a:t>
            </a:r>
            <a:r>
              <a:rPr kumimoji="1" lang="zh-CN" altLang="en-US" sz="3200" b="0">
                <a:sym typeface="Symbol" pitchFamily="18" charset="2"/>
              </a:rPr>
              <a:t>温度关系曲线</a:t>
            </a: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0468" name="Object 4"/>
          <p:cNvGraphicFramePr>
            <a:graphicFrameLocks noChangeAspect="1"/>
          </p:cNvGraphicFramePr>
          <p:nvPr/>
        </p:nvGraphicFramePr>
        <p:xfrm>
          <a:off x="304800" y="228600"/>
          <a:ext cx="8420100" cy="6376988"/>
        </p:xfrm>
        <a:graphic>
          <a:graphicData uri="http://schemas.openxmlformats.org/presentationml/2006/ole">
            <p:oleObj spid="_x0000_s190468" name="BMP 图象" r:id="rId3" imgW="16514286" imgH="10285714" progId="Paint.Picture">
              <p:embed/>
            </p:oleObj>
          </a:graphicData>
        </a:graphic>
      </p:graphicFrame>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2" name="Rectangle 4"/>
          <p:cNvSpPr>
            <a:spLocks noChangeArrowheads="1"/>
          </p:cNvSpPr>
          <p:nvPr/>
        </p:nvSpPr>
        <p:spPr bwMode="auto">
          <a:xfrm>
            <a:off x="971550" y="1196975"/>
            <a:ext cx="7499350" cy="4238625"/>
          </a:xfrm>
          <a:prstGeom prst="rect">
            <a:avLst/>
          </a:prstGeom>
          <a:noFill/>
          <a:ln w="9525">
            <a:noFill/>
            <a:miter lim="800000"/>
            <a:headEnd/>
            <a:tailEnd/>
          </a:ln>
          <a:effectLst/>
        </p:spPr>
        <p:txBody>
          <a:bodyPr wrap="none">
            <a:spAutoFit/>
          </a:bodyPr>
          <a:lstStyle/>
          <a:p>
            <a:pPr>
              <a:spcBef>
                <a:spcPct val="50000"/>
              </a:spcBef>
            </a:pPr>
            <a:r>
              <a:rPr kumimoji="1" lang="zh-CN" altLang="en-US" sz="3200" b="0"/>
              <a:t>　　随着温度的升高，粘度在某一处达到</a:t>
            </a:r>
          </a:p>
          <a:p>
            <a:pPr>
              <a:spcBef>
                <a:spcPct val="50000"/>
              </a:spcBef>
            </a:pPr>
            <a:r>
              <a:rPr kumimoji="1" lang="zh-CN" altLang="en-US" sz="3200" b="0"/>
              <a:t>最小值，然后开始上升。这是各向异性溶</a:t>
            </a:r>
          </a:p>
          <a:p>
            <a:pPr>
              <a:spcBef>
                <a:spcPct val="50000"/>
              </a:spcBef>
            </a:pPr>
            <a:r>
              <a:rPr kumimoji="1" lang="zh-CN" altLang="en-US" sz="3200" b="0"/>
              <a:t>液开始向各向同性溶液转变引起的。继续</a:t>
            </a:r>
          </a:p>
          <a:p>
            <a:pPr>
              <a:spcBef>
                <a:spcPct val="50000"/>
              </a:spcBef>
            </a:pPr>
            <a:r>
              <a:rPr kumimoji="1" lang="zh-CN" altLang="en-US" sz="3200" b="0"/>
              <a:t>升高温度，溶液的粘度在体系完全转变为</a:t>
            </a:r>
          </a:p>
          <a:p>
            <a:pPr>
              <a:spcBef>
                <a:spcPct val="50000"/>
              </a:spcBef>
            </a:pPr>
            <a:r>
              <a:rPr kumimoji="1" lang="zh-CN" altLang="en-US" sz="3200" b="0"/>
              <a:t>均匀的各向同性溶液之前，出现一个极大</a:t>
            </a:r>
          </a:p>
          <a:p>
            <a:pPr>
              <a:spcBef>
                <a:spcPct val="50000"/>
              </a:spcBef>
            </a:pPr>
            <a:r>
              <a:rPr kumimoji="1" lang="zh-CN" altLang="en-US" sz="3200" b="0"/>
              <a:t>值。</a:t>
            </a: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6" name="Rectangle 4"/>
          <p:cNvSpPr>
            <a:spLocks noChangeArrowheads="1"/>
          </p:cNvSpPr>
          <p:nvPr/>
        </p:nvSpPr>
        <p:spPr bwMode="auto">
          <a:xfrm>
            <a:off x="395288" y="404813"/>
            <a:ext cx="8312150" cy="5940425"/>
          </a:xfrm>
          <a:prstGeom prst="rect">
            <a:avLst/>
          </a:prstGeom>
          <a:noFill/>
          <a:ln w="9525">
            <a:noFill/>
            <a:miter lim="800000"/>
            <a:headEnd/>
            <a:tailEnd/>
          </a:ln>
          <a:effectLst/>
        </p:spPr>
        <p:txBody>
          <a:bodyPr wrap="none" anchor="ctr">
            <a:spAutoFit/>
          </a:bodyPr>
          <a:lstStyle/>
          <a:p>
            <a:pPr indent="266700">
              <a:tabLst>
                <a:tab pos="457200" algn="l"/>
              </a:tabLst>
            </a:pPr>
            <a:r>
              <a:rPr lang="en-US" altLang="zh-CN" sz="3200">
                <a:solidFill>
                  <a:srgbClr val="FFFF00"/>
                </a:solidFill>
              </a:rPr>
              <a:t>2.</a:t>
            </a:r>
            <a:r>
              <a:rPr lang="zh-CN" altLang="en-US" sz="3200">
                <a:solidFill>
                  <a:srgbClr val="FFFF00"/>
                </a:solidFill>
              </a:rPr>
              <a:t>　高分子液晶的应用</a:t>
            </a:r>
          </a:p>
          <a:p>
            <a:pPr indent="266700">
              <a:tabLst>
                <a:tab pos="457200" algn="l"/>
              </a:tabLst>
            </a:pPr>
            <a:endParaRPr lang="zh-CN" altLang="en-US" sz="3200">
              <a:solidFill>
                <a:srgbClr val="FFFF00"/>
              </a:solidFill>
            </a:endParaRPr>
          </a:p>
          <a:p>
            <a:pPr indent="266700">
              <a:tabLst>
                <a:tab pos="457200" algn="l"/>
              </a:tabLst>
            </a:pPr>
            <a:r>
              <a:rPr lang="en-US" altLang="zh-CN" sz="3200">
                <a:solidFill>
                  <a:srgbClr val="FFFF00"/>
                </a:solidFill>
              </a:rPr>
              <a:t>1</a:t>
            </a:r>
            <a:r>
              <a:rPr lang="zh-CN" altLang="en-US" sz="3200">
                <a:solidFill>
                  <a:srgbClr val="FFFF00"/>
                </a:solidFill>
              </a:rPr>
              <a:t>）在纺丝中的应用</a:t>
            </a:r>
          </a:p>
          <a:p>
            <a:pPr indent="266700">
              <a:tabLst>
                <a:tab pos="457200" algn="l"/>
              </a:tabLst>
            </a:pPr>
            <a:r>
              <a:rPr lang="zh-CN" altLang="en-US" sz="3200" b="0"/>
              <a:t>　　根据高分子液晶溶液的浓度</a:t>
            </a:r>
            <a:r>
              <a:rPr lang="en-US" altLang="zh-CN" sz="3200" b="0"/>
              <a:t>—</a:t>
            </a:r>
            <a:r>
              <a:rPr lang="zh-CN" altLang="en-US" sz="3200" b="0"/>
              <a:t>温度</a:t>
            </a:r>
            <a:r>
              <a:rPr lang="en-US" altLang="zh-CN" sz="3200" b="0"/>
              <a:t>—</a:t>
            </a:r>
            <a:r>
              <a:rPr lang="zh-CN" altLang="en-US" sz="3200" b="0"/>
              <a:t>粘</a:t>
            </a:r>
          </a:p>
          <a:p>
            <a:pPr indent="266700">
              <a:tabLst>
                <a:tab pos="457200" algn="l"/>
              </a:tabLst>
            </a:pPr>
            <a:r>
              <a:rPr lang="zh-CN" altLang="en-US" sz="3200" b="0"/>
              <a:t>度之间的关系，现在已经创造出了一个新的</a:t>
            </a:r>
          </a:p>
          <a:p>
            <a:pPr indent="266700">
              <a:tabLst>
                <a:tab pos="457200" algn="l"/>
              </a:tabLst>
            </a:pPr>
            <a:r>
              <a:rPr lang="zh-CN" altLang="en-US" sz="3200" b="0"/>
              <a:t>纺丝技术</a:t>
            </a:r>
            <a:r>
              <a:rPr lang="en-US" altLang="zh-CN" sz="3200" b="0"/>
              <a:t>—</a:t>
            </a:r>
            <a:r>
              <a:rPr lang="zh-CN" altLang="en-US" sz="3200">
                <a:solidFill>
                  <a:srgbClr val="FFFF00"/>
                </a:solidFill>
              </a:rPr>
              <a:t>液晶纺丝</a:t>
            </a:r>
            <a:r>
              <a:rPr lang="zh-CN" altLang="en-US" sz="3200" b="0"/>
              <a:t>。这一技术解决了通常</a:t>
            </a:r>
          </a:p>
          <a:p>
            <a:pPr indent="266700">
              <a:tabLst>
                <a:tab pos="457200" algn="l"/>
              </a:tabLst>
            </a:pPr>
            <a:r>
              <a:rPr lang="zh-CN" altLang="en-US" sz="3200" b="0"/>
              <a:t>情况下难以解决的高浓度必然伴随高粘度的</a:t>
            </a:r>
          </a:p>
          <a:p>
            <a:pPr indent="266700">
              <a:tabLst>
                <a:tab pos="457200" algn="l"/>
              </a:tabLst>
            </a:pPr>
            <a:r>
              <a:rPr lang="zh-CN" altLang="en-US" sz="3200" b="0"/>
              <a:t>问题。同时由于液晶分子的取相特性，纤维</a:t>
            </a:r>
          </a:p>
          <a:p>
            <a:pPr indent="266700">
              <a:tabLst>
                <a:tab pos="457200" algn="l"/>
              </a:tabLst>
            </a:pPr>
            <a:r>
              <a:rPr lang="zh-CN" altLang="en-US" sz="3200" b="0"/>
              <a:t>可以在较低的拉伸倍率下获得较高的取相度，</a:t>
            </a:r>
          </a:p>
          <a:p>
            <a:pPr indent="266700">
              <a:tabLst>
                <a:tab pos="457200" algn="l"/>
              </a:tabLst>
            </a:pPr>
            <a:r>
              <a:rPr lang="zh-CN" altLang="en-US" sz="3200" b="0"/>
              <a:t>避免纤维在高拉伸倍率下，产生内应力和损</a:t>
            </a:r>
          </a:p>
          <a:p>
            <a:pPr indent="266700">
              <a:tabLst>
                <a:tab pos="457200" algn="l"/>
              </a:tabLst>
            </a:pPr>
            <a:r>
              <a:rPr lang="zh-CN" altLang="en-US" sz="3200" b="0"/>
              <a:t>伤纤维，从而可以获得高强度、高模量、综</a:t>
            </a:r>
          </a:p>
          <a:p>
            <a:pPr indent="266700">
              <a:tabLst>
                <a:tab pos="457200" algn="l"/>
              </a:tabLst>
            </a:pPr>
            <a:r>
              <a:rPr lang="zh-CN" altLang="en-US" sz="3200" b="0"/>
              <a:t>合性能好的纤维。</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4"/>
          <p:cNvSpPr>
            <a:spLocks noChangeArrowheads="1"/>
          </p:cNvSpPr>
          <p:nvPr/>
        </p:nvSpPr>
        <p:spPr bwMode="auto">
          <a:xfrm>
            <a:off x="611188" y="765175"/>
            <a:ext cx="7920037" cy="5453063"/>
          </a:xfrm>
          <a:prstGeom prst="rect">
            <a:avLst/>
          </a:prstGeom>
          <a:noFill/>
          <a:ln w="9525">
            <a:noFill/>
            <a:miter lim="800000"/>
            <a:headEnd/>
            <a:tailEnd/>
          </a:ln>
          <a:effectLst/>
        </p:spPr>
        <p:txBody>
          <a:bodyPr>
            <a:spAutoFit/>
          </a:bodyPr>
          <a:lstStyle/>
          <a:p>
            <a:r>
              <a:rPr kumimoji="1" lang="zh-CN" altLang="en-US" sz="3200" b="0"/>
              <a:t>　　球晶是由一个晶核开始，以相同的速度同时向空间各方向放射生长形成高温时，晶核少，球晶大。</a:t>
            </a:r>
          </a:p>
          <a:p>
            <a:r>
              <a:rPr kumimoji="1" lang="zh-CN" altLang="en-US" sz="3200" b="0"/>
              <a:t>　　温差大时，晶核大量发生，球晶相互碰撞，球晶与球晶之间交界面同速生长，两球界面为平面，不同时间，速度为同转曲面。</a:t>
            </a:r>
          </a:p>
          <a:p>
            <a:endParaRPr kumimoji="1" lang="zh-CN" altLang="en-US" sz="3200" b="0"/>
          </a:p>
          <a:p>
            <a:r>
              <a:rPr kumimoji="1" lang="zh-CN" altLang="en-US" sz="3200" b="0"/>
              <a:t>　　球晶的生长是由径向发射生长的微纤组成，这些微纤是长条状晶片，厚度在</a:t>
            </a:r>
            <a:r>
              <a:rPr kumimoji="1" lang="en-US" altLang="zh-CN" sz="3200" b="0"/>
              <a:t>10-20nm</a:t>
            </a:r>
            <a:r>
              <a:rPr kumimoji="1" lang="zh-CN" altLang="en-US" sz="3200" b="0"/>
              <a:t>。片晶与片晶之间为非晶。</a:t>
            </a:r>
          </a:p>
          <a:p>
            <a:endParaRPr kumimoji="1" lang="en-US" altLang="zh-CN" sz="3200" b="0"/>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0" name="Rectangle 4"/>
          <p:cNvSpPr>
            <a:spLocks noChangeArrowheads="1"/>
          </p:cNvSpPr>
          <p:nvPr/>
        </p:nvSpPr>
        <p:spPr bwMode="auto">
          <a:xfrm>
            <a:off x="684213" y="908050"/>
            <a:ext cx="7794625" cy="1066800"/>
          </a:xfrm>
          <a:prstGeom prst="rect">
            <a:avLst/>
          </a:prstGeom>
          <a:noFill/>
          <a:ln w="9525">
            <a:noFill/>
            <a:miter lim="800000"/>
            <a:headEnd/>
            <a:tailEnd/>
          </a:ln>
          <a:effectLst/>
        </p:spPr>
        <p:txBody>
          <a:bodyPr wrap="none" anchor="ctr">
            <a:spAutoFit/>
          </a:bodyPr>
          <a:lstStyle/>
          <a:p>
            <a:pPr indent="266700" algn="ctr"/>
            <a:r>
              <a:rPr lang="zh-CN" altLang="en-US" sz="3200">
                <a:latin typeface="Times New Roman" pitchFamily="18" charset="0"/>
                <a:cs typeface="Times New Roman" pitchFamily="18" charset="0"/>
              </a:rPr>
              <a:t>聚对苯二甲酰对苯二胺纤维不同纺丝方法</a:t>
            </a:r>
          </a:p>
          <a:p>
            <a:pPr indent="266700" algn="ctr"/>
            <a:r>
              <a:rPr lang="zh-CN" altLang="en-US" sz="3200">
                <a:latin typeface="Times New Roman" pitchFamily="18" charset="0"/>
                <a:cs typeface="Times New Roman" pitchFamily="18" charset="0"/>
              </a:rPr>
              <a:t>的力学性能对照</a:t>
            </a:r>
            <a:endParaRPr lang="zh-CN" altLang="en-US" sz="3200"/>
          </a:p>
        </p:txBody>
      </p:sp>
      <p:graphicFrame>
        <p:nvGraphicFramePr>
          <p:cNvPr id="193725" name="Group 189"/>
          <p:cNvGraphicFramePr>
            <a:graphicFrameLocks noGrp="1"/>
          </p:cNvGraphicFramePr>
          <p:nvPr/>
        </p:nvGraphicFramePr>
        <p:xfrm>
          <a:off x="611188" y="2276475"/>
          <a:ext cx="7993062" cy="3189288"/>
        </p:xfrm>
        <a:graphic>
          <a:graphicData uri="http://schemas.openxmlformats.org/drawingml/2006/table">
            <a:tbl>
              <a:tblPr/>
              <a:tblGrid>
                <a:gridCol w="3816350"/>
                <a:gridCol w="2305050"/>
                <a:gridCol w="1871662"/>
              </a:tblGrid>
              <a:tr h="379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纺丝方法</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常规纺丝</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液晶纺丝</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纺丝液浓度（</a:t>
                      </a: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rPr>
                        <a:t></a:t>
                      </a: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 8</a:t>
                      </a:r>
                      <a:endPar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13~20</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纺丝液温度（</a:t>
                      </a:r>
                      <a:r>
                        <a:rPr kumimoji="0" lang="en-US" altLang="zh-CN" sz="24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o</a:t>
                      </a: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C</a:t>
                      </a: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~20</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80~90</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纺丝液光学性质</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各向同性</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各向异性</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纤维拉伸强度（克</a:t>
                      </a: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袋）</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rPr>
                        <a:t></a:t>
                      </a: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 11</a:t>
                      </a:r>
                      <a:endPar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20~25</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断裂伸长率（</a:t>
                      </a: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2~3</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3~4</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初始模量（克</a:t>
                      </a: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袋）</a:t>
                      </a:r>
                      <a:endParaRPr kumimoji="0" lang="zh-CN" altLang="en-US" sz="24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400~800</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400~1000</a:t>
                      </a:r>
                      <a:endParaRPr kumimoji="0" lang="en-US" altLang="zh-CN" sz="2400" b="1" i="0" u="none" strike="noStrike" cap="none" normalizeH="0" baseline="0" smtClean="0">
                        <a:ln>
                          <a:noFill/>
                        </a:ln>
                        <a:solidFill>
                          <a:schemeClr val="tx1"/>
                        </a:solidFill>
                        <a:effectLst/>
                        <a:latin typeface="Arial" charset="0"/>
                        <a:ea typeface="宋体" charset="-122"/>
                      </a:endParaRPr>
                    </a:p>
                  </a:txBody>
                  <a:tcPr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4" name="Rectangle 4"/>
          <p:cNvSpPr>
            <a:spLocks noChangeArrowheads="1"/>
          </p:cNvSpPr>
          <p:nvPr/>
        </p:nvSpPr>
        <p:spPr bwMode="auto">
          <a:xfrm>
            <a:off x="684213" y="765175"/>
            <a:ext cx="7905750" cy="2528888"/>
          </a:xfrm>
          <a:prstGeom prst="rect">
            <a:avLst/>
          </a:prstGeom>
          <a:noFill/>
          <a:ln w="9525">
            <a:noFill/>
            <a:miter lim="800000"/>
            <a:headEnd/>
            <a:tailEnd/>
          </a:ln>
          <a:effectLst/>
        </p:spPr>
        <p:txBody>
          <a:bodyPr wrap="none" anchor="ctr">
            <a:spAutoFit/>
          </a:bodyPr>
          <a:lstStyle/>
          <a:p>
            <a:pPr indent="266700"/>
            <a:r>
              <a:rPr lang="en-US" altLang="zh-CN" sz="3200">
                <a:solidFill>
                  <a:srgbClr val="FFFF00"/>
                </a:solidFill>
              </a:rPr>
              <a:t>2)</a:t>
            </a:r>
            <a:r>
              <a:rPr lang="zh-CN" altLang="en-US" sz="3200">
                <a:solidFill>
                  <a:srgbClr val="FFFF00"/>
                </a:solidFill>
              </a:rPr>
              <a:t>　在液晶显示技术上的应用</a:t>
            </a:r>
          </a:p>
          <a:p>
            <a:pPr indent="266700"/>
            <a:r>
              <a:rPr lang="zh-CN" altLang="en-US" sz="3200" b="0"/>
              <a:t>　　主要是利用向列型液晶灵敏的电响应特</a:t>
            </a:r>
          </a:p>
          <a:p>
            <a:pPr indent="266700"/>
            <a:r>
              <a:rPr lang="zh-CN" altLang="en-US" sz="3200" b="0"/>
              <a:t>性和光学响应特性，制造液晶显示器；利用</a:t>
            </a:r>
          </a:p>
          <a:p>
            <a:pPr indent="266700"/>
            <a:r>
              <a:rPr lang="zh-CN" altLang="en-US" sz="3200" b="0"/>
              <a:t>胆甾型液晶的颜色随温度变化的特性，制造</a:t>
            </a:r>
          </a:p>
          <a:p>
            <a:pPr indent="266700"/>
            <a:r>
              <a:rPr lang="zh-CN" altLang="en-US" sz="3200" b="0"/>
              <a:t>温度测量器，灵敏可达到小于</a:t>
            </a:r>
            <a:r>
              <a:rPr lang="en-US" altLang="zh-CN" sz="3200" b="0"/>
              <a:t>0.1</a:t>
            </a:r>
            <a:r>
              <a:rPr lang="en-US" altLang="zh-CN" sz="3200" b="0" baseline="30000"/>
              <a:t>o</a:t>
            </a:r>
            <a:r>
              <a:rPr lang="en-US" altLang="zh-CN" sz="3200" b="0"/>
              <a:t>C</a:t>
            </a:r>
            <a:r>
              <a:rPr lang="zh-CN" altLang="en-US" sz="3200" b="0"/>
              <a:t>。</a:t>
            </a:r>
          </a:p>
        </p:txBody>
      </p:sp>
      <p:sp>
        <p:nvSpPr>
          <p:cNvPr id="194565" name="Rectangle 5"/>
          <p:cNvSpPr>
            <a:spLocks noChangeArrowheads="1"/>
          </p:cNvSpPr>
          <p:nvPr/>
        </p:nvSpPr>
        <p:spPr bwMode="auto">
          <a:xfrm>
            <a:off x="755650" y="3500438"/>
            <a:ext cx="7905750" cy="2041525"/>
          </a:xfrm>
          <a:prstGeom prst="rect">
            <a:avLst/>
          </a:prstGeom>
          <a:noFill/>
          <a:ln w="9525">
            <a:noFill/>
            <a:miter lim="800000"/>
            <a:headEnd/>
            <a:tailEnd/>
          </a:ln>
          <a:effectLst/>
        </p:spPr>
        <p:txBody>
          <a:bodyPr wrap="none" anchor="ctr">
            <a:spAutoFit/>
          </a:bodyPr>
          <a:lstStyle/>
          <a:p>
            <a:pPr indent="266700"/>
            <a:r>
              <a:rPr lang="en-US" altLang="zh-CN" sz="3200">
                <a:solidFill>
                  <a:srgbClr val="FFFF00"/>
                </a:solidFill>
              </a:rPr>
              <a:t>3)</a:t>
            </a:r>
            <a:r>
              <a:rPr lang="zh-CN" altLang="en-US" sz="3200">
                <a:solidFill>
                  <a:srgbClr val="FFFF00"/>
                </a:solidFill>
              </a:rPr>
              <a:t>　在高聚物加工中的应用</a:t>
            </a:r>
          </a:p>
          <a:p>
            <a:pPr indent="266700"/>
            <a:r>
              <a:rPr lang="zh-CN" altLang="en-US" sz="3200" b="0"/>
              <a:t>　　可以降低高聚物的加工温度，防止高聚</a:t>
            </a:r>
          </a:p>
          <a:p>
            <a:pPr indent="266700"/>
            <a:r>
              <a:rPr lang="zh-CN" altLang="en-US" sz="3200" b="0"/>
              <a:t>物在高温下分解，同时改进高聚物材料的性</a:t>
            </a:r>
          </a:p>
          <a:p>
            <a:pPr indent="266700"/>
            <a:r>
              <a:rPr lang="zh-CN" altLang="en-US" sz="3200" b="0"/>
              <a:t>能。</a:t>
            </a: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60" name="Rectangle 4"/>
          <p:cNvSpPr>
            <a:spLocks noChangeArrowheads="1"/>
          </p:cNvSpPr>
          <p:nvPr/>
        </p:nvSpPr>
        <p:spPr bwMode="auto">
          <a:xfrm>
            <a:off x="1403350" y="592138"/>
            <a:ext cx="5622925" cy="1066800"/>
          </a:xfrm>
          <a:prstGeom prst="rect">
            <a:avLst/>
          </a:prstGeom>
          <a:noFill/>
          <a:ln w="9525">
            <a:noFill/>
            <a:miter lim="800000"/>
            <a:headEnd/>
            <a:tailEnd/>
          </a:ln>
          <a:effectLst/>
        </p:spPr>
        <p:txBody>
          <a:bodyPr wrap="none">
            <a:spAutoFit/>
          </a:bodyPr>
          <a:lstStyle/>
          <a:p>
            <a:r>
              <a:rPr kumimoji="1" lang="zh-CN" altLang="en-US" sz="3200">
                <a:solidFill>
                  <a:srgbClr val="FFFF00"/>
                </a:solidFill>
              </a:rPr>
              <a:t>第九节</a:t>
            </a:r>
            <a:r>
              <a:rPr kumimoji="1" lang="en-US" altLang="zh-CN" sz="3200">
                <a:solidFill>
                  <a:srgbClr val="FFFF00"/>
                </a:solidFill>
              </a:rPr>
              <a:t>:</a:t>
            </a:r>
            <a:r>
              <a:rPr kumimoji="1" lang="zh-CN" altLang="en-US" sz="3200">
                <a:solidFill>
                  <a:srgbClr val="FFFF00"/>
                </a:solidFill>
              </a:rPr>
              <a:t>共混高聚物的织态结构</a:t>
            </a:r>
          </a:p>
          <a:p>
            <a:r>
              <a:rPr kumimoji="1" lang="en-US" altLang="zh-CN" sz="3200">
                <a:solidFill>
                  <a:srgbClr val="FFFF00"/>
                </a:solidFill>
              </a:rPr>
              <a:t>(texture of polymer blends)</a:t>
            </a:r>
          </a:p>
        </p:txBody>
      </p:sp>
      <p:sp>
        <p:nvSpPr>
          <p:cNvPr id="198663" name="Rectangle 7"/>
          <p:cNvSpPr>
            <a:spLocks noChangeArrowheads="1"/>
          </p:cNvSpPr>
          <p:nvPr/>
        </p:nvSpPr>
        <p:spPr bwMode="auto">
          <a:xfrm>
            <a:off x="468313" y="1989138"/>
            <a:ext cx="8312150" cy="3990975"/>
          </a:xfrm>
          <a:prstGeom prst="rect">
            <a:avLst/>
          </a:prstGeom>
          <a:noFill/>
          <a:ln w="9525">
            <a:noFill/>
            <a:miter lim="800000"/>
            <a:headEnd/>
            <a:tailEnd/>
          </a:ln>
          <a:effectLst/>
        </p:spPr>
        <p:txBody>
          <a:bodyPr wrap="none" anchor="ctr">
            <a:spAutoFit/>
          </a:bodyPr>
          <a:lstStyle/>
          <a:p>
            <a:pPr>
              <a:tabLst>
                <a:tab pos="457200" algn="l"/>
              </a:tabLst>
            </a:pPr>
            <a:r>
              <a:rPr lang="en-US" altLang="zh-CN" sz="3200">
                <a:solidFill>
                  <a:srgbClr val="FFFF00"/>
                </a:solidFill>
              </a:rPr>
              <a:t>9.1</a:t>
            </a:r>
            <a:r>
              <a:rPr lang="zh-CN" altLang="en-US" sz="3200">
                <a:solidFill>
                  <a:srgbClr val="FFFF00"/>
                </a:solidFill>
              </a:rPr>
              <a:t>共混高聚物的分类</a:t>
            </a:r>
          </a:p>
          <a:p>
            <a:pPr>
              <a:tabLst>
                <a:tab pos="457200" algn="l"/>
              </a:tabLst>
            </a:pPr>
            <a:endParaRPr lang="zh-CN" altLang="en-US" sz="3200">
              <a:solidFill>
                <a:srgbClr val="FFFF00"/>
              </a:solidFill>
            </a:endParaRPr>
          </a:p>
          <a:p>
            <a:pPr>
              <a:tabLst>
                <a:tab pos="457200" algn="l"/>
              </a:tabLst>
            </a:pPr>
            <a:r>
              <a:rPr lang="zh-CN" altLang="en-US" sz="3200" b="0"/>
              <a:t>　　根据混合物组成的不同，高分子混合物可</a:t>
            </a:r>
          </a:p>
          <a:p>
            <a:pPr>
              <a:tabLst>
                <a:tab pos="457200" algn="l"/>
              </a:tabLst>
            </a:pPr>
            <a:r>
              <a:rPr lang="zh-CN" altLang="en-US" sz="3200" b="0"/>
              <a:t>以分为三类</a:t>
            </a:r>
          </a:p>
          <a:p>
            <a:pPr>
              <a:tabLst>
                <a:tab pos="457200" algn="l"/>
              </a:tabLst>
            </a:pPr>
            <a:endParaRPr lang="zh-CN" altLang="en-US" sz="3200" b="0"/>
          </a:p>
          <a:p>
            <a:pPr>
              <a:tabLst>
                <a:tab pos="457200" algn="l"/>
              </a:tabLst>
            </a:pPr>
            <a:r>
              <a:rPr lang="zh-CN" altLang="en-US" sz="3200" b="0"/>
              <a:t> １、高分子</a:t>
            </a:r>
            <a:r>
              <a:rPr lang="en-US" altLang="zh-CN" sz="3200" b="0"/>
              <a:t>—</a:t>
            </a:r>
            <a:r>
              <a:rPr lang="zh-CN" altLang="en-US" sz="3200" b="0"/>
              <a:t>增塑剂混合物</a:t>
            </a:r>
          </a:p>
          <a:p>
            <a:pPr>
              <a:tabLst>
                <a:tab pos="457200" algn="l"/>
              </a:tabLst>
            </a:pPr>
            <a:r>
              <a:rPr lang="zh-CN" altLang="en-US" sz="3200" b="0"/>
              <a:t> ２、高分子</a:t>
            </a:r>
            <a:r>
              <a:rPr lang="en-US" altLang="zh-CN" sz="3200" b="0"/>
              <a:t>—</a:t>
            </a:r>
            <a:r>
              <a:rPr lang="zh-CN" altLang="en-US" sz="3200" b="0"/>
              <a:t>填充剂混合物</a:t>
            </a:r>
          </a:p>
          <a:p>
            <a:pPr>
              <a:tabLst>
                <a:tab pos="457200" algn="l"/>
              </a:tabLst>
            </a:pPr>
            <a:r>
              <a:rPr lang="zh-CN" altLang="en-US" sz="3200" b="0"/>
              <a:t> ３、高分子</a:t>
            </a:r>
            <a:r>
              <a:rPr lang="en-US" altLang="zh-CN" sz="3200" b="0"/>
              <a:t>—</a:t>
            </a:r>
            <a:r>
              <a:rPr lang="zh-CN" altLang="en-US" sz="3200" b="0"/>
              <a:t>高分子混合物</a:t>
            </a: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9684" name="Object 4"/>
          <p:cNvGraphicFramePr>
            <a:graphicFrameLocks noChangeAspect="1"/>
          </p:cNvGraphicFramePr>
          <p:nvPr/>
        </p:nvGraphicFramePr>
        <p:xfrm>
          <a:off x="539750" y="836613"/>
          <a:ext cx="7920038" cy="5040312"/>
        </p:xfrm>
        <a:graphic>
          <a:graphicData uri="http://schemas.openxmlformats.org/presentationml/2006/ole">
            <p:oleObj spid="_x0000_s199684" name="CS ChemDraw Drawing" r:id="rId3" imgW="2651040" imgH="2141280" progId="ChemDraw.Document.6.0">
              <p:embed/>
            </p:oleObj>
          </a:graphicData>
        </a:graphic>
      </p:graphicFrame>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8" name="Rectangle 4"/>
          <p:cNvSpPr>
            <a:spLocks noChangeArrowheads="1"/>
          </p:cNvSpPr>
          <p:nvPr/>
        </p:nvSpPr>
        <p:spPr bwMode="auto">
          <a:xfrm>
            <a:off x="611188" y="692150"/>
            <a:ext cx="7996237" cy="5453063"/>
          </a:xfrm>
          <a:prstGeom prst="rect">
            <a:avLst/>
          </a:prstGeom>
          <a:noFill/>
          <a:ln w="9525">
            <a:noFill/>
            <a:miter lim="800000"/>
            <a:headEnd/>
            <a:tailEnd/>
          </a:ln>
          <a:effectLst/>
        </p:spPr>
        <p:txBody>
          <a:bodyPr wrap="none" anchor="ctr">
            <a:spAutoFit/>
          </a:bodyPr>
          <a:lstStyle/>
          <a:p>
            <a:pPr indent="400050">
              <a:tabLst>
                <a:tab pos="457200" algn="l"/>
              </a:tabLst>
            </a:pPr>
            <a:r>
              <a:rPr lang="en-US" altLang="zh-CN" sz="3200">
                <a:solidFill>
                  <a:srgbClr val="FFFF00"/>
                </a:solidFill>
              </a:rPr>
              <a:t>9.2</a:t>
            </a:r>
            <a:r>
              <a:rPr lang="zh-CN" altLang="en-US" sz="3200">
                <a:solidFill>
                  <a:srgbClr val="FFFF00"/>
                </a:solidFill>
              </a:rPr>
              <a:t>　高分子的相容性</a:t>
            </a:r>
            <a:r>
              <a:rPr lang="zh-CN" altLang="en-US" sz="3200"/>
              <a:t> </a:t>
            </a:r>
          </a:p>
          <a:p>
            <a:pPr indent="400050">
              <a:tabLst>
                <a:tab pos="457200" algn="l"/>
              </a:tabLst>
            </a:pPr>
            <a:r>
              <a:rPr lang="zh-CN" altLang="en-US" sz="3200" b="0"/>
              <a:t>　　在等温等压的条件下，两种化合物是否</a:t>
            </a:r>
          </a:p>
          <a:p>
            <a:pPr indent="400050">
              <a:tabLst>
                <a:tab pos="457200" algn="l"/>
              </a:tabLst>
            </a:pPr>
            <a:r>
              <a:rPr lang="zh-CN" altLang="en-US" sz="3200" b="0"/>
              <a:t>相容，取决于混合过程的自由能变化是否小</a:t>
            </a:r>
          </a:p>
          <a:p>
            <a:pPr indent="400050">
              <a:tabLst>
                <a:tab pos="457200" algn="l"/>
              </a:tabLst>
            </a:pPr>
            <a:r>
              <a:rPr lang="zh-CN" altLang="en-US" sz="3200" b="0"/>
              <a:t>于零。即：</a:t>
            </a:r>
            <a:endParaRPr lang="zh-CN" altLang="en-US" sz="3200">
              <a:solidFill>
                <a:srgbClr val="FFFF00"/>
              </a:solidFill>
              <a:latin typeface="Times New Roman" pitchFamily="18" charset="0"/>
            </a:endParaRPr>
          </a:p>
          <a:p>
            <a:pPr indent="400050">
              <a:tabLst>
                <a:tab pos="457200" algn="l"/>
              </a:tabLst>
            </a:pPr>
            <a:r>
              <a:rPr lang="zh-CN" altLang="en-US" sz="3200">
                <a:solidFill>
                  <a:srgbClr val="FFFF00"/>
                </a:solidFill>
                <a:latin typeface="Times New Roman" pitchFamily="18" charset="0"/>
                <a:sym typeface="Symbol" pitchFamily="18" charset="2"/>
              </a:rPr>
              <a:t>　　　　　</a:t>
            </a:r>
            <a:r>
              <a:rPr lang="en-US" altLang="zh-CN" sz="3200">
                <a:solidFill>
                  <a:srgbClr val="FFFF00"/>
                </a:solidFill>
                <a:latin typeface="Times New Roman" pitchFamily="18" charset="0"/>
              </a:rPr>
              <a:t>F = </a:t>
            </a:r>
            <a:r>
              <a:rPr lang="en-US" altLang="zh-CN" sz="3200">
                <a:solidFill>
                  <a:srgbClr val="FFFF00"/>
                </a:solidFill>
                <a:latin typeface="Times New Roman" pitchFamily="18" charset="0"/>
                <a:sym typeface="Symbol" pitchFamily="18" charset="2"/>
              </a:rPr>
              <a:t></a:t>
            </a:r>
            <a:r>
              <a:rPr lang="en-US" altLang="zh-CN" sz="3200">
                <a:solidFill>
                  <a:srgbClr val="FFFF00"/>
                </a:solidFill>
                <a:latin typeface="Times New Roman" pitchFamily="18" charset="0"/>
              </a:rPr>
              <a:t>H </a:t>
            </a:r>
            <a:r>
              <a:rPr lang="en-US" altLang="zh-CN" sz="3200">
                <a:solidFill>
                  <a:srgbClr val="FFFF00"/>
                </a:solidFill>
                <a:latin typeface="Times New Roman" pitchFamily="18" charset="0"/>
                <a:sym typeface="Symbol" pitchFamily="18" charset="2"/>
              </a:rPr>
              <a:t></a:t>
            </a:r>
            <a:r>
              <a:rPr lang="en-US" altLang="zh-CN" sz="3200">
                <a:solidFill>
                  <a:srgbClr val="FFFF00"/>
                </a:solidFill>
                <a:latin typeface="Times New Roman" pitchFamily="18" charset="0"/>
              </a:rPr>
              <a:t> T</a:t>
            </a:r>
            <a:r>
              <a:rPr lang="en-US" altLang="zh-CN" sz="3200">
                <a:solidFill>
                  <a:srgbClr val="FFFF00"/>
                </a:solidFill>
                <a:latin typeface="Times New Roman" pitchFamily="18" charset="0"/>
                <a:sym typeface="Symbol" pitchFamily="18" charset="2"/>
              </a:rPr>
              <a:t></a:t>
            </a:r>
            <a:r>
              <a:rPr lang="en-US" altLang="zh-CN" sz="3200">
                <a:solidFill>
                  <a:srgbClr val="FFFF00"/>
                </a:solidFill>
                <a:latin typeface="Times New Roman" pitchFamily="18" charset="0"/>
              </a:rPr>
              <a:t>S </a:t>
            </a:r>
            <a:r>
              <a:rPr lang="en-US" altLang="zh-CN" sz="3200">
                <a:solidFill>
                  <a:srgbClr val="FFFF00"/>
                </a:solidFill>
                <a:latin typeface="Times New Roman" pitchFamily="18" charset="0"/>
                <a:sym typeface="Symbol" pitchFamily="18" charset="2"/>
              </a:rPr>
              <a:t></a:t>
            </a:r>
            <a:r>
              <a:rPr lang="en-US" altLang="zh-CN" sz="3200">
                <a:solidFill>
                  <a:srgbClr val="FFFF00"/>
                </a:solidFill>
                <a:latin typeface="Times New Roman" pitchFamily="18" charset="0"/>
              </a:rPr>
              <a:t> 0</a:t>
            </a:r>
            <a:r>
              <a:rPr lang="en-US" altLang="zh-CN" sz="3200" b="0">
                <a:latin typeface="Times New Roman" pitchFamily="18" charset="0"/>
              </a:rPr>
              <a:t> </a:t>
            </a:r>
          </a:p>
          <a:p>
            <a:pPr indent="400050">
              <a:tabLst>
                <a:tab pos="457200" algn="l"/>
              </a:tabLst>
            </a:pPr>
            <a:endParaRPr lang="en-US" altLang="zh-CN" sz="3200" b="0">
              <a:latin typeface="Times New Roman" pitchFamily="18" charset="0"/>
              <a:sym typeface="Symbol" pitchFamily="18" charset="2"/>
            </a:endParaRPr>
          </a:p>
          <a:p>
            <a:pPr indent="400050">
              <a:tabLst>
                <a:tab pos="457200" algn="l"/>
              </a:tabLst>
            </a:pPr>
            <a:r>
              <a:rPr lang="zh-CN" altLang="en-US" sz="3200" b="0">
                <a:sym typeface="Symbol" pitchFamily="18" charset="2"/>
              </a:rPr>
              <a:t>　　对于高分子</a:t>
            </a:r>
            <a:r>
              <a:rPr lang="en-US" altLang="zh-CN" sz="3200" b="0">
                <a:sym typeface="Symbol" pitchFamily="18" charset="2"/>
              </a:rPr>
              <a:t>—</a:t>
            </a:r>
            <a:r>
              <a:rPr lang="zh-CN" altLang="en-US" sz="3200" b="0">
                <a:sym typeface="Symbol" pitchFamily="18" charset="2"/>
              </a:rPr>
              <a:t>高分子混合体系来讲，由</a:t>
            </a:r>
          </a:p>
          <a:p>
            <a:pPr indent="400050">
              <a:tabLst>
                <a:tab pos="457200" algn="l"/>
              </a:tabLst>
            </a:pPr>
            <a:r>
              <a:rPr lang="zh-CN" altLang="en-US" sz="3200" b="0">
                <a:sym typeface="Symbol" pitchFamily="18" charset="2"/>
              </a:rPr>
              <a:t>于高分子的分子量非常大，混合时，</a:t>
            </a:r>
            <a:r>
              <a:rPr lang="zh-CN" altLang="en-US" sz="3200">
                <a:solidFill>
                  <a:srgbClr val="FFFF00"/>
                </a:solidFill>
                <a:latin typeface="Times New Roman" pitchFamily="18" charset="0"/>
                <a:sym typeface="Symbol" pitchFamily="18" charset="2"/>
              </a:rPr>
              <a:t></a:t>
            </a:r>
            <a:r>
              <a:rPr lang="en-US" altLang="zh-CN" sz="3200">
                <a:solidFill>
                  <a:srgbClr val="FFFF00"/>
                </a:solidFill>
                <a:latin typeface="Times New Roman" pitchFamily="18" charset="0"/>
              </a:rPr>
              <a:t>S</a:t>
            </a:r>
            <a:r>
              <a:rPr lang="zh-CN" altLang="en-US" sz="3200" b="0">
                <a:sym typeface="Symbol" pitchFamily="18" charset="2"/>
              </a:rPr>
              <a:t>的增</a:t>
            </a:r>
          </a:p>
          <a:p>
            <a:pPr indent="400050">
              <a:tabLst>
                <a:tab pos="457200" algn="l"/>
              </a:tabLst>
            </a:pPr>
            <a:r>
              <a:rPr lang="zh-CN" altLang="en-US" sz="3200" b="0">
                <a:sym typeface="Symbol" pitchFamily="18" charset="2"/>
              </a:rPr>
              <a:t>加非常小，而这种混合过程通常是吸热的，</a:t>
            </a:r>
          </a:p>
          <a:p>
            <a:pPr indent="400050">
              <a:tabLst>
                <a:tab pos="457200" algn="l"/>
              </a:tabLst>
            </a:pPr>
            <a:r>
              <a:rPr lang="zh-CN" altLang="en-US" sz="3200" b="0">
                <a:sym typeface="Symbol" pitchFamily="18" charset="2"/>
              </a:rPr>
              <a:t>即：</a:t>
            </a:r>
            <a:r>
              <a:rPr lang="zh-CN" altLang="en-US" sz="3200">
                <a:solidFill>
                  <a:srgbClr val="FFFF00"/>
                </a:solidFill>
                <a:latin typeface="Times New Roman" pitchFamily="18" charset="0"/>
                <a:sym typeface="Symbol" pitchFamily="18" charset="2"/>
              </a:rPr>
              <a:t></a:t>
            </a:r>
            <a:r>
              <a:rPr lang="en-US" altLang="zh-CN" sz="3200">
                <a:solidFill>
                  <a:srgbClr val="FFFF00"/>
                </a:solidFill>
                <a:latin typeface="Times New Roman" pitchFamily="18" charset="0"/>
              </a:rPr>
              <a:t>H</a:t>
            </a:r>
            <a:r>
              <a:rPr lang="zh-CN" altLang="en-US" sz="3200" b="0">
                <a:sym typeface="Symbol" pitchFamily="18" charset="2"/>
              </a:rPr>
              <a:t>是正值。因此要满足</a:t>
            </a:r>
            <a:r>
              <a:rPr lang="zh-CN" altLang="en-US" sz="3200">
                <a:solidFill>
                  <a:srgbClr val="FFFF00"/>
                </a:solidFill>
                <a:latin typeface="Times New Roman" pitchFamily="18" charset="0"/>
                <a:sym typeface="Symbol" pitchFamily="18" charset="2"/>
              </a:rPr>
              <a:t></a:t>
            </a:r>
            <a:r>
              <a:rPr lang="en-US" altLang="zh-CN" sz="3200">
                <a:solidFill>
                  <a:srgbClr val="FFFF00"/>
                </a:solidFill>
                <a:latin typeface="Times New Roman" pitchFamily="18" charset="0"/>
              </a:rPr>
              <a:t>F </a:t>
            </a:r>
            <a:r>
              <a:rPr lang="en-US" altLang="zh-CN" sz="3200">
                <a:solidFill>
                  <a:srgbClr val="FFFF00"/>
                </a:solidFill>
                <a:latin typeface="Times New Roman" pitchFamily="18" charset="0"/>
                <a:sym typeface="Symbol" pitchFamily="18" charset="2"/>
              </a:rPr>
              <a:t></a:t>
            </a:r>
            <a:r>
              <a:rPr lang="en-US" altLang="zh-CN" sz="3200">
                <a:solidFill>
                  <a:srgbClr val="FFFF00"/>
                </a:solidFill>
                <a:latin typeface="Times New Roman" pitchFamily="18" charset="0"/>
              </a:rPr>
              <a:t> 0</a:t>
            </a:r>
            <a:r>
              <a:rPr lang="zh-CN" altLang="en-US" sz="3200" b="0">
                <a:sym typeface="Symbol" pitchFamily="18" charset="2"/>
              </a:rPr>
              <a:t>的条件是</a:t>
            </a:r>
          </a:p>
          <a:p>
            <a:pPr indent="400050">
              <a:tabLst>
                <a:tab pos="457200" algn="l"/>
              </a:tabLst>
            </a:pPr>
            <a:r>
              <a:rPr lang="zh-CN" altLang="en-US" sz="3200" b="0">
                <a:sym typeface="Symbol" pitchFamily="18" charset="2"/>
              </a:rPr>
              <a:t>困难的，所以，</a:t>
            </a:r>
            <a:r>
              <a:rPr lang="en-US" altLang="zh-CN" sz="3200" b="0"/>
              <a:t>F</a:t>
            </a:r>
            <a:r>
              <a:rPr lang="zh-CN" altLang="en-US" sz="3200" b="0">
                <a:sym typeface="Symbol" pitchFamily="18" charset="2"/>
              </a:rPr>
              <a:t>往往是正的。这就使得绝</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2" name="Rectangle 4"/>
          <p:cNvSpPr>
            <a:spLocks noChangeArrowheads="1"/>
          </p:cNvSpPr>
          <p:nvPr/>
        </p:nvSpPr>
        <p:spPr bwMode="auto">
          <a:xfrm>
            <a:off x="611188" y="981075"/>
            <a:ext cx="7993062" cy="4765675"/>
          </a:xfrm>
          <a:prstGeom prst="rect">
            <a:avLst/>
          </a:prstGeom>
          <a:noFill/>
          <a:ln w="9525">
            <a:noFill/>
            <a:miter lim="800000"/>
            <a:headEnd/>
            <a:tailEnd/>
          </a:ln>
          <a:effectLst/>
        </p:spPr>
        <p:txBody>
          <a:bodyPr>
            <a:spAutoFit/>
          </a:bodyPr>
          <a:lstStyle/>
          <a:p>
            <a:pPr>
              <a:lnSpc>
                <a:spcPct val="120000"/>
              </a:lnSpc>
            </a:pPr>
            <a:r>
              <a:rPr lang="zh-CN" altLang="en-US" sz="3200" b="0">
                <a:sym typeface="Symbol" pitchFamily="18" charset="2"/>
              </a:rPr>
              <a:t>大多数高分子</a:t>
            </a:r>
            <a:r>
              <a:rPr lang="en-US" altLang="zh-CN" sz="3200" b="0">
                <a:sym typeface="Symbol" pitchFamily="18" charset="2"/>
              </a:rPr>
              <a:t>—</a:t>
            </a:r>
            <a:r>
              <a:rPr lang="zh-CN" altLang="en-US" sz="3200" b="0">
                <a:sym typeface="Symbol" pitchFamily="18" charset="2"/>
              </a:rPr>
              <a:t>高分子混合物都不能达到分</a:t>
            </a:r>
          </a:p>
          <a:p>
            <a:pPr>
              <a:lnSpc>
                <a:spcPct val="120000"/>
              </a:lnSpc>
            </a:pPr>
            <a:r>
              <a:rPr lang="zh-CN" altLang="en-US" sz="3200" b="0">
                <a:sym typeface="Symbol" pitchFamily="18" charset="2"/>
              </a:rPr>
              <a:t>子水平的混合。而这正是我们所希望的，从</a:t>
            </a:r>
          </a:p>
          <a:p>
            <a:pPr>
              <a:lnSpc>
                <a:spcPct val="120000"/>
              </a:lnSpc>
            </a:pPr>
            <a:r>
              <a:rPr lang="zh-CN" altLang="en-US" sz="3200" b="0">
                <a:sym typeface="Symbol" pitchFamily="18" charset="2"/>
              </a:rPr>
              <a:t>而使我们能够获得具有特色的高分子混合物</a:t>
            </a:r>
          </a:p>
          <a:p>
            <a:pPr>
              <a:lnSpc>
                <a:spcPct val="120000"/>
              </a:lnSpc>
            </a:pPr>
            <a:r>
              <a:rPr lang="zh-CN" altLang="en-US" sz="3200" b="0">
                <a:sym typeface="Symbol" pitchFamily="18" charset="2"/>
              </a:rPr>
              <a:t>材料。根据高分子</a:t>
            </a:r>
            <a:r>
              <a:rPr lang="en-US" altLang="zh-CN" sz="3200" b="0">
                <a:sym typeface="Symbol" pitchFamily="18" charset="2"/>
              </a:rPr>
              <a:t>—</a:t>
            </a:r>
            <a:r>
              <a:rPr lang="zh-CN" altLang="en-US" sz="3200" b="0">
                <a:sym typeface="Symbol" pitchFamily="18" charset="2"/>
              </a:rPr>
              <a:t>高分子共混物体系的特点，通常我们把含量少的组分称为分散相，含量多的组分称为连续相，随着组分含量的改变，可以实现相的反转。据此，我们可以得到：</a:t>
            </a: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6" name="Rectangle 4"/>
          <p:cNvSpPr>
            <a:spLocks noChangeArrowheads="1"/>
          </p:cNvSpPr>
          <p:nvPr/>
        </p:nvSpPr>
        <p:spPr bwMode="auto">
          <a:xfrm>
            <a:off x="684213" y="981075"/>
            <a:ext cx="7905750" cy="4965700"/>
          </a:xfrm>
          <a:prstGeom prst="rect">
            <a:avLst/>
          </a:prstGeom>
          <a:noFill/>
          <a:ln w="9525">
            <a:noFill/>
            <a:miter lim="800000"/>
            <a:headEnd/>
            <a:tailEnd/>
          </a:ln>
          <a:effectLst/>
        </p:spPr>
        <p:txBody>
          <a:bodyPr wrap="none" anchor="ctr">
            <a:spAutoFit/>
          </a:bodyPr>
          <a:lstStyle/>
          <a:p>
            <a:pPr indent="266700">
              <a:tabLst>
                <a:tab pos="457200" algn="l"/>
              </a:tabLst>
            </a:pPr>
            <a:r>
              <a:rPr lang="en-US" altLang="zh-CN" sz="3200"/>
              <a:t>1</a:t>
            </a:r>
            <a:r>
              <a:rPr lang="zh-CN" altLang="en-US" sz="3200"/>
              <a:t>、 分散相为软的，连续相为硬的；</a:t>
            </a:r>
          </a:p>
          <a:p>
            <a:pPr indent="266700">
              <a:tabLst>
                <a:tab pos="457200" algn="l"/>
              </a:tabLst>
            </a:pPr>
            <a:r>
              <a:rPr lang="zh-CN" altLang="en-US" sz="3200" b="0"/>
              <a:t>如：</a:t>
            </a:r>
            <a:r>
              <a:rPr lang="en-US" altLang="zh-CN" sz="3200" b="0"/>
              <a:t>NR</a:t>
            </a:r>
            <a:r>
              <a:rPr lang="zh-CN" altLang="en-US" sz="3200" b="0"/>
              <a:t>增韧</a:t>
            </a:r>
            <a:r>
              <a:rPr lang="en-US" altLang="zh-CN" sz="3200" b="0"/>
              <a:t>PS</a:t>
            </a:r>
          </a:p>
          <a:p>
            <a:pPr indent="266700">
              <a:tabLst>
                <a:tab pos="457200" algn="l"/>
              </a:tabLst>
            </a:pPr>
            <a:endParaRPr lang="en-US" altLang="zh-CN" sz="3200" b="0"/>
          </a:p>
          <a:p>
            <a:pPr indent="266700">
              <a:tabLst>
                <a:tab pos="457200" algn="l"/>
              </a:tabLst>
            </a:pPr>
            <a:r>
              <a:rPr lang="en-US" altLang="zh-CN" sz="3200"/>
              <a:t>2</a:t>
            </a:r>
            <a:r>
              <a:rPr lang="zh-CN" altLang="en-US" sz="3200"/>
              <a:t>、 分散相为硬的，连续相为软的；</a:t>
            </a:r>
          </a:p>
          <a:p>
            <a:pPr indent="266700">
              <a:tabLst>
                <a:tab pos="457200" algn="l"/>
              </a:tabLst>
            </a:pPr>
            <a:r>
              <a:rPr lang="zh-CN" altLang="en-US" sz="3200" b="0"/>
              <a:t>如</a:t>
            </a:r>
            <a:r>
              <a:rPr lang="en-US" altLang="zh-CN" sz="3200" b="0"/>
              <a:t>SBS</a:t>
            </a:r>
            <a:r>
              <a:rPr lang="zh-CN" altLang="en-US" sz="3200" b="0"/>
              <a:t>，</a:t>
            </a:r>
            <a:r>
              <a:rPr lang="en-US" altLang="zh-CN" sz="3200" b="0"/>
              <a:t>PS</a:t>
            </a:r>
            <a:r>
              <a:rPr lang="zh-CN" altLang="en-US" sz="3200" b="0"/>
              <a:t>为分散相，热塑弹性体</a:t>
            </a:r>
          </a:p>
          <a:p>
            <a:pPr indent="266700">
              <a:tabLst>
                <a:tab pos="457200" algn="l"/>
              </a:tabLst>
            </a:pPr>
            <a:r>
              <a:rPr lang="en-US" altLang="zh-CN" sz="3200" b="0"/>
              <a:t>PVC</a:t>
            </a:r>
            <a:r>
              <a:rPr lang="zh-CN" altLang="en-US" sz="3200" b="0"/>
              <a:t>增强丁氰胶，</a:t>
            </a:r>
            <a:r>
              <a:rPr lang="en-US" altLang="zh-CN" sz="3200" b="0"/>
              <a:t>PVC</a:t>
            </a:r>
            <a:r>
              <a:rPr lang="zh-CN" altLang="en-US" sz="3200" b="0"/>
              <a:t>为分散相。</a:t>
            </a:r>
          </a:p>
          <a:p>
            <a:pPr indent="266700">
              <a:tabLst>
                <a:tab pos="457200" algn="l"/>
              </a:tabLst>
            </a:pPr>
            <a:endParaRPr lang="zh-CN" altLang="en-US" sz="3200" b="0"/>
          </a:p>
          <a:p>
            <a:pPr indent="266700">
              <a:tabLst>
                <a:tab pos="457200" algn="l"/>
              </a:tabLst>
            </a:pPr>
            <a:r>
              <a:rPr lang="en-US" altLang="zh-CN" sz="3200"/>
              <a:t>3</a:t>
            </a:r>
            <a:r>
              <a:rPr lang="zh-CN" altLang="en-US" sz="3200"/>
              <a:t>、分散相和连续相为软的；</a:t>
            </a:r>
          </a:p>
          <a:p>
            <a:pPr indent="266700">
              <a:tabLst>
                <a:tab pos="457200" algn="l"/>
              </a:tabLst>
            </a:pPr>
            <a:r>
              <a:rPr lang="zh-CN" altLang="en-US" sz="3200" b="0"/>
              <a:t>在天然橡胶中加入丁氰胶，能提高耐油性，</a:t>
            </a:r>
          </a:p>
          <a:p>
            <a:pPr indent="266700">
              <a:tabLst>
                <a:tab pos="457200" algn="l"/>
              </a:tabLst>
            </a:pPr>
            <a:r>
              <a:rPr lang="zh-CN" altLang="en-US" sz="3200" b="0"/>
              <a:t>在天然橡胶中加入丁苯胶，能提高耐磨性。</a:t>
            </a: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80" name="Rectangle 4"/>
          <p:cNvSpPr>
            <a:spLocks noChangeArrowheads="1"/>
          </p:cNvSpPr>
          <p:nvPr/>
        </p:nvSpPr>
        <p:spPr bwMode="auto">
          <a:xfrm>
            <a:off x="611188" y="908050"/>
            <a:ext cx="5762625" cy="1554163"/>
          </a:xfrm>
          <a:prstGeom prst="rect">
            <a:avLst/>
          </a:prstGeom>
          <a:noFill/>
          <a:ln w="9525">
            <a:noFill/>
            <a:miter lim="800000"/>
            <a:headEnd/>
            <a:tailEnd/>
          </a:ln>
          <a:effectLst/>
        </p:spPr>
        <p:txBody>
          <a:bodyPr wrap="none" anchor="ctr">
            <a:spAutoFit/>
          </a:bodyPr>
          <a:lstStyle/>
          <a:p>
            <a:pPr indent="266700">
              <a:tabLst>
                <a:tab pos="457200" algn="l"/>
              </a:tabLst>
            </a:pPr>
            <a:r>
              <a:rPr lang="en-US" altLang="zh-CN" sz="3200"/>
              <a:t>4</a:t>
            </a:r>
            <a:r>
              <a:rPr lang="zh-CN" altLang="en-US" sz="3200"/>
              <a:t>、分散相和连续相为硬的；</a:t>
            </a:r>
          </a:p>
          <a:p>
            <a:pPr indent="266700">
              <a:tabLst>
                <a:tab pos="457200" algn="l"/>
              </a:tabLst>
            </a:pPr>
            <a:r>
              <a:rPr lang="zh-CN" altLang="en-US" sz="3200" b="0"/>
              <a:t>在</a:t>
            </a:r>
            <a:r>
              <a:rPr lang="en-US" altLang="zh-CN" sz="3200" b="0"/>
              <a:t>PC</a:t>
            </a:r>
            <a:r>
              <a:rPr lang="zh-CN" altLang="en-US" sz="3200" b="0"/>
              <a:t>中加入</a:t>
            </a:r>
            <a:r>
              <a:rPr lang="en-US" altLang="zh-CN" sz="3200" b="0"/>
              <a:t>PS</a:t>
            </a:r>
            <a:r>
              <a:rPr lang="zh-CN" altLang="en-US" sz="3200" b="0"/>
              <a:t>改进加工性能，</a:t>
            </a:r>
          </a:p>
          <a:p>
            <a:pPr indent="266700">
              <a:tabLst>
                <a:tab pos="457200" algn="l"/>
              </a:tabLst>
            </a:pPr>
            <a:r>
              <a:rPr lang="zh-CN" altLang="en-US" sz="3200" b="0"/>
              <a:t>在</a:t>
            </a:r>
            <a:r>
              <a:rPr lang="en-US" altLang="zh-CN" sz="3200" b="0"/>
              <a:t>PE</a:t>
            </a:r>
            <a:r>
              <a:rPr lang="zh-CN" altLang="en-US" sz="3200" b="0"/>
              <a:t>中加入</a:t>
            </a:r>
            <a:r>
              <a:rPr lang="en-US" altLang="zh-CN" sz="3200" b="0"/>
              <a:t>PP</a:t>
            </a:r>
            <a:r>
              <a:rPr lang="zh-CN" altLang="en-US" sz="3200" b="0"/>
              <a:t>改进结晶能力</a:t>
            </a:r>
          </a:p>
        </p:txBody>
      </p:sp>
      <p:sp>
        <p:nvSpPr>
          <p:cNvPr id="203781" name="Rectangle 5"/>
          <p:cNvSpPr>
            <a:spLocks noChangeArrowheads="1"/>
          </p:cNvSpPr>
          <p:nvPr/>
        </p:nvSpPr>
        <p:spPr bwMode="auto">
          <a:xfrm>
            <a:off x="611188" y="3284538"/>
            <a:ext cx="7527925" cy="1554162"/>
          </a:xfrm>
          <a:prstGeom prst="rect">
            <a:avLst/>
          </a:prstGeom>
          <a:noFill/>
          <a:ln w="9525">
            <a:noFill/>
            <a:miter lim="800000"/>
            <a:headEnd/>
            <a:tailEnd/>
          </a:ln>
          <a:effectLst/>
        </p:spPr>
        <p:txBody>
          <a:bodyPr wrap="none">
            <a:spAutoFit/>
          </a:bodyPr>
          <a:lstStyle/>
          <a:p>
            <a:r>
              <a:rPr kumimoji="1" lang="zh-CN" altLang="en-US" sz="3200"/>
              <a:t>通常我们将含量少的为分散相，含量多的</a:t>
            </a:r>
          </a:p>
          <a:p>
            <a:r>
              <a:rPr kumimoji="1" lang="zh-CN" altLang="en-US" sz="3200"/>
              <a:t>为连续相；等量共混时，粘度小的为连续</a:t>
            </a:r>
          </a:p>
          <a:p>
            <a:r>
              <a:rPr kumimoji="1" lang="zh-CN" altLang="en-US" sz="3200"/>
              <a:t>相；粘度等同时，二组分均可成连续相。</a:t>
            </a: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05" name="Picture 5"/>
          <p:cNvPicPr>
            <a:picLocks noChangeAspect="1" noChangeArrowheads="1"/>
          </p:cNvPicPr>
          <p:nvPr/>
        </p:nvPicPr>
        <p:blipFill>
          <a:blip r:embed="rId2" cstate="print"/>
          <a:srcRect/>
          <a:stretch>
            <a:fillRect/>
          </a:stretch>
        </p:blipFill>
        <p:spPr bwMode="auto">
          <a:xfrm>
            <a:off x="1403350" y="620713"/>
            <a:ext cx="6264275" cy="5629275"/>
          </a:xfrm>
          <a:prstGeom prst="rect">
            <a:avLst/>
          </a:prstGeom>
          <a:noFill/>
        </p:spPr>
      </p:pic>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8" name="Picture 4"/>
          <p:cNvPicPr>
            <a:picLocks noChangeAspect="1" noChangeArrowheads="1"/>
          </p:cNvPicPr>
          <p:nvPr/>
        </p:nvPicPr>
        <p:blipFill>
          <a:blip r:embed="rId2" cstate="print"/>
          <a:srcRect/>
          <a:stretch>
            <a:fillRect/>
          </a:stretch>
        </p:blipFill>
        <p:spPr bwMode="auto">
          <a:xfrm>
            <a:off x="1331913" y="304800"/>
            <a:ext cx="6192837" cy="6219825"/>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p:cNvPicPr>
            <a:picLocks noChangeAspect="1" noChangeArrowheads="1"/>
          </p:cNvPicPr>
          <p:nvPr/>
        </p:nvPicPr>
        <p:blipFill>
          <a:blip r:embed="rId2" cstate="print"/>
          <a:srcRect/>
          <a:stretch>
            <a:fillRect/>
          </a:stretch>
        </p:blipFill>
        <p:spPr bwMode="auto">
          <a:xfrm>
            <a:off x="1403350" y="692150"/>
            <a:ext cx="6481763" cy="5624513"/>
          </a:xfrm>
          <a:prstGeom prst="rect">
            <a:avLst/>
          </a:prstGeom>
          <a:noFill/>
          <a:ln w="9525">
            <a:noFill/>
            <a:miter lim="800000"/>
            <a:headEnd/>
            <a:tailEnd/>
          </a:ln>
          <a:effectLst/>
        </p:spPr>
      </p:pic>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2" name="Rectangle 4"/>
          <p:cNvSpPr>
            <a:spLocks noChangeArrowheads="1"/>
          </p:cNvSpPr>
          <p:nvPr/>
        </p:nvSpPr>
        <p:spPr bwMode="auto">
          <a:xfrm>
            <a:off x="395288" y="836613"/>
            <a:ext cx="8313737" cy="4478337"/>
          </a:xfrm>
          <a:prstGeom prst="rect">
            <a:avLst/>
          </a:prstGeom>
          <a:noFill/>
          <a:ln w="9525">
            <a:noFill/>
            <a:miter lim="800000"/>
            <a:headEnd/>
            <a:tailEnd/>
          </a:ln>
          <a:effectLst/>
        </p:spPr>
        <p:txBody>
          <a:bodyPr wrap="none" anchor="ctr">
            <a:spAutoFit/>
          </a:bodyPr>
          <a:lstStyle/>
          <a:p>
            <a:pPr>
              <a:tabLst>
                <a:tab pos="457200" algn="l"/>
              </a:tabLst>
            </a:pPr>
            <a:r>
              <a:rPr lang="en-US" altLang="zh-CN" sz="3200">
                <a:solidFill>
                  <a:srgbClr val="FFFF00"/>
                </a:solidFill>
              </a:rPr>
              <a:t>9.3</a:t>
            </a:r>
            <a:r>
              <a:rPr lang="zh-CN" altLang="en-US" sz="3200">
                <a:solidFill>
                  <a:srgbClr val="FFFF00"/>
                </a:solidFill>
              </a:rPr>
              <a:t>　共混高聚物的聚集态结构对性能的影响</a:t>
            </a:r>
          </a:p>
          <a:p>
            <a:pPr>
              <a:tabLst>
                <a:tab pos="457200" algn="l"/>
              </a:tabLst>
            </a:pPr>
            <a:endParaRPr lang="zh-CN" altLang="en-US" sz="3200">
              <a:solidFill>
                <a:srgbClr val="FFFF00"/>
              </a:solidFill>
            </a:endParaRPr>
          </a:p>
          <a:p>
            <a:pPr>
              <a:tabLst>
                <a:tab pos="457200" algn="l"/>
              </a:tabLst>
            </a:pPr>
            <a:r>
              <a:rPr lang="en-US" altLang="zh-CN" sz="3200">
                <a:solidFill>
                  <a:srgbClr val="FFFF00"/>
                </a:solidFill>
              </a:rPr>
              <a:t>1</a:t>
            </a:r>
            <a:r>
              <a:rPr lang="zh-CN" altLang="en-US" sz="3200">
                <a:solidFill>
                  <a:srgbClr val="FFFF00"/>
                </a:solidFill>
              </a:rPr>
              <a:t>、对光学性能的影响</a:t>
            </a:r>
          </a:p>
          <a:p>
            <a:pPr>
              <a:tabLst>
                <a:tab pos="457200" algn="l"/>
              </a:tabLst>
            </a:pPr>
            <a:endParaRPr lang="zh-CN" altLang="en-US" sz="3200">
              <a:solidFill>
                <a:srgbClr val="FFFF00"/>
              </a:solidFill>
            </a:endParaRPr>
          </a:p>
          <a:p>
            <a:pPr>
              <a:tabLst>
                <a:tab pos="457200" algn="l"/>
              </a:tabLst>
            </a:pPr>
            <a:r>
              <a:rPr lang="zh-CN" altLang="en-US" sz="3200" b="0"/>
              <a:t>　　大多数非均相的共混高聚物都不再有其组</a:t>
            </a:r>
          </a:p>
          <a:p>
            <a:pPr>
              <a:tabLst>
                <a:tab pos="457200" algn="l"/>
              </a:tabLst>
            </a:pPr>
            <a:r>
              <a:rPr lang="zh-CN" altLang="en-US" sz="3200" b="0"/>
              <a:t>分均聚物的光学透明性。如：</a:t>
            </a:r>
            <a:r>
              <a:rPr lang="en-US" altLang="zh-CN" sz="3200" b="0"/>
              <a:t>ABS</a:t>
            </a:r>
            <a:r>
              <a:rPr lang="zh-CN" altLang="en-US" sz="3200" b="0"/>
              <a:t>塑料，连续</a:t>
            </a:r>
          </a:p>
          <a:p>
            <a:pPr>
              <a:tabLst>
                <a:tab pos="457200" algn="l"/>
              </a:tabLst>
            </a:pPr>
            <a:r>
              <a:rPr lang="zh-CN" altLang="en-US" sz="3200" b="0"/>
              <a:t>相</a:t>
            </a:r>
            <a:r>
              <a:rPr lang="en-US" altLang="zh-CN" sz="3200" b="0"/>
              <a:t>AS</a:t>
            </a:r>
            <a:r>
              <a:rPr lang="zh-CN" altLang="en-US" sz="3200" b="0"/>
              <a:t>共聚物是一种透明的塑料，分散相</a:t>
            </a:r>
            <a:r>
              <a:rPr lang="en-US" altLang="zh-CN" sz="3200" b="0"/>
              <a:t>BS</a:t>
            </a:r>
            <a:r>
              <a:rPr lang="zh-CN" altLang="en-US" sz="3200" b="0"/>
              <a:t>胶</a:t>
            </a:r>
          </a:p>
          <a:p>
            <a:pPr>
              <a:tabLst>
                <a:tab pos="457200" algn="l"/>
              </a:tabLst>
            </a:pPr>
            <a:r>
              <a:rPr lang="zh-CN" altLang="en-US" sz="3200" b="0"/>
              <a:t>也是透明的，但</a:t>
            </a:r>
            <a:r>
              <a:rPr lang="en-US" altLang="zh-CN" sz="3200" b="0"/>
              <a:t>ABS</a:t>
            </a:r>
            <a:r>
              <a:rPr lang="zh-CN" altLang="en-US" sz="3200" b="0"/>
              <a:t>是乳白色的。这是由于两</a:t>
            </a:r>
          </a:p>
          <a:p>
            <a:pPr>
              <a:tabLst>
                <a:tab pos="457200" algn="l"/>
              </a:tabLst>
            </a:pPr>
            <a:r>
              <a:rPr lang="zh-CN" altLang="en-US" sz="3200" b="0"/>
              <a:t>相的密度和折射率不一样所引起的。</a:t>
            </a: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6" name="Rectangle 4"/>
          <p:cNvSpPr>
            <a:spLocks noChangeArrowheads="1"/>
          </p:cNvSpPr>
          <p:nvPr/>
        </p:nvSpPr>
        <p:spPr bwMode="auto">
          <a:xfrm>
            <a:off x="827088" y="981075"/>
            <a:ext cx="7635875" cy="4965700"/>
          </a:xfrm>
          <a:prstGeom prst="rect">
            <a:avLst/>
          </a:prstGeom>
          <a:noFill/>
          <a:ln w="9525">
            <a:noFill/>
            <a:miter lim="800000"/>
            <a:headEnd/>
            <a:tailEnd/>
          </a:ln>
          <a:effectLst/>
        </p:spPr>
        <p:txBody>
          <a:bodyPr wrap="none" anchor="ctr">
            <a:spAutoFit/>
          </a:bodyPr>
          <a:lstStyle/>
          <a:p>
            <a:pPr>
              <a:tabLst>
                <a:tab pos="457200" algn="l"/>
              </a:tabLst>
            </a:pPr>
            <a:r>
              <a:rPr lang="en-US" altLang="zh-CN" sz="3200">
                <a:solidFill>
                  <a:srgbClr val="FFFF00"/>
                </a:solidFill>
              </a:rPr>
              <a:t>2</a:t>
            </a:r>
            <a:r>
              <a:rPr lang="zh-CN" altLang="en-US" sz="3200">
                <a:solidFill>
                  <a:srgbClr val="FFFF00"/>
                </a:solidFill>
              </a:rPr>
              <a:t>、对热性能的影响</a:t>
            </a:r>
          </a:p>
          <a:p>
            <a:pPr>
              <a:tabLst>
                <a:tab pos="457200" algn="l"/>
              </a:tabLst>
            </a:pPr>
            <a:endParaRPr lang="zh-CN" altLang="en-US" sz="3200">
              <a:solidFill>
                <a:srgbClr val="FFFF00"/>
              </a:solidFill>
            </a:endParaRPr>
          </a:p>
          <a:p>
            <a:pPr>
              <a:tabLst>
                <a:tab pos="457200" algn="l"/>
              </a:tabLst>
            </a:pPr>
            <a:r>
              <a:rPr lang="zh-CN" altLang="en-US" sz="3200" b="0"/>
              <a:t>　　非晶态高聚物作为塑料使用时，其使</a:t>
            </a:r>
          </a:p>
          <a:p>
            <a:pPr>
              <a:tabLst>
                <a:tab pos="457200" algn="l"/>
              </a:tabLst>
            </a:pPr>
            <a:r>
              <a:rPr lang="zh-CN" altLang="en-US" sz="3200" b="0"/>
              <a:t>用上限温度为</a:t>
            </a:r>
            <a:r>
              <a:rPr lang="en-US" altLang="zh-CN" sz="3200" b="0"/>
              <a:t>Tg</a:t>
            </a:r>
            <a:r>
              <a:rPr lang="zh-CN" altLang="en-US" sz="3200" b="0"/>
              <a:t>，使用橡胶来对塑料进行</a:t>
            </a:r>
          </a:p>
          <a:p>
            <a:pPr>
              <a:tabLst>
                <a:tab pos="457200" algn="l"/>
              </a:tabLst>
            </a:pPr>
            <a:r>
              <a:rPr lang="zh-CN" altLang="en-US" sz="3200" b="0"/>
              <a:t>增韧改性，通常都不会降低塑料的使用温</a:t>
            </a:r>
          </a:p>
          <a:p>
            <a:pPr>
              <a:tabLst>
                <a:tab pos="457200" algn="l"/>
              </a:tabLst>
            </a:pPr>
            <a:r>
              <a:rPr lang="zh-CN" altLang="en-US" sz="3200" b="0"/>
              <a:t>度。而用增塑剂则会大大地降低</a:t>
            </a:r>
            <a:r>
              <a:rPr lang="en-US" altLang="zh-CN" sz="3200" b="0"/>
              <a:t>Tg</a:t>
            </a:r>
            <a:r>
              <a:rPr lang="zh-CN" altLang="en-US" sz="3200" b="0"/>
              <a:t>温度。</a:t>
            </a:r>
          </a:p>
          <a:p>
            <a:pPr>
              <a:tabLst>
                <a:tab pos="457200" algn="l"/>
              </a:tabLst>
            </a:pPr>
            <a:r>
              <a:rPr lang="zh-CN" altLang="en-US" sz="3200" b="0"/>
              <a:t>如：</a:t>
            </a:r>
          </a:p>
          <a:p>
            <a:pPr>
              <a:tabLst>
                <a:tab pos="457200" algn="l"/>
              </a:tabLst>
            </a:pPr>
            <a:r>
              <a:rPr lang="zh-CN" altLang="en-US" sz="3200" b="0"/>
              <a:t> 　　</a:t>
            </a:r>
            <a:r>
              <a:rPr lang="en-US" altLang="zh-CN" sz="3200" b="0"/>
              <a:t>PS</a:t>
            </a:r>
            <a:r>
              <a:rPr lang="zh-CN" altLang="en-US" sz="3200" b="0"/>
              <a:t>接枝丁二烯或者</a:t>
            </a:r>
            <a:r>
              <a:rPr lang="en-US" altLang="zh-CN" sz="3200" b="0"/>
              <a:t>PS</a:t>
            </a:r>
            <a:r>
              <a:rPr lang="zh-CN" altLang="en-US" sz="3200" b="0"/>
              <a:t>与</a:t>
            </a:r>
            <a:r>
              <a:rPr lang="en-US" altLang="zh-CN" sz="3200" b="0"/>
              <a:t>PB</a:t>
            </a:r>
            <a:r>
              <a:rPr lang="zh-CN" altLang="en-US" sz="3200" b="0"/>
              <a:t>共混</a:t>
            </a:r>
          </a:p>
          <a:p>
            <a:pPr>
              <a:tabLst>
                <a:tab pos="457200" algn="l"/>
              </a:tabLst>
            </a:pPr>
            <a:r>
              <a:rPr lang="zh-CN" altLang="en-US" sz="3200" b="0"/>
              <a:t>（</a:t>
            </a:r>
            <a:r>
              <a:rPr lang="en-US" altLang="zh-CN" sz="3200" b="0"/>
              <a:t>PB</a:t>
            </a:r>
            <a:r>
              <a:rPr lang="zh-CN" altLang="en-US" sz="3200" b="0"/>
              <a:t>作为分散相），可以获得高抗冲聚苯</a:t>
            </a:r>
          </a:p>
          <a:p>
            <a:pPr>
              <a:tabLst>
                <a:tab pos="457200" algn="l"/>
              </a:tabLst>
            </a:pPr>
            <a:r>
              <a:rPr lang="zh-CN" altLang="en-US" sz="3200" b="0"/>
              <a:t>乙烯（</a:t>
            </a:r>
            <a:r>
              <a:rPr lang="en-US" altLang="zh-CN" sz="3200" b="0"/>
              <a:t>HIPS</a:t>
            </a:r>
            <a:r>
              <a:rPr lang="zh-CN" altLang="en-US" sz="3200" b="0"/>
              <a:t>）。</a:t>
            </a: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900" name="Rectangle 4"/>
          <p:cNvSpPr>
            <a:spLocks noChangeArrowheads="1"/>
          </p:cNvSpPr>
          <p:nvPr/>
        </p:nvSpPr>
        <p:spPr bwMode="auto">
          <a:xfrm>
            <a:off x="611188" y="908050"/>
            <a:ext cx="7499350" cy="3016250"/>
          </a:xfrm>
          <a:prstGeom prst="rect">
            <a:avLst/>
          </a:prstGeom>
          <a:noFill/>
          <a:ln w="9525">
            <a:noFill/>
            <a:miter lim="800000"/>
            <a:headEnd/>
            <a:tailEnd/>
          </a:ln>
          <a:effectLst/>
        </p:spPr>
        <p:txBody>
          <a:bodyPr wrap="none" anchor="ctr">
            <a:spAutoFit/>
          </a:bodyPr>
          <a:lstStyle/>
          <a:p>
            <a:pPr>
              <a:tabLst>
                <a:tab pos="457200" algn="l"/>
              </a:tabLst>
            </a:pPr>
            <a:r>
              <a:rPr lang="en-US" altLang="zh-CN" sz="3200">
                <a:solidFill>
                  <a:srgbClr val="FFFF00"/>
                </a:solidFill>
              </a:rPr>
              <a:t>3</a:t>
            </a:r>
            <a:r>
              <a:rPr lang="zh-CN" altLang="en-US" sz="3200">
                <a:solidFill>
                  <a:srgbClr val="FFFF00"/>
                </a:solidFill>
              </a:rPr>
              <a:t>、对力学性能的影响</a:t>
            </a:r>
          </a:p>
          <a:p>
            <a:pPr>
              <a:tabLst>
                <a:tab pos="457200" algn="l"/>
              </a:tabLst>
            </a:pPr>
            <a:endParaRPr lang="zh-CN" altLang="en-US" sz="3200">
              <a:solidFill>
                <a:srgbClr val="FFFF00"/>
              </a:solidFill>
            </a:endParaRPr>
          </a:p>
          <a:p>
            <a:pPr>
              <a:tabLst>
                <a:tab pos="457200" algn="l"/>
              </a:tabLst>
            </a:pPr>
            <a:r>
              <a:rPr lang="zh-CN" altLang="en-US" sz="3200" b="0"/>
              <a:t>　　用橡胶增韧塑料的一个最突出的特点</a:t>
            </a:r>
          </a:p>
          <a:p>
            <a:pPr>
              <a:tabLst>
                <a:tab pos="457200" algn="l"/>
              </a:tabLst>
            </a:pPr>
            <a:r>
              <a:rPr lang="zh-CN" altLang="en-US" sz="3200" b="0"/>
              <a:t>是在大幅度地提高塑料韧性的同时，不至</a:t>
            </a:r>
          </a:p>
          <a:p>
            <a:pPr>
              <a:tabLst>
                <a:tab pos="457200" algn="l"/>
              </a:tabLst>
            </a:pPr>
            <a:r>
              <a:rPr lang="zh-CN" altLang="en-US" sz="3200" b="0"/>
              <a:t>于过多地牺牲材料的模量和强度。橡塑并</a:t>
            </a:r>
          </a:p>
          <a:p>
            <a:pPr>
              <a:tabLst>
                <a:tab pos="457200" algn="l"/>
              </a:tabLst>
            </a:pPr>
            <a:r>
              <a:rPr lang="zh-CN" altLang="en-US" sz="3200" b="0"/>
              <a:t>用将是一个非常广阔的研究领域。</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p:cNvPicPr>
            <a:picLocks noChangeAspect="1" noChangeArrowheads="1"/>
          </p:cNvPicPr>
          <p:nvPr/>
        </p:nvPicPr>
        <p:blipFill>
          <a:blip r:embed="rId2" cstate="print"/>
          <a:srcRect/>
          <a:stretch>
            <a:fillRect/>
          </a:stretch>
        </p:blipFill>
        <p:spPr bwMode="auto">
          <a:xfrm>
            <a:off x="381000" y="719138"/>
            <a:ext cx="8382000" cy="541972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ChangeArrowheads="1"/>
          </p:cNvSpPr>
          <p:nvPr/>
        </p:nvSpPr>
        <p:spPr bwMode="auto">
          <a:xfrm>
            <a:off x="1403350" y="1412875"/>
            <a:ext cx="6697663" cy="3990975"/>
          </a:xfrm>
          <a:prstGeom prst="rect">
            <a:avLst/>
          </a:prstGeom>
          <a:noFill/>
          <a:ln w="9525">
            <a:noFill/>
            <a:miter lim="800000"/>
            <a:headEnd/>
            <a:tailEnd/>
          </a:ln>
          <a:effectLst/>
        </p:spPr>
        <p:txBody>
          <a:bodyPr>
            <a:spAutoFit/>
          </a:bodyPr>
          <a:lstStyle/>
          <a:p>
            <a:r>
              <a:rPr kumimoji="1" lang="en-US" altLang="zh-CN" sz="3200" b="0"/>
              <a:t>2.1 </a:t>
            </a:r>
            <a:r>
              <a:rPr kumimoji="1" lang="zh-CN" altLang="en-US" sz="3200" b="0"/>
              <a:t>高聚物分子间的作用力</a:t>
            </a:r>
          </a:p>
          <a:p>
            <a:r>
              <a:rPr kumimoji="1" lang="en-US" altLang="zh-CN" sz="3200" b="0"/>
              <a:t>2.2 </a:t>
            </a:r>
            <a:r>
              <a:rPr kumimoji="1" lang="zh-CN" altLang="en-US" sz="3200" b="0"/>
              <a:t>高分子的聚集态结构模型</a:t>
            </a:r>
          </a:p>
          <a:p>
            <a:r>
              <a:rPr kumimoji="1" lang="en-US" altLang="zh-CN" sz="3200" b="0"/>
              <a:t>2.3 </a:t>
            </a:r>
            <a:r>
              <a:rPr kumimoji="1" lang="zh-CN" altLang="en-US" sz="3200" b="0"/>
              <a:t>高聚物结晶的形态和结构</a:t>
            </a:r>
          </a:p>
          <a:p>
            <a:r>
              <a:rPr kumimoji="1" lang="en-US" altLang="zh-CN" sz="3200" b="0"/>
              <a:t>2.4 </a:t>
            </a:r>
            <a:r>
              <a:rPr kumimoji="1" lang="zh-CN" altLang="en-US" sz="3200" b="0"/>
              <a:t>高聚物的结晶过程</a:t>
            </a:r>
          </a:p>
          <a:p>
            <a:r>
              <a:rPr kumimoji="1" lang="en-US" altLang="zh-CN" sz="3200" b="0"/>
              <a:t>2.5 </a:t>
            </a:r>
            <a:r>
              <a:rPr kumimoji="1" lang="zh-CN" altLang="en-US" sz="3200" b="0"/>
              <a:t>结晶热力学</a:t>
            </a:r>
          </a:p>
          <a:p>
            <a:r>
              <a:rPr kumimoji="1" lang="en-US" altLang="zh-CN" sz="3200" b="0"/>
              <a:t>2.6 </a:t>
            </a:r>
            <a:r>
              <a:rPr kumimoji="1" lang="zh-CN" altLang="en-US" sz="3200" b="0"/>
              <a:t>高聚物的取向态结构</a:t>
            </a:r>
          </a:p>
          <a:p>
            <a:r>
              <a:rPr kumimoji="1" lang="en-US" altLang="zh-CN" sz="3200" b="0"/>
              <a:t>2.7 </a:t>
            </a:r>
            <a:r>
              <a:rPr kumimoji="1" lang="zh-CN" altLang="en-US" sz="3200" b="0"/>
              <a:t>高聚物的液晶态结构</a:t>
            </a:r>
          </a:p>
          <a:p>
            <a:r>
              <a:rPr kumimoji="1" lang="en-US" altLang="zh-CN" sz="3200" b="0"/>
              <a:t>2.8 </a:t>
            </a:r>
            <a:r>
              <a:rPr kumimoji="1" lang="zh-CN" altLang="en-US" sz="3200" b="0"/>
              <a:t>共混高聚物的织态结构</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4"/>
          <p:cNvSpPr>
            <a:spLocks noChangeArrowheads="1"/>
          </p:cNvSpPr>
          <p:nvPr/>
        </p:nvSpPr>
        <p:spPr bwMode="auto">
          <a:xfrm>
            <a:off x="539750" y="692150"/>
            <a:ext cx="8135938" cy="5453063"/>
          </a:xfrm>
          <a:prstGeom prst="rect">
            <a:avLst/>
          </a:prstGeom>
          <a:noFill/>
          <a:ln w="9525">
            <a:noFill/>
            <a:miter lim="800000"/>
            <a:headEnd/>
            <a:tailEnd/>
          </a:ln>
          <a:effectLst/>
        </p:spPr>
        <p:txBody>
          <a:bodyPr>
            <a:spAutoFit/>
          </a:bodyPr>
          <a:lstStyle/>
          <a:p>
            <a:r>
              <a:rPr kumimoji="1" lang="zh-CN" altLang="en-US" sz="3200" b="0"/>
              <a:t>　　不成熟球晶生长为捆束状（并不是球状生长），只有成熟的才具有结晶学上等价晶轴，成核初期为多层片晶，不断分叉，生长，呈捆束状形状，最后填满空间球状外形。</a:t>
            </a:r>
          </a:p>
          <a:p>
            <a:endParaRPr kumimoji="1" lang="zh-CN" altLang="en-US" sz="3200" b="0"/>
          </a:p>
          <a:p>
            <a:endParaRPr kumimoji="1" lang="zh-CN" altLang="en-US" sz="3200" b="0"/>
          </a:p>
          <a:p>
            <a:endParaRPr kumimoji="1" lang="zh-CN" altLang="en-US" sz="3200" b="0"/>
          </a:p>
          <a:p>
            <a:endParaRPr kumimoji="1" lang="zh-CN" altLang="en-US" sz="3200" b="0"/>
          </a:p>
          <a:p>
            <a:endParaRPr kumimoji="1" lang="zh-CN" altLang="en-US" sz="3200" b="0"/>
          </a:p>
          <a:p>
            <a:endParaRPr kumimoji="1" lang="en-US" altLang="zh-CN" sz="3200" b="0"/>
          </a:p>
        </p:txBody>
      </p:sp>
      <p:pic>
        <p:nvPicPr>
          <p:cNvPr id="27653" name="Picture 5"/>
          <p:cNvPicPr>
            <a:picLocks noChangeAspect="1" noChangeArrowheads="1"/>
          </p:cNvPicPr>
          <p:nvPr/>
        </p:nvPicPr>
        <p:blipFill>
          <a:blip r:embed="rId2" cstate="print"/>
          <a:srcRect/>
          <a:stretch>
            <a:fillRect/>
          </a:stretch>
        </p:blipFill>
        <p:spPr bwMode="auto">
          <a:xfrm>
            <a:off x="611188" y="3500438"/>
            <a:ext cx="8001000" cy="2303462"/>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ChangeArrowheads="1"/>
          </p:cNvSpPr>
          <p:nvPr/>
        </p:nvSpPr>
        <p:spPr bwMode="auto">
          <a:xfrm>
            <a:off x="468313" y="620713"/>
            <a:ext cx="8208962" cy="5643562"/>
          </a:xfrm>
          <a:prstGeom prst="rect">
            <a:avLst/>
          </a:prstGeom>
          <a:noFill/>
          <a:ln w="9525">
            <a:noFill/>
            <a:miter lim="800000"/>
            <a:headEnd/>
            <a:tailEnd/>
          </a:ln>
          <a:effectLst/>
        </p:spPr>
        <p:txBody>
          <a:bodyPr anchor="ctr">
            <a:spAutoFit/>
          </a:bodyPr>
          <a:lstStyle/>
          <a:p>
            <a:r>
              <a:rPr lang="zh-CN" altLang="en-US" sz="2800"/>
              <a:t>（</a:t>
            </a:r>
            <a:r>
              <a:rPr lang="en-US" altLang="zh-CN" sz="2800"/>
              <a:t>1</a:t>
            </a:r>
            <a:r>
              <a:rPr lang="zh-CN" altLang="en-US" sz="2800"/>
              <a:t>）、球晶是一种非常普遍的晶体形态，存在于所有可以结晶的高聚物中；</a:t>
            </a:r>
          </a:p>
          <a:p>
            <a:r>
              <a:rPr lang="zh-CN" altLang="en-US" sz="2800"/>
              <a:t>（</a:t>
            </a:r>
            <a:r>
              <a:rPr lang="en-US" altLang="zh-CN" sz="2800"/>
              <a:t>2</a:t>
            </a:r>
            <a:r>
              <a:rPr lang="zh-CN" altLang="en-US" sz="2800"/>
              <a:t>）、通常温度较高时，形成的球晶晶体结构比较紧密，强度也较高，反之，在温度较低时生成的球晶，晶体结构比较疏松，强度也低一些；</a:t>
            </a:r>
          </a:p>
          <a:p>
            <a:r>
              <a:rPr lang="zh-CN" altLang="en-US" sz="2800"/>
              <a:t>（</a:t>
            </a:r>
            <a:r>
              <a:rPr lang="en-US" altLang="zh-CN" sz="2800"/>
              <a:t>3</a:t>
            </a:r>
            <a:r>
              <a:rPr lang="zh-CN" altLang="en-US" sz="2800"/>
              <a:t>）、在快速降温时生成的球晶较小，其透明和柔软性也较好，因此，要获得透明性好的制品，降温速度可以快一点；</a:t>
            </a:r>
          </a:p>
          <a:p>
            <a:r>
              <a:rPr lang="zh-CN" altLang="en-US" sz="2800"/>
              <a:t>（</a:t>
            </a:r>
            <a:r>
              <a:rPr lang="en-US" altLang="zh-CN" sz="2800"/>
              <a:t>4</a:t>
            </a:r>
            <a:r>
              <a:rPr lang="zh-CN" altLang="en-US" sz="2800"/>
              <a:t>）、加入成核剂可以生成小而均匀的球晶，可以提高透明性和抗冲击性能；</a:t>
            </a:r>
          </a:p>
          <a:p>
            <a:r>
              <a:rPr lang="zh-CN" altLang="en-US" sz="2800"/>
              <a:t>（</a:t>
            </a:r>
            <a:r>
              <a:rPr lang="en-US" altLang="zh-CN" sz="2800"/>
              <a:t>5</a:t>
            </a:r>
            <a:r>
              <a:rPr lang="zh-CN" altLang="en-US" sz="2800"/>
              <a:t>）、可以通过共聚或者共混的方法来改进分子的规整性，降低高聚物的结晶能力，有利于生成小的球晶。</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4"/>
          <p:cNvSpPr>
            <a:spLocks noChangeArrowheads="1"/>
          </p:cNvSpPr>
          <p:nvPr/>
        </p:nvSpPr>
        <p:spPr bwMode="auto">
          <a:xfrm>
            <a:off x="539750" y="1196975"/>
            <a:ext cx="7921625" cy="3990975"/>
          </a:xfrm>
          <a:prstGeom prst="rect">
            <a:avLst/>
          </a:prstGeom>
          <a:noFill/>
          <a:ln w="9525">
            <a:noFill/>
            <a:miter lim="800000"/>
            <a:headEnd/>
            <a:tailEnd/>
          </a:ln>
          <a:effectLst/>
        </p:spPr>
        <p:txBody>
          <a:bodyPr>
            <a:spAutoFit/>
          </a:bodyPr>
          <a:lstStyle/>
          <a:p>
            <a:pPr marL="342900" indent="-342900"/>
            <a:r>
              <a:rPr kumimoji="1" lang="en-US" altLang="zh-CN" sz="3200" b="0">
                <a:solidFill>
                  <a:srgbClr val="FFFF00"/>
                </a:solidFill>
              </a:rPr>
              <a:t>3.</a:t>
            </a:r>
            <a:r>
              <a:rPr kumimoji="1" lang="zh-CN" altLang="en-US" sz="3200" b="0">
                <a:solidFill>
                  <a:srgbClr val="FFFF00"/>
                </a:solidFill>
              </a:rPr>
              <a:t>串晶</a:t>
            </a:r>
            <a:r>
              <a:rPr kumimoji="1" lang="en-US" altLang="zh-CN" sz="3200" b="0">
                <a:solidFill>
                  <a:srgbClr val="FFFF00"/>
                </a:solidFill>
              </a:rPr>
              <a:t>(shish-kebab)</a:t>
            </a:r>
          </a:p>
          <a:p>
            <a:pPr marL="342900" indent="-342900"/>
            <a:endParaRPr kumimoji="1" lang="en-US" altLang="zh-CN" sz="3200" b="0">
              <a:solidFill>
                <a:srgbClr val="FFFF00"/>
              </a:solidFill>
            </a:endParaRPr>
          </a:p>
          <a:p>
            <a:pPr marL="342900" indent="-342900"/>
            <a:r>
              <a:rPr kumimoji="1" lang="zh-CN" altLang="en-US" sz="3200" b="0"/>
              <a:t>　　当存在流动场时，高分子链的构象发生畸变；成为伸展的形式，并沿流动的方向平行排列，在适当的条件下，可发生成核结晶，形成纤维状晶。因此纤维状晶也是由完全伸展的分子链组成的。</a:t>
            </a:r>
          </a:p>
          <a:p>
            <a:pPr marL="342900" indent="-342900"/>
            <a:endParaRPr kumimoji="1" lang="en-US" altLang="zh-CN" sz="3200" b="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Picture 4"/>
          <p:cNvPicPr>
            <a:picLocks noChangeAspect="1" noChangeArrowheads="1"/>
          </p:cNvPicPr>
          <p:nvPr/>
        </p:nvPicPr>
        <p:blipFill>
          <a:blip r:embed="rId2" cstate="print"/>
          <a:srcRect/>
          <a:stretch>
            <a:fillRect/>
          </a:stretch>
        </p:blipFill>
        <p:spPr bwMode="auto">
          <a:xfrm>
            <a:off x="2051050" y="404813"/>
            <a:ext cx="5053013" cy="6067425"/>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p:cNvPicPr>
            <a:picLocks noChangeAspect="1" noChangeArrowheads="1"/>
          </p:cNvPicPr>
          <p:nvPr/>
        </p:nvPicPr>
        <p:blipFill>
          <a:blip r:embed="rId2" cstate="print"/>
          <a:srcRect/>
          <a:stretch>
            <a:fillRect/>
          </a:stretch>
        </p:blipFill>
        <p:spPr bwMode="auto">
          <a:xfrm>
            <a:off x="1258888" y="908050"/>
            <a:ext cx="6480175" cy="4751388"/>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p:cNvPicPr>
            <a:picLocks noChangeAspect="1" noChangeArrowheads="1"/>
          </p:cNvPicPr>
          <p:nvPr/>
        </p:nvPicPr>
        <p:blipFill>
          <a:blip r:embed="rId2" cstate="print"/>
          <a:srcRect/>
          <a:stretch>
            <a:fillRect/>
          </a:stretch>
        </p:blipFill>
        <p:spPr bwMode="auto">
          <a:xfrm>
            <a:off x="1143000" y="457200"/>
            <a:ext cx="6742113" cy="5926138"/>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4"/>
          <p:cNvSpPr>
            <a:spLocks noChangeArrowheads="1"/>
          </p:cNvSpPr>
          <p:nvPr/>
        </p:nvSpPr>
        <p:spPr bwMode="auto">
          <a:xfrm>
            <a:off x="539750" y="692150"/>
            <a:ext cx="8064500" cy="5453063"/>
          </a:xfrm>
          <a:prstGeom prst="rect">
            <a:avLst/>
          </a:prstGeom>
          <a:noFill/>
          <a:ln w="9525">
            <a:noFill/>
            <a:miter lim="800000"/>
            <a:headEnd/>
            <a:tailEnd/>
          </a:ln>
          <a:effectLst/>
        </p:spPr>
        <p:txBody>
          <a:bodyPr>
            <a:spAutoFit/>
          </a:bodyPr>
          <a:lstStyle/>
          <a:p>
            <a:pPr marL="342900" indent="-342900"/>
            <a:r>
              <a:rPr kumimoji="1" lang="en-US" altLang="zh-CN" sz="3200" b="0">
                <a:solidFill>
                  <a:srgbClr val="FFFF00"/>
                </a:solidFill>
              </a:rPr>
              <a:t>4.</a:t>
            </a:r>
            <a:r>
              <a:rPr kumimoji="1" lang="zh-CN" altLang="en-US" sz="3200" b="0">
                <a:solidFill>
                  <a:srgbClr val="FFFF00"/>
                </a:solidFill>
              </a:rPr>
              <a:t>树枝状晶</a:t>
            </a:r>
          </a:p>
          <a:p>
            <a:pPr marL="342900" indent="-342900"/>
            <a:r>
              <a:rPr kumimoji="1" lang="zh-CN" altLang="en-US" sz="3200" b="0"/>
              <a:t>　　从溶液中析出结晶时，当结晶温度较低，或溶液的浓度较大，或分子量过大时，高聚物不再形成单晶，结晶的过度生长将导致较复杂的结晶形式。这种条件下，高分子的扩散成了结晶生长的控制因素，这时，突出的棱角在几何学上将比生长面上邻近的其他点更为有利，能从更大的立体角接受结晶分子，因此棱角处倾向于在其余晶粒前头向前生长变细变尖，从而更增加树枝状生长的倾向，最后形成树枝状晶。</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4"/>
          <p:cNvPicPr>
            <a:picLocks noChangeAspect="1" noChangeArrowheads="1"/>
          </p:cNvPicPr>
          <p:nvPr/>
        </p:nvPicPr>
        <p:blipFill>
          <a:blip r:embed="rId2" cstate="print"/>
          <a:srcRect/>
          <a:stretch>
            <a:fillRect/>
          </a:stretch>
        </p:blipFill>
        <p:spPr bwMode="auto">
          <a:xfrm>
            <a:off x="827088" y="836613"/>
            <a:ext cx="7416800" cy="516255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p:cNvPicPr>
            <a:picLocks noChangeAspect="1" noChangeArrowheads="1"/>
          </p:cNvPicPr>
          <p:nvPr/>
        </p:nvPicPr>
        <p:blipFill>
          <a:blip r:embed="rId2" cstate="print"/>
          <a:srcRect/>
          <a:stretch>
            <a:fillRect/>
          </a:stretch>
        </p:blipFill>
        <p:spPr bwMode="auto">
          <a:xfrm>
            <a:off x="827088" y="836613"/>
            <a:ext cx="7561262" cy="5103812"/>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4"/>
          <p:cNvSpPr>
            <a:spLocks noChangeArrowheads="1"/>
          </p:cNvSpPr>
          <p:nvPr/>
        </p:nvSpPr>
        <p:spPr bwMode="auto">
          <a:xfrm>
            <a:off x="395288" y="1052513"/>
            <a:ext cx="8353425" cy="4478337"/>
          </a:xfrm>
          <a:prstGeom prst="rect">
            <a:avLst/>
          </a:prstGeom>
          <a:noFill/>
          <a:ln w="9525">
            <a:noFill/>
            <a:miter lim="800000"/>
            <a:headEnd/>
            <a:tailEnd/>
          </a:ln>
          <a:effectLst/>
        </p:spPr>
        <p:txBody>
          <a:bodyPr>
            <a:spAutoFit/>
          </a:bodyPr>
          <a:lstStyle/>
          <a:p>
            <a:r>
              <a:rPr kumimoji="1" lang="en-US" altLang="zh-CN" sz="3200">
                <a:solidFill>
                  <a:srgbClr val="FFFF00"/>
                </a:solidFill>
              </a:rPr>
              <a:t>2.2.2 </a:t>
            </a:r>
            <a:r>
              <a:rPr kumimoji="1" lang="zh-CN" altLang="en-US" sz="3200">
                <a:solidFill>
                  <a:srgbClr val="FFFF00"/>
                </a:solidFill>
              </a:rPr>
              <a:t>高分子在结晶中的构象和晶胞</a:t>
            </a:r>
          </a:p>
          <a:p>
            <a:endParaRPr kumimoji="1" lang="zh-CN" altLang="en-US" sz="3200">
              <a:solidFill>
                <a:srgbClr val="FFFF00"/>
              </a:solidFill>
            </a:endParaRPr>
          </a:p>
          <a:p>
            <a:r>
              <a:rPr kumimoji="1" lang="zh-CN" altLang="en-US" sz="3200">
                <a:solidFill>
                  <a:srgbClr val="FFFF00"/>
                </a:solidFill>
              </a:rPr>
              <a:t>空间点阵：</a:t>
            </a:r>
          </a:p>
          <a:p>
            <a:endParaRPr kumimoji="1" lang="zh-CN" altLang="en-US" sz="3200">
              <a:solidFill>
                <a:srgbClr val="FFFF00"/>
              </a:solidFill>
            </a:endParaRPr>
          </a:p>
          <a:p>
            <a:r>
              <a:rPr kumimoji="1" lang="zh-CN" altLang="en-US" sz="3200"/>
              <a:t>　　</a:t>
            </a:r>
            <a:r>
              <a:rPr kumimoji="1" lang="zh-CN" altLang="en-US" sz="3200">
                <a:solidFill>
                  <a:srgbClr val="FF9933"/>
                </a:solidFill>
              </a:rPr>
              <a:t>把组成晶体的质点抽象成为几何点，由这些等同的几何点的集合所形成的格子称为空间点阵；点阵结构中每个质点所代表的具体内容称为晶体的结构单元；只有分布在三维空间的点阵才称为空间点阵。</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Rectangle 6"/>
          <p:cNvSpPr>
            <a:spLocks noChangeArrowheads="1"/>
          </p:cNvSpPr>
          <p:nvPr/>
        </p:nvSpPr>
        <p:spPr bwMode="auto">
          <a:xfrm>
            <a:off x="1187450" y="4286250"/>
            <a:ext cx="184150" cy="579438"/>
          </a:xfrm>
          <a:prstGeom prst="rect">
            <a:avLst/>
          </a:prstGeom>
          <a:noFill/>
          <a:ln w="9525">
            <a:noFill/>
            <a:miter lim="800000"/>
            <a:headEnd/>
            <a:tailEnd/>
          </a:ln>
          <a:effectLst/>
        </p:spPr>
        <p:txBody>
          <a:bodyPr wrap="none" anchor="ctr">
            <a:spAutoFit/>
          </a:bodyPr>
          <a:lstStyle/>
          <a:p>
            <a:endParaRPr lang="zh-CN" altLang="zh-CN" sz="3200" b="0">
              <a:latin typeface="Times New Roman" pitchFamily="18" charset="0"/>
              <a:cs typeface="Times New Roman" pitchFamily="18" charset="0"/>
              <a:sym typeface="Symbol" pitchFamily="18" charset="2"/>
            </a:endParaRPr>
          </a:p>
        </p:txBody>
      </p:sp>
      <p:sp>
        <p:nvSpPr>
          <p:cNvPr id="7175" name="Rectangle 7"/>
          <p:cNvSpPr>
            <a:spLocks noGrp="1" noChangeArrowheads="1"/>
          </p:cNvSpPr>
          <p:nvPr>
            <p:ph type="title"/>
          </p:nvPr>
        </p:nvSpPr>
        <p:spPr/>
        <p:txBody>
          <a:bodyPr/>
          <a:lstStyle/>
          <a:p>
            <a:r>
              <a:rPr lang="zh-CN" altLang="en-US">
                <a:solidFill>
                  <a:srgbClr val="FFFF00"/>
                </a:solidFill>
              </a:rPr>
              <a:t>第一节：高聚物分子间的作用力</a:t>
            </a:r>
          </a:p>
        </p:txBody>
      </p:sp>
      <p:sp>
        <p:nvSpPr>
          <p:cNvPr id="7176" name="Rectangle 8"/>
          <p:cNvSpPr>
            <a:spLocks noChangeArrowheads="1"/>
          </p:cNvSpPr>
          <p:nvPr/>
        </p:nvSpPr>
        <p:spPr bwMode="auto">
          <a:xfrm>
            <a:off x="395288" y="1557338"/>
            <a:ext cx="8280400" cy="4478337"/>
          </a:xfrm>
          <a:prstGeom prst="rect">
            <a:avLst/>
          </a:prstGeom>
          <a:noFill/>
          <a:ln w="9525">
            <a:noFill/>
            <a:miter lim="800000"/>
            <a:headEnd/>
            <a:tailEnd/>
          </a:ln>
          <a:effectLst/>
        </p:spPr>
        <p:txBody>
          <a:bodyPr>
            <a:spAutoFit/>
          </a:bodyPr>
          <a:lstStyle/>
          <a:p>
            <a:r>
              <a:rPr kumimoji="1" lang="en-US" altLang="zh-CN" sz="3200" b="0">
                <a:solidFill>
                  <a:srgbClr val="FFFF00"/>
                </a:solidFill>
              </a:rPr>
              <a:t>2.1.1 </a:t>
            </a:r>
            <a:r>
              <a:rPr kumimoji="1" lang="zh-CN" altLang="en-US" sz="3200" b="0">
                <a:solidFill>
                  <a:srgbClr val="FFFF00"/>
                </a:solidFill>
              </a:rPr>
              <a:t>范德华力与氢键</a:t>
            </a:r>
          </a:p>
          <a:p>
            <a:r>
              <a:rPr kumimoji="1" lang="zh-CN" altLang="en-US" sz="3200" b="0"/>
              <a:t>       分子间的作用力包括范德华力（静电力、诱导力、色散力）和氢键。</a:t>
            </a:r>
          </a:p>
          <a:p>
            <a:r>
              <a:rPr kumimoji="1" lang="en-US" altLang="zh-CN" sz="3200" b="0">
                <a:solidFill>
                  <a:srgbClr val="FFFF00"/>
                </a:solidFill>
              </a:rPr>
              <a:t>1.    </a:t>
            </a:r>
            <a:r>
              <a:rPr kumimoji="1" lang="zh-CN" altLang="en-US" sz="3200" b="0">
                <a:solidFill>
                  <a:srgbClr val="FFFF00"/>
                </a:solidFill>
              </a:rPr>
              <a:t>静电力</a:t>
            </a:r>
            <a:r>
              <a:rPr kumimoji="1" lang="en-US" altLang="zh-CN" sz="3200" b="0">
                <a:solidFill>
                  <a:srgbClr val="FFFF00"/>
                </a:solidFill>
              </a:rPr>
              <a:t>:</a:t>
            </a:r>
            <a:r>
              <a:rPr kumimoji="1" lang="zh-CN" altLang="en-US" sz="3200" b="0"/>
              <a:t>是极性分子之间的引力。极性分子都具有永久偶极，偶极之间存在静电相互作用能。对于偶极距分别为</a:t>
            </a:r>
            <a:r>
              <a:rPr kumimoji="1" lang="en-US" altLang="zh-CN" sz="3200" b="0"/>
              <a:t>μ1</a:t>
            </a:r>
            <a:r>
              <a:rPr kumimoji="1" lang="zh-CN" altLang="en-US" sz="3200" b="0"/>
              <a:t>， </a:t>
            </a:r>
            <a:r>
              <a:rPr kumimoji="1" lang="en-US" altLang="zh-CN" sz="3200" b="0"/>
              <a:t>μ2</a:t>
            </a:r>
            <a:r>
              <a:rPr kumimoji="1" lang="zh-CN" altLang="en-US" sz="3200" b="0"/>
              <a:t>的两种极性分子，相互作用能：</a:t>
            </a:r>
          </a:p>
          <a:p>
            <a:endParaRPr kumimoji="1" lang="zh-CN" altLang="en-US" sz="3200" b="0"/>
          </a:p>
          <a:p>
            <a:r>
              <a:rPr kumimoji="1" lang="zh-CN" altLang="en-US" sz="3200" b="0"/>
              <a:t>      作用能范围：</a:t>
            </a:r>
            <a:r>
              <a:rPr kumimoji="1" lang="en-US" altLang="zh-CN" sz="3200" b="0"/>
              <a:t>13-21KJ/mol</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60" name="Group 24"/>
          <p:cNvGraphicFramePr>
            <a:graphicFrameLocks noGrp="1"/>
          </p:cNvGraphicFramePr>
          <p:nvPr/>
        </p:nvGraphicFramePr>
        <p:xfrm>
          <a:off x="6732588" y="2492375"/>
          <a:ext cx="1824037" cy="1552575"/>
        </p:xfrm>
        <a:graphic>
          <a:graphicData uri="http://schemas.openxmlformats.org/drawingml/2006/table">
            <a:tbl>
              <a:tblPr/>
              <a:tblGrid>
                <a:gridCol w="608012"/>
                <a:gridCol w="608013"/>
                <a:gridCol w="608012"/>
              </a:tblGrid>
              <a:tr h="2873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9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3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9979" name="Group 43"/>
          <p:cNvGraphicFramePr>
            <a:graphicFrameLocks noGrp="1"/>
          </p:cNvGraphicFramePr>
          <p:nvPr/>
        </p:nvGraphicFramePr>
        <p:xfrm>
          <a:off x="3851275" y="2492375"/>
          <a:ext cx="1728788" cy="1552575"/>
        </p:xfrm>
        <a:graphic>
          <a:graphicData uri="http://schemas.openxmlformats.org/drawingml/2006/table">
            <a:tbl>
              <a:tblPr/>
              <a:tblGrid>
                <a:gridCol w="576263"/>
                <a:gridCol w="576262"/>
                <a:gridCol w="576263"/>
              </a:tblGrid>
              <a:tr h="5048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9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73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800" b="0" i="0" u="none" strike="noStrike" cap="none" normalizeH="0" baseline="0" smtClean="0">
                        <a:ln>
                          <a:noFill/>
                        </a:ln>
                        <a:solidFill>
                          <a:schemeClr val="tx1"/>
                        </a:solidFill>
                        <a:effectLst>
                          <a:outerShdw blurRad="38100" dist="38100" dir="2700000" algn="tl">
                            <a:srgbClr val="000000"/>
                          </a:outerShdw>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9980" name="Oval 44"/>
          <p:cNvSpPr>
            <a:spLocks noChangeArrowheads="1"/>
          </p:cNvSpPr>
          <p:nvPr/>
        </p:nvSpPr>
        <p:spPr bwMode="auto">
          <a:xfrm>
            <a:off x="1258888" y="3213100"/>
            <a:ext cx="360362" cy="360363"/>
          </a:xfrm>
          <a:prstGeom prst="ellipse">
            <a:avLst/>
          </a:prstGeom>
          <a:solidFill>
            <a:schemeClr val="accent1"/>
          </a:solidFill>
          <a:ln w="9525">
            <a:solidFill>
              <a:schemeClr val="tx1"/>
            </a:solidFill>
            <a:round/>
            <a:headEnd/>
            <a:tailEnd/>
          </a:ln>
          <a:effectLst/>
        </p:spPr>
        <p:txBody>
          <a:bodyPr wrap="none" anchor="ctr"/>
          <a:lstStyle/>
          <a:p>
            <a:endParaRPr lang="zh-CN" altLang="en-US"/>
          </a:p>
        </p:txBody>
      </p:sp>
      <p:sp>
        <p:nvSpPr>
          <p:cNvPr id="39981" name="Line 45"/>
          <p:cNvSpPr>
            <a:spLocks noChangeShapeType="1"/>
          </p:cNvSpPr>
          <p:nvPr/>
        </p:nvSpPr>
        <p:spPr bwMode="auto">
          <a:xfrm flipV="1">
            <a:off x="1476375" y="2708275"/>
            <a:ext cx="0" cy="504825"/>
          </a:xfrm>
          <a:prstGeom prst="line">
            <a:avLst/>
          </a:prstGeom>
          <a:noFill/>
          <a:ln w="9525">
            <a:solidFill>
              <a:schemeClr val="tx1"/>
            </a:solidFill>
            <a:round/>
            <a:headEnd/>
            <a:tailEnd/>
          </a:ln>
          <a:effectLst/>
        </p:spPr>
        <p:txBody>
          <a:bodyPr/>
          <a:lstStyle/>
          <a:p>
            <a:endParaRPr lang="zh-CN" altLang="en-US"/>
          </a:p>
        </p:txBody>
      </p:sp>
      <p:sp>
        <p:nvSpPr>
          <p:cNvPr id="39982" name="Line 46"/>
          <p:cNvSpPr>
            <a:spLocks noChangeShapeType="1"/>
          </p:cNvSpPr>
          <p:nvPr/>
        </p:nvSpPr>
        <p:spPr bwMode="auto">
          <a:xfrm flipH="1">
            <a:off x="971550" y="3573463"/>
            <a:ext cx="287338" cy="360362"/>
          </a:xfrm>
          <a:prstGeom prst="line">
            <a:avLst/>
          </a:prstGeom>
          <a:noFill/>
          <a:ln w="9525">
            <a:solidFill>
              <a:schemeClr val="tx1"/>
            </a:solidFill>
            <a:round/>
            <a:headEnd/>
            <a:tailEnd/>
          </a:ln>
          <a:effectLst/>
        </p:spPr>
        <p:txBody>
          <a:bodyPr/>
          <a:lstStyle/>
          <a:p>
            <a:endParaRPr lang="zh-CN" altLang="en-US"/>
          </a:p>
        </p:txBody>
      </p:sp>
      <p:sp>
        <p:nvSpPr>
          <p:cNvPr id="39983" name="Line 47"/>
          <p:cNvSpPr>
            <a:spLocks noChangeShapeType="1"/>
          </p:cNvSpPr>
          <p:nvPr/>
        </p:nvSpPr>
        <p:spPr bwMode="auto">
          <a:xfrm>
            <a:off x="1619250" y="3573463"/>
            <a:ext cx="215900" cy="360362"/>
          </a:xfrm>
          <a:prstGeom prst="line">
            <a:avLst/>
          </a:prstGeom>
          <a:noFill/>
          <a:ln w="9525">
            <a:solidFill>
              <a:schemeClr val="tx1"/>
            </a:solidFill>
            <a:round/>
            <a:headEnd/>
            <a:tailEnd/>
          </a:ln>
          <a:effectLst/>
        </p:spPr>
        <p:txBody>
          <a:bodyPr/>
          <a:lstStyle/>
          <a:p>
            <a:endParaRPr lang="zh-CN" altLang="en-US"/>
          </a:p>
        </p:txBody>
      </p:sp>
      <p:sp>
        <p:nvSpPr>
          <p:cNvPr id="39984" name="Line 48"/>
          <p:cNvSpPr>
            <a:spLocks noChangeShapeType="1"/>
          </p:cNvSpPr>
          <p:nvPr/>
        </p:nvSpPr>
        <p:spPr bwMode="auto">
          <a:xfrm>
            <a:off x="2627313" y="3284538"/>
            <a:ext cx="360362" cy="0"/>
          </a:xfrm>
          <a:prstGeom prst="line">
            <a:avLst/>
          </a:prstGeom>
          <a:noFill/>
          <a:ln w="9525">
            <a:solidFill>
              <a:schemeClr val="tx1"/>
            </a:solidFill>
            <a:round/>
            <a:headEnd/>
            <a:tailEnd/>
          </a:ln>
          <a:effectLst/>
        </p:spPr>
        <p:txBody>
          <a:bodyPr/>
          <a:lstStyle/>
          <a:p>
            <a:endParaRPr lang="zh-CN" altLang="en-US"/>
          </a:p>
        </p:txBody>
      </p:sp>
      <p:sp>
        <p:nvSpPr>
          <p:cNvPr id="39985" name="Line 49"/>
          <p:cNvSpPr>
            <a:spLocks noChangeShapeType="1"/>
          </p:cNvSpPr>
          <p:nvPr/>
        </p:nvSpPr>
        <p:spPr bwMode="auto">
          <a:xfrm>
            <a:off x="2843213" y="3068638"/>
            <a:ext cx="0" cy="503237"/>
          </a:xfrm>
          <a:prstGeom prst="line">
            <a:avLst/>
          </a:prstGeom>
          <a:noFill/>
          <a:ln w="9525">
            <a:solidFill>
              <a:schemeClr val="tx1"/>
            </a:solidFill>
            <a:round/>
            <a:headEnd/>
            <a:tailEnd/>
          </a:ln>
          <a:effectLst/>
        </p:spPr>
        <p:txBody>
          <a:bodyPr/>
          <a:lstStyle/>
          <a:p>
            <a:endParaRPr lang="zh-CN" altLang="en-US"/>
          </a:p>
        </p:txBody>
      </p:sp>
      <p:sp>
        <p:nvSpPr>
          <p:cNvPr id="39986" name="Line 50"/>
          <p:cNvSpPr>
            <a:spLocks noChangeShapeType="1"/>
          </p:cNvSpPr>
          <p:nvPr/>
        </p:nvSpPr>
        <p:spPr bwMode="auto">
          <a:xfrm>
            <a:off x="5795963" y="3213100"/>
            <a:ext cx="576262" cy="0"/>
          </a:xfrm>
          <a:prstGeom prst="line">
            <a:avLst/>
          </a:prstGeom>
          <a:noFill/>
          <a:ln w="9525">
            <a:solidFill>
              <a:schemeClr val="tx1"/>
            </a:solidFill>
            <a:round/>
            <a:headEnd/>
            <a:tailEnd type="triangle" w="med" len="med"/>
          </a:ln>
          <a:effectLst/>
        </p:spPr>
        <p:txBody>
          <a:bodyPr/>
          <a:lstStyle/>
          <a:p>
            <a:endParaRPr lang="zh-CN" altLang="en-US"/>
          </a:p>
        </p:txBody>
      </p:sp>
      <p:sp>
        <p:nvSpPr>
          <p:cNvPr id="39987" name="Line 51"/>
          <p:cNvSpPr>
            <a:spLocks noChangeShapeType="1"/>
          </p:cNvSpPr>
          <p:nvPr/>
        </p:nvSpPr>
        <p:spPr bwMode="auto">
          <a:xfrm>
            <a:off x="7019925" y="2708275"/>
            <a:ext cx="288925" cy="0"/>
          </a:xfrm>
          <a:prstGeom prst="line">
            <a:avLst/>
          </a:prstGeom>
          <a:noFill/>
          <a:ln w="9525">
            <a:solidFill>
              <a:schemeClr val="tx1"/>
            </a:solidFill>
            <a:round/>
            <a:headEnd/>
            <a:tailEnd/>
          </a:ln>
          <a:effectLst/>
        </p:spPr>
        <p:txBody>
          <a:bodyPr/>
          <a:lstStyle/>
          <a:p>
            <a:endParaRPr lang="zh-CN" altLang="en-US"/>
          </a:p>
        </p:txBody>
      </p:sp>
      <p:sp>
        <p:nvSpPr>
          <p:cNvPr id="39988" name="Line 52"/>
          <p:cNvSpPr>
            <a:spLocks noChangeShapeType="1"/>
          </p:cNvSpPr>
          <p:nvPr/>
        </p:nvSpPr>
        <p:spPr bwMode="auto">
          <a:xfrm flipH="1" flipV="1">
            <a:off x="6804025" y="2565400"/>
            <a:ext cx="215900" cy="142875"/>
          </a:xfrm>
          <a:prstGeom prst="line">
            <a:avLst/>
          </a:prstGeom>
          <a:noFill/>
          <a:ln w="9525">
            <a:solidFill>
              <a:schemeClr val="tx1"/>
            </a:solidFill>
            <a:round/>
            <a:headEnd/>
            <a:tailEnd/>
          </a:ln>
          <a:effectLst/>
        </p:spPr>
        <p:txBody>
          <a:bodyPr/>
          <a:lstStyle/>
          <a:p>
            <a:endParaRPr lang="zh-CN" altLang="en-US"/>
          </a:p>
        </p:txBody>
      </p:sp>
      <p:sp>
        <p:nvSpPr>
          <p:cNvPr id="39989" name="Line 53"/>
          <p:cNvSpPr>
            <a:spLocks noChangeShapeType="1"/>
          </p:cNvSpPr>
          <p:nvPr/>
        </p:nvSpPr>
        <p:spPr bwMode="auto">
          <a:xfrm flipH="1">
            <a:off x="6804025" y="2708275"/>
            <a:ext cx="215900" cy="142875"/>
          </a:xfrm>
          <a:prstGeom prst="line">
            <a:avLst/>
          </a:prstGeom>
          <a:noFill/>
          <a:ln w="9525">
            <a:solidFill>
              <a:schemeClr val="tx1"/>
            </a:solidFill>
            <a:round/>
            <a:headEnd/>
            <a:tailEnd/>
          </a:ln>
          <a:effectLst/>
        </p:spPr>
        <p:txBody>
          <a:bodyPr/>
          <a:lstStyle/>
          <a:p>
            <a:endParaRPr lang="zh-CN" altLang="en-US"/>
          </a:p>
        </p:txBody>
      </p:sp>
      <p:sp>
        <p:nvSpPr>
          <p:cNvPr id="39990" name="Line 54"/>
          <p:cNvSpPr>
            <a:spLocks noChangeShapeType="1"/>
          </p:cNvSpPr>
          <p:nvPr/>
        </p:nvSpPr>
        <p:spPr bwMode="auto">
          <a:xfrm>
            <a:off x="7019925" y="3789363"/>
            <a:ext cx="288925" cy="0"/>
          </a:xfrm>
          <a:prstGeom prst="line">
            <a:avLst/>
          </a:prstGeom>
          <a:noFill/>
          <a:ln w="9525">
            <a:solidFill>
              <a:schemeClr val="tx1"/>
            </a:solidFill>
            <a:round/>
            <a:headEnd/>
            <a:tailEnd/>
          </a:ln>
          <a:effectLst/>
        </p:spPr>
        <p:txBody>
          <a:bodyPr/>
          <a:lstStyle/>
          <a:p>
            <a:endParaRPr lang="zh-CN" altLang="en-US"/>
          </a:p>
        </p:txBody>
      </p:sp>
      <p:sp>
        <p:nvSpPr>
          <p:cNvPr id="39991" name="Line 55"/>
          <p:cNvSpPr>
            <a:spLocks noChangeShapeType="1"/>
          </p:cNvSpPr>
          <p:nvPr/>
        </p:nvSpPr>
        <p:spPr bwMode="auto">
          <a:xfrm flipH="1" flipV="1">
            <a:off x="6804025" y="3573463"/>
            <a:ext cx="215900" cy="215900"/>
          </a:xfrm>
          <a:prstGeom prst="line">
            <a:avLst/>
          </a:prstGeom>
          <a:noFill/>
          <a:ln w="9525">
            <a:solidFill>
              <a:schemeClr val="tx1"/>
            </a:solidFill>
            <a:round/>
            <a:headEnd/>
            <a:tailEnd/>
          </a:ln>
          <a:effectLst/>
        </p:spPr>
        <p:txBody>
          <a:bodyPr/>
          <a:lstStyle/>
          <a:p>
            <a:endParaRPr lang="zh-CN" altLang="en-US"/>
          </a:p>
        </p:txBody>
      </p:sp>
      <p:sp>
        <p:nvSpPr>
          <p:cNvPr id="39992" name="Line 56"/>
          <p:cNvSpPr>
            <a:spLocks noChangeShapeType="1"/>
          </p:cNvSpPr>
          <p:nvPr/>
        </p:nvSpPr>
        <p:spPr bwMode="auto">
          <a:xfrm flipH="1">
            <a:off x="6804025" y="3789363"/>
            <a:ext cx="215900" cy="215900"/>
          </a:xfrm>
          <a:prstGeom prst="line">
            <a:avLst/>
          </a:prstGeom>
          <a:noFill/>
          <a:ln w="9525">
            <a:solidFill>
              <a:schemeClr val="tx1"/>
            </a:solidFill>
            <a:round/>
            <a:headEnd/>
            <a:tailEnd/>
          </a:ln>
          <a:effectLst/>
        </p:spPr>
        <p:txBody>
          <a:bodyPr/>
          <a:lstStyle/>
          <a:p>
            <a:endParaRPr lang="zh-CN" altLang="en-US"/>
          </a:p>
        </p:txBody>
      </p:sp>
      <p:sp>
        <p:nvSpPr>
          <p:cNvPr id="39993" name="Line 57"/>
          <p:cNvSpPr>
            <a:spLocks noChangeShapeType="1"/>
          </p:cNvSpPr>
          <p:nvPr/>
        </p:nvSpPr>
        <p:spPr bwMode="auto">
          <a:xfrm>
            <a:off x="7667625" y="3284538"/>
            <a:ext cx="288925" cy="0"/>
          </a:xfrm>
          <a:prstGeom prst="line">
            <a:avLst/>
          </a:prstGeom>
          <a:noFill/>
          <a:ln w="9525">
            <a:solidFill>
              <a:schemeClr val="tx1"/>
            </a:solidFill>
            <a:round/>
            <a:headEnd/>
            <a:tailEnd/>
          </a:ln>
          <a:effectLst/>
        </p:spPr>
        <p:txBody>
          <a:bodyPr/>
          <a:lstStyle/>
          <a:p>
            <a:endParaRPr lang="zh-CN" altLang="en-US"/>
          </a:p>
        </p:txBody>
      </p:sp>
      <p:sp>
        <p:nvSpPr>
          <p:cNvPr id="39994" name="Line 58"/>
          <p:cNvSpPr>
            <a:spLocks noChangeShapeType="1"/>
          </p:cNvSpPr>
          <p:nvPr/>
        </p:nvSpPr>
        <p:spPr bwMode="auto">
          <a:xfrm flipH="1" flipV="1">
            <a:off x="7380288" y="3068638"/>
            <a:ext cx="287337" cy="215900"/>
          </a:xfrm>
          <a:prstGeom prst="line">
            <a:avLst/>
          </a:prstGeom>
          <a:noFill/>
          <a:ln w="9525">
            <a:solidFill>
              <a:schemeClr val="tx1"/>
            </a:solidFill>
            <a:round/>
            <a:headEnd/>
            <a:tailEnd/>
          </a:ln>
          <a:effectLst/>
        </p:spPr>
        <p:txBody>
          <a:bodyPr/>
          <a:lstStyle/>
          <a:p>
            <a:endParaRPr lang="zh-CN" altLang="en-US"/>
          </a:p>
        </p:txBody>
      </p:sp>
      <p:sp>
        <p:nvSpPr>
          <p:cNvPr id="39995" name="Line 59"/>
          <p:cNvSpPr>
            <a:spLocks noChangeShapeType="1"/>
          </p:cNvSpPr>
          <p:nvPr/>
        </p:nvSpPr>
        <p:spPr bwMode="auto">
          <a:xfrm flipH="1">
            <a:off x="7380288" y="3284538"/>
            <a:ext cx="287337" cy="215900"/>
          </a:xfrm>
          <a:prstGeom prst="line">
            <a:avLst/>
          </a:prstGeom>
          <a:noFill/>
          <a:ln w="9525">
            <a:solidFill>
              <a:schemeClr val="tx1"/>
            </a:solidFill>
            <a:round/>
            <a:headEnd/>
            <a:tailEnd/>
          </a:ln>
          <a:effectLst/>
        </p:spPr>
        <p:txBody>
          <a:bodyPr/>
          <a:lstStyle/>
          <a:p>
            <a:endParaRPr lang="zh-CN" altLang="en-US"/>
          </a:p>
        </p:txBody>
      </p:sp>
      <p:sp>
        <p:nvSpPr>
          <p:cNvPr id="39996" name="Text Box 60"/>
          <p:cNvSpPr txBox="1">
            <a:spLocks noChangeArrowheads="1"/>
          </p:cNvSpPr>
          <p:nvPr/>
        </p:nvSpPr>
        <p:spPr bwMode="auto">
          <a:xfrm>
            <a:off x="539750" y="5013325"/>
            <a:ext cx="1728788" cy="519113"/>
          </a:xfrm>
          <a:prstGeom prst="rect">
            <a:avLst/>
          </a:prstGeom>
          <a:noFill/>
          <a:ln w="9525">
            <a:noFill/>
            <a:miter lim="800000"/>
            <a:headEnd/>
            <a:tailEnd/>
          </a:ln>
          <a:effectLst/>
        </p:spPr>
        <p:txBody>
          <a:bodyPr>
            <a:spAutoFit/>
          </a:bodyPr>
          <a:lstStyle/>
          <a:p>
            <a:pPr>
              <a:spcBef>
                <a:spcPct val="50000"/>
              </a:spcBef>
            </a:pPr>
            <a:r>
              <a:rPr lang="zh-CN" altLang="en-US" sz="2800" b="0"/>
              <a:t>结构单元</a:t>
            </a:r>
          </a:p>
        </p:txBody>
      </p:sp>
      <p:sp>
        <p:nvSpPr>
          <p:cNvPr id="39997" name="Text Box 61"/>
          <p:cNvSpPr txBox="1">
            <a:spLocks noChangeArrowheads="1"/>
          </p:cNvSpPr>
          <p:nvPr/>
        </p:nvSpPr>
        <p:spPr bwMode="auto">
          <a:xfrm>
            <a:off x="4140200" y="5084763"/>
            <a:ext cx="1250950" cy="519112"/>
          </a:xfrm>
          <a:prstGeom prst="rect">
            <a:avLst/>
          </a:prstGeom>
          <a:noFill/>
          <a:ln w="9525">
            <a:noFill/>
            <a:miter lim="800000"/>
            <a:headEnd/>
            <a:tailEnd/>
          </a:ln>
          <a:effectLst/>
        </p:spPr>
        <p:txBody>
          <a:bodyPr wrap="none">
            <a:spAutoFit/>
          </a:bodyPr>
          <a:lstStyle/>
          <a:p>
            <a:r>
              <a:rPr lang="zh-CN" altLang="en-US" sz="2800" b="0"/>
              <a:t>点　阵</a:t>
            </a:r>
          </a:p>
        </p:txBody>
      </p:sp>
      <p:sp>
        <p:nvSpPr>
          <p:cNvPr id="39998" name="Text Box 62"/>
          <p:cNvSpPr txBox="1">
            <a:spLocks noChangeArrowheads="1"/>
          </p:cNvSpPr>
          <p:nvPr/>
        </p:nvSpPr>
        <p:spPr bwMode="auto">
          <a:xfrm>
            <a:off x="6877050" y="5013325"/>
            <a:ext cx="1606550" cy="519113"/>
          </a:xfrm>
          <a:prstGeom prst="rect">
            <a:avLst/>
          </a:prstGeom>
          <a:noFill/>
          <a:ln w="9525">
            <a:noFill/>
            <a:miter lim="800000"/>
            <a:headEnd/>
            <a:tailEnd/>
          </a:ln>
          <a:effectLst/>
        </p:spPr>
        <p:txBody>
          <a:bodyPr wrap="none">
            <a:spAutoFit/>
          </a:bodyPr>
          <a:lstStyle/>
          <a:p>
            <a:r>
              <a:rPr lang="zh-CN" altLang="en-US" sz="2800" b="0"/>
              <a:t>晶体结构</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4"/>
          <p:cNvPicPr>
            <a:picLocks noChangeAspect="1" noChangeArrowheads="1"/>
          </p:cNvPicPr>
          <p:nvPr/>
        </p:nvPicPr>
        <p:blipFill>
          <a:blip r:embed="rId2" cstate="print"/>
          <a:srcRect/>
          <a:stretch>
            <a:fillRect/>
          </a:stretch>
        </p:blipFill>
        <p:spPr bwMode="auto">
          <a:xfrm>
            <a:off x="971550" y="1052513"/>
            <a:ext cx="7345363" cy="504507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64" name="Object 4"/>
          <p:cNvGraphicFramePr>
            <a:graphicFrameLocks noChangeAspect="1"/>
          </p:cNvGraphicFramePr>
          <p:nvPr/>
        </p:nvGraphicFramePr>
        <p:xfrm>
          <a:off x="827088" y="692150"/>
          <a:ext cx="7561262" cy="5491163"/>
        </p:xfrm>
        <a:graphic>
          <a:graphicData uri="http://schemas.openxmlformats.org/presentationml/2006/ole">
            <p:oleObj spid="_x0000_s40964" name="CS ChemDraw Drawing" r:id="rId3" imgW="3625200" imgH="3072600" progId="ChemDraw.Document.6.0">
              <p:embed/>
            </p:oleObj>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4"/>
          <p:cNvSpPr>
            <a:spLocks noChangeArrowheads="1"/>
          </p:cNvSpPr>
          <p:nvPr/>
        </p:nvSpPr>
        <p:spPr bwMode="auto">
          <a:xfrm>
            <a:off x="755650" y="1268413"/>
            <a:ext cx="7488238" cy="3990975"/>
          </a:xfrm>
          <a:prstGeom prst="rect">
            <a:avLst/>
          </a:prstGeom>
          <a:noFill/>
          <a:ln w="9525">
            <a:noFill/>
            <a:miter lim="800000"/>
            <a:headEnd/>
            <a:tailEnd/>
          </a:ln>
          <a:effectLst/>
        </p:spPr>
        <p:txBody>
          <a:bodyPr>
            <a:spAutoFit/>
          </a:bodyPr>
          <a:lstStyle/>
          <a:p>
            <a:r>
              <a:rPr kumimoji="1" lang="zh-CN" altLang="en-US" sz="3200" b="0"/>
              <a:t>长链高分子结晶时为了排入晶格：</a:t>
            </a:r>
          </a:p>
          <a:p>
            <a:endParaRPr kumimoji="1" lang="zh-CN" altLang="en-US" sz="3200" b="0"/>
          </a:p>
          <a:p>
            <a:r>
              <a:rPr kumimoji="1" lang="zh-CN" altLang="en-US" sz="3200" b="0"/>
              <a:t>１，取什么样的构象（排列方式）</a:t>
            </a:r>
          </a:p>
          <a:p>
            <a:endParaRPr kumimoji="1" lang="zh-CN" altLang="en-US" sz="3200" b="0"/>
          </a:p>
          <a:p>
            <a:r>
              <a:rPr kumimoji="1" lang="zh-CN" altLang="en-US" sz="3200" b="0"/>
              <a:t>２，晶胞及其参数。</a:t>
            </a:r>
          </a:p>
          <a:p>
            <a:r>
              <a:rPr kumimoji="1" lang="zh-CN" altLang="en-US" sz="3200" b="0"/>
              <a:t>　　柔顺的高分子长链为了排入晶格，一般采取比较伸展的构象，彼此平行排列，才能在结晶中作规整的密堆积。</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4"/>
          <p:cNvSpPr>
            <a:spLocks noChangeArrowheads="1"/>
          </p:cNvSpPr>
          <p:nvPr/>
        </p:nvSpPr>
        <p:spPr bwMode="auto">
          <a:xfrm>
            <a:off x="684213" y="692150"/>
            <a:ext cx="7704137" cy="5453063"/>
          </a:xfrm>
          <a:prstGeom prst="rect">
            <a:avLst/>
          </a:prstGeom>
          <a:noFill/>
          <a:ln w="9525">
            <a:noFill/>
            <a:miter lim="800000"/>
            <a:headEnd/>
            <a:tailEnd/>
          </a:ln>
          <a:effectLst/>
        </p:spPr>
        <p:txBody>
          <a:bodyPr>
            <a:spAutoFit/>
          </a:bodyPr>
          <a:lstStyle/>
          <a:p>
            <a:r>
              <a:rPr kumimoji="1" lang="en-US" altLang="zh-CN" sz="3200">
                <a:solidFill>
                  <a:srgbClr val="FFFF00"/>
                </a:solidFill>
              </a:rPr>
              <a:t>1.</a:t>
            </a:r>
            <a:r>
              <a:rPr kumimoji="1" lang="zh-CN" altLang="en-US" sz="3200">
                <a:solidFill>
                  <a:srgbClr val="FFFF00"/>
                </a:solidFill>
              </a:rPr>
              <a:t>结晶中的构象：</a:t>
            </a:r>
          </a:p>
          <a:p>
            <a:r>
              <a:rPr kumimoji="1" lang="zh-CN" altLang="en-US" sz="3200">
                <a:solidFill>
                  <a:srgbClr val="FFFF00"/>
                </a:solidFill>
              </a:rPr>
              <a:t>　　</a:t>
            </a:r>
            <a:r>
              <a:rPr kumimoji="1" lang="zh-CN" altLang="en-US" sz="3200" b="0"/>
              <a:t>分子内和分子间两方面因素决定。分子间力会影响分子间构象和链与链之间的堆砌密度，特别是分子间作用能较大时，如含氢键的</a:t>
            </a:r>
            <a:r>
              <a:rPr kumimoji="1" lang="en-US" altLang="zh-CN" sz="3200" b="0"/>
              <a:t>PA</a:t>
            </a:r>
            <a:r>
              <a:rPr kumimoji="1" lang="zh-CN" altLang="en-US" sz="3200" b="0"/>
              <a:t>，分子间力是重要的，对大多数的高聚物，可以忽略分子间力。</a:t>
            </a:r>
          </a:p>
          <a:p>
            <a:r>
              <a:rPr kumimoji="1" lang="zh-CN" altLang="en-US" sz="3200" b="0"/>
              <a:t>　　优先选择位能最低的构象，但这种构象必须满足排入晶格要求。使链上结构处于几何晶轴的 等同位置上。</a:t>
            </a:r>
          </a:p>
          <a:p>
            <a:endParaRPr kumimoji="1" lang="zh-CN" altLang="en-US" sz="3200" b="0"/>
          </a:p>
          <a:p>
            <a:endParaRPr kumimoji="1" lang="en-US" altLang="zh-CN" sz="3200" b="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4"/>
          <p:cNvSpPr>
            <a:spLocks noChangeArrowheads="1"/>
          </p:cNvSpPr>
          <p:nvPr/>
        </p:nvSpPr>
        <p:spPr bwMode="auto">
          <a:xfrm>
            <a:off x="395288" y="688975"/>
            <a:ext cx="8281987" cy="5453063"/>
          </a:xfrm>
          <a:prstGeom prst="rect">
            <a:avLst/>
          </a:prstGeom>
          <a:noFill/>
          <a:ln w="9525">
            <a:noFill/>
            <a:miter lim="800000"/>
            <a:headEnd/>
            <a:tailEnd/>
          </a:ln>
          <a:effectLst/>
        </p:spPr>
        <p:txBody>
          <a:bodyPr anchor="ctr">
            <a:spAutoFit/>
          </a:bodyPr>
          <a:lstStyle/>
          <a:p>
            <a:r>
              <a:rPr lang="zh-CN" altLang="en-US" sz="3200" b="0"/>
              <a:t>例如：</a:t>
            </a:r>
          </a:p>
          <a:p>
            <a:r>
              <a:rPr lang="zh-CN" altLang="en-US" sz="3200" b="0"/>
              <a:t>　聚乙烯在结晶时取全反式构象呈平面锯齿形，这是聚乙烯位能最低的构象形式。</a:t>
            </a:r>
          </a:p>
          <a:p>
            <a:endParaRPr lang="zh-CN" altLang="en-US" sz="3200" b="0"/>
          </a:p>
          <a:p>
            <a:r>
              <a:rPr lang="zh-CN" altLang="en-US" sz="3200" b="0"/>
              <a:t>聚四氟乙烯：</a:t>
            </a:r>
            <a:r>
              <a:rPr lang="en-US" altLang="zh-CN" sz="3200" b="0"/>
              <a:t>H13</a:t>
            </a:r>
            <a:r>
              <a:rPr lang="en-US" altLang="zh-CN" sz="3200" b="0" baseline="-25000"/>
              <a:t>6</a:t>
            </a:r>
            <a:r>
              <a:rPr lang="en-US" altLang="zh-CN" sz="3200" b="0"/>
              <a:t>  </a:t>
            </a:r>
          </a:p>
          <a:p>
            <a:r>
              <a:rPr lang="zh-CN" altLang="en-US" sz="3200" b="0"/>
              <a:t>聚  甲  醛：</a:t>
            </a:r>
            <a:r>
              <a:rPr lang="en-US" altLang="zh-CN" sz="3200" b="0"/>
              <a:t>H9</a:t>
            </a:r>
            <a:r>
              <a:rPr lang="en-US" altLang="zh-CN" sz="3200" b="0" baseline="-25000"/>
              <a:t>5</a:t>
            </a:r>
            <a:r>
              <a:rPr lang="en-US" altLang="zh-CN" sz="3200" b="0"/>
              <a:t>  </a:t>
            </a:r>
          </a:p>
          <a:p>
            <a:r>
              <a:rPr lang="zh-CN" altLang="en-US" sz="3200" b="0"/>
              <a:t>聚氧化乙烯：</a:t>
            </a:r>
            <a:r>
              <a:rPr lang="en-US" altLang="zh-CN" sz="3200" b="0"/>
              <a:t>H7</a:t>
            </a:r>
            <a:r>
              <a:rPr lang="en-US" altLang="zh-CN" sz="3200" b="0" baseline="-25000"/>
              <a:t>2</a:t>
            </a:r>
            <a:r>
              <a:rPr lang="en-US" altLang="zh-CN" sz="3200" b="0"/>
              <a:t> </a:t>
            </a:r>
          </a:p>
          <a:p>
            <a:r>
              <a:rPr kumimoji="1" lang="en-US" altLang="zh-CN" sz="3200" b="0"/>
              <a:t>PP,PS</a:t>
            </a:r>
            <a:r>
              <a:rPr kumimoji="1" lang="zh-CN" altLang="en-US" sz="3200" b="0"/>
              <a:t>等位阻较小，采取</a:t>
            </a:r>
            <a:r>
              <a:rPr kumimoji="1" lang="en-US" altLang="zh-CN" sz="3200" b="0"/>
              <a:t>H3</a:t>
            </a:r>
            <a:r>
              <a:rPr kumimoji="1" lang="en-US" altLang="zh-CN" sz="3200" b="0" baseline="-25000"/>
              <a:t>1</a:t>
            </a:r>
          </a:p>
          <a:p>
            <a:r>
              <a:rPr kumimoji="1" lang="zh-CN" altLang="en-US" sz="3200" b="0"/>
              <a:t>位阻增大，螺旋扩张，聚</a:t>
            </a:r>
            <a:r>
              <a:rPr kumimoji="1" lang="en-US" altLang="zh-CN" sz="3200" b="0"/>
              <a:t>1-</a:t>
            </a:r>
            <a:r>
              <a:rPr kumimoji="1" lang="zh-CN" altLang="en-US" sz="3200" b="0"/>
              <a:t>戊烯，</a:t>
            </a:r>
            <a:r>
              <a:rPr kumimoji="1" lang="en-US" altLang="zh-CN" sz="3200" b="0"/>
              <a:t>H7</a:t>
            </a:r>
            <a:r>
              <a:rPr kumimoji="1" lang="en-US" altLang="zh-CN" sz="3200" b="0" baseline="-25000"/>
              <a:t>2</a:t>
            </a:r>
            <a:endParaRPr lang="en-US" altLang="zh-CN" sz="3200" b="0" baseline="-25000"/>
          </a:p>
          <a:p>
            <a:endParaRPr lang="en-US" altLang="zh-CN" sz="3200" b="0"/>
          </a:p>
          <a:p>
            <a:endParaRPr lang="en-US" altLang="zh-CN" sz="3200" b="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2" name="Picture 4"/>
          <p:cNvPicPr>
            <a:picLocks noChangeAspect="1" noChangeArrowheads="1"/>
          </p:cNvPicPr>
          <p:nvPr/>
        </p:nvPicPr>
        <p:blipFill>
          <a:blip r:embed="rId2" cstate="print"/>
          <a:srcRect/>
          <a:stretch>
            <a:fillRect/>
          </a:stretch>
        </p:blipFill>
        <p:spPr bwMode="auto">
          <a:xfrm>
            <a:off x="2124075" y="404813"/>
            <a:ext cx="4876800" cy="4968875"/>
          </a:xfrm>
          <a:prstGeom prst="rect">
            <a:avLst/>
          </a:prstGeom>
          <a:noFill/>
          <a:ln w="9525">
            <a:noFill/>
            <a:miter lim="800000"/>
            <a:headEnd/>
            <a:tailEnd/>
          </a:ln>
          <a:effectLst/>
        </p:spPr>
      </p:pic>
      <p:sp>
        <p:nvSpPr>
          <p:cNvPr id="43013" name="Rectangle 5"/>
          <p:cNvSpPr>
            <a:spLocks noChangeArrowheads="1"/>
          </p:cNvSpPr>
          <p:nvPr/>
        </p:nvSpPr>
        <p:spPr bwMode="auto">
          <a:xfrm>
            <a:off x="2124075" y="5516563"/>
            <a:ext cx="4572000" cy="946150"/>
          </a:xfrm>
          <a:prstGeom prst="rect">
            <a:avLst/>
          </a:prstGeom>
          <a:noFill/>
          <a:ln w="9525">
            <a:noFill/>
            <a:miter lim="800000"/>
            <a:headEnd/>
            <a:tailEnd/>
          </a:ln>
          <a:effectLst/>
        </p:spPr>
        <p:txBody>
          <a:bodyPr>
            <a:spAutoFit/>
          </a:bodyPr>
          <a:lstStyle/>
          <a:p>
            <a:r>
              <a:rPr kumimoji="1" lang="zh-CN" altLang="en-US" sz="2800"/>
              <a:t>　　　　等规</a:t>
            </a:r>
            <a:r>
              <a:rPr kumimoji="1" lang="en-US" altLang="zh-CN" sz="2800"/>
              <a:t>PP</a:t>
            </a:r>
          </a:p>
          <a:p>
            <a:r>
              <a:rPr kumimoji="1" lang="zh-CN" altLang="en-US" sz="2800"/>
              <a:t>为清楚起见，只标出碳原子</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6" name="Picture 4"/>
          <p:cNvPicPr>
            <a:picLocks noChangeAspect="1" noChangeArrowheads="1"/>
          </p:cNvPicPr>
          <p:nvPr/>
        </p:nvPicPr>
        <p:blipFill>
          <a:blip r:embed="rId2" cstate="print"/>
          <a:srcRect/>
          <a:stretch>
            <a:fillRect/>
          </a:stretch>
        </p:blipFill>
        <p:spPr bwMode="auto">
          <a:xfrm>
            <a:off x="1908175" y="333375"/>
            <a:ext cx="4978400" cy="5184775"/>
          </a:xfrm>
          <a:prstGeom prst="rect">
            <a:avLst/>
          </a:prstGeom>
          <a:noFill/>
          <a:ln w="9525">
            <a:noFill/>
            <a:miter lim="800000"/>
            <a:headEnd/>
            <a:tailEnd/>
          </a:ln>
          <a:effectLst/>
        </p:spPr>
      </p:pic>
      <p:sp>
        <p:nvSpPr>
          <p:cNvPr id="44037" name="Text Box 5"/>
          <p:cNvSpPr txBox="1">
            <a:spLocks noChangeArrowheads="1"/>
          </p:cNvSpPr>
          <p:nvPr/>
        </p:nvSpPr>
        <p:spPr bwMode="auto">
          <a:xfrm>
            <a:off x="3492500" y="5805488"/>
            <a:ext cx="1612900" cy="519112"/>
          </a:xfrm>
          <a:prstGeom prst="rect">
            <a:avLst/>
          </a:prstGeom>
          <a:noFill/>
          <a:ln w="9525">
            <a:noFill/>
            <a:miter lim="800000"/>
            <a:headEnd/>
            <a:tailEnd/>
          </a:ln>
          <a:effectLst/>
        </p:spPr>
        <p:txBody>
          <a:bodyPr wrap="none">
            <a:spAutoFit/>
          </a:bodyPr>
          <a:lstStyle/>
          <a:p>
            <a:r>
              <a:rPr lang="zh-CN" altLang="en-US" sz="2800"/>
              <a:t>尼龙－６</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4"/>
          <p:cNvPicPr>
            <a:picLocks noChangeAspect="1" noChangeArrowheads="1"/>
          </p:cNvPicPr>
          <p:nvPr/>
        </p:nvPicPr>
        <p:blipFill>
          <a:blip r:embed="rId2" cstate="print"/>
          <a:srcRect/>
          <a:stretch>
            <a:fillRect/>
          </a:stretch>
        </p:blipFill>
        <p:spPr bwMode="auto">
          <a:xfrm>
            <a:off x="1042988" y="609600"/>
            <a:ext cx="7200900" cy="5791200"/>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ChangeArrowheads="1"/>
          </p:cNvSpPr>
          <p:nvPr/>
        </p:nvSpPr>
        <p:spPr bwMode="auto">
          <a:xfrm>
            <a:off x="395288" y="485775"/>
            <a:ext cx="8178800" cy="5214938"/>
          </a:xfrm>
          <a:prstGeom prst="rect">
            <a:avLst/>
          </a:prstGeom>
          <a:noFill/>
          <a:ln w="9525">
            <a:noFill/>
            <a:miter lim="800000"/>
            <a:headEnd/>
            <a:tailEnd/>
          </a:ln>
          <a:effectLst/>
        </p:spPr>
        <p:txBody>
          <a:bodyPr anchor="ctr">
            <a:spAutoFit/>
          </a:bodyPr>
          <a:lstStyle/>
          <a:p>
            <a:pPr>
              <a:lnSpc>
                <a:spcPct val="150000"/>
              </a:lnSpc>
            </a:pPr>
            <a:r>
              <a:rPr lang="zh-CN" altLang="en-US" sz="3200" b="0"/>
              <a:t>　   随着取代基的空间位阻增大，螺旋扩大，所以不同结构的高聚物，他们的结晶构象是不一样的。</a:t>
            </a:r>
          </a:p>
          <a:p>
            <a:pPr>
              <a:lnSpc>
                <a:spcPct val="150000"/>
              </a:lnSpc>
            </a:pPr>
            <a:r>
              <a:rPr lang="zh-CN" altLang="en-US" sz="3200" b="0"/>
              <a:t>　    而且由于高分子长链结构的特点，在结晶时高分子链段并不能充分地运动等，这些都会影响高聚物结晶晶体的完善程度，从而导致所谓的准晶结构，甚至成为非晶区。</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6"/>
          <p:cNvSpPr>
            <a:spLocks noChangeArrowheads="1"/>
          </p:cNvSpPr>
          <p:nvPr/>
        </p:nvSpPr>
        <p:spPr bwMode="auto">
          <a:xfrm>
            <a:off x="0" y="2711450"/>
            <a:ext cx="9144000" cy="0"/>
          </a:xfrm>
          <a:prstGeom prst="rect">
            <a:avLst/>
          </a:prstGeom>
          <a:noFill/>
          <a:ln w="9525">
            <a:noFill/>
            <a:miter lim="800000"/>
            <a:headEnd/>
            <a:tailEnd/>
          </a:ln>
          <a:effectLst/>
        </p:spPr>
        <p:txBody>
          <a:bodyPr wrap="none" anchor="ctr">
            <a:spAutoFit/>
          </a:bodyPr>
          <a:lstStyle/>
          <a:p>
            <a:endParaRPr lang="zh-CN" altLang="zh-CN" b="0"/>
          </a:p>
        </p:txBody>
      </p:sp>
      <p:sp>
        <p:nvSpPr>
          <p:cNvPr id="8200" name="Rectangle 8"/>
          <p:cNvSpPr>
            <a:spLocks noChangeArrowheads="1"/>
          </p:cNvSpPr>
          <p:nvPr/>
        </p:nvSpPr>
        <p:spPr bwMode="auto">
          <a:xfrm>
            <a:off x="1116013" y="4108450"/>
            <a:ext cx="5715000" cy="336550"/>
          </a:xfrm>
          <a:prstGeom prst="rect">
            <a:avLst/>
          </a:prstGeom>
          <a:noFill/>
          <a:ln w="9525">
            <a:noFill/>
            <a:miter lim="800000"/>
            <a:headEnd/>
            <a:tailEnd/>
          </a:ln>
          <a:effectLst/>
        </p:spPr>
        <p:txBody>
          <a:bodyPr anchor="ctr">
            <a:spAutoFit/>
          </a:bodyPr>
          <a:lstStyle/>
          <a:p>
            <a:r>
              <a:rPr lang="en-US" altLang="zh-CN" sz="1600" b="0">
                <a:latin typeface="Times New Roman" pitchFamily="18" charset="0"/>
                <a:cs typeface="Times New Roman" pitchFamily="18" charset="0"/>
              </a:rPr>
              <a:t>                                            </a:t>
            </a:r>
            <a:endParaRPr lang="en-US" altLang="zh-CN" sz="3200" b="0"/>
          </a:p>
        </p:txBody>
      </p:sp>
      <p:sp>
        <p:nvSpPr>
          <p:cNvPr id="8203" name="Rectangle 11"/>
          <p:cNvSpPr>
            <a:spLocks noChangeArrowheads="1"/>
          </p:cNvSpPr>
          <p:nvPr/>
        </p:nvSpPr>
        <p:spPr bwMode="auto">
          <a:xfrm>
            <a:off x="611188" y="476250"/>
            <a:ext cx="7993062" cy="6134100"/>
          </a:xfrm>
          <a:prstGeom prst="rect">
            <a:avLst/>
          </a:prstGeom>
          <a:noFill/>
          <a:ln w="9525">
            <a:noFill/>
            <a:miter lim="800000"/>
            <a:headEnd/>
            <a:tailEnd/>
          </a:ln>
          <a:effectLst/>
        </p:spPr>
        <p:txBody>
          <a:bodyPr>
            <a:spAutoFit/>
          </a:bodyPr>
          <a:lstStyle/>
          <a:p>
            <a:r>
              <a:rPr kumimoji="1" lang="en-US" altLang="zh-CN" sz="3200" b="0">
                <a:solidFill>
                  <a:srgbClr val="FFFF00"/>
                </a:solidFill>
              </a:rPr>
              <a:t>2.</a:t>
            </a:r>
            <a:r>
              <a:rPr kumimoji="1" lang="zh-CN" altLang="en-US" sz="3200" b="0">
                <a:solidFill>
                  <a:srgbClr val="FFFF00"/>
                </a:solidFill>
              </a:rPr>
              <a:t>诱导力：</a:t>
            </a:r>
            <a:r>
              <a:rPr kumimoji="1" lang="zh-CN" altLang="en-US" sz="3200" b="0"/>
              <a:t>极性分子的永久偶极与它在其它</a:t>
            </a:r>
          </a:p>
          <a:p>
            <a:r>
              <a:rPr kumimoji="1" lang="zh-CN" altLang="en-US" sz="3200" b="0"/>
              <a:t>                 分子上引起的诱导偶极间的相互</a:t>
            </a:r>
          </a:p>
          <a:p>
            <a:r>
              <a:rPr kumimoji="1" lang="zh-CN" altLang="en-US" sz="3200" b="0"/>
              <a:t>                 作用。</a:t>
            </a:r>
          </a:p>
          <a:p>
            <a:r>
              <a:rPr kumimoji="1" lang="zh-CN" altLang="en-US" sz="3200" b="0"/>
              <a:t>       由于极性分子周围的分子电场存在，在其周围的其它分子不管有无极性，与极性分子靠近时，都将产生诱导偶极，因此诱导力存在于极性分子与极性分子之间，也存在于</a:t>
            </a:r>
          </a:p>
          <a:p>
            <a:r>
              <a:rPr kumimoji="1" lang="zh-CN" altLang="en-US" sz="3200" b="0"/>
              <a:t>极性分子与非极性分子之间。对于相距为</a:t>
            </a:r>
            <a:r>
              <a:rPr kumimoji="1" lang="en-US" altLang="zh-CN" sz="3200" b="0"/>
              <a:t>R</a:t>
            </a:r>
            <a:r>
              <a:rPr kumimoji="1" lang="zh-CN" altLang="en-US" sz="3200" b="0"/>
              <a:t>的两分子。</a:t>
            </a:r>
          </a:p>
          <a:p>
            <a:r>
              <a:rPr kumimoji="1" lang="zh-CN" altLang="en-US" sz="3200" b="0" i="1"/>
              <a:t>          </a:t>
            </a:r>
          </a:p>
          <a:p>
            <a:pPr>
              <a:spcBef>
                <a:spcPct val="20000"/>
              </a:spcBef>
            </a:pPr>
            <a:endParaRPr kumimoji="1" lang="zh-CN" altLang="en-US" sz="3200" b="0"/>
          </a:p>
          <a:p>
            <a:pPr>
              <a:spcBef>
                <a:spcPct val="20000"/>
              </a:spcBef>
            </a:pPr>
            <a:r>
              <a:rPr kumimoji="1" lang="zh-CN" altLang="en-US" sz="3200" b="0"/>
              <a:t>作用能：</a:t>
            </a:r>
            <a:r>
              <a:rPr kumimoji="1" lang="en-US" altLang="zh-CN" sz="3200" b="0"/>
              <a:t>6-13KJ/mol</a:t>
            </a:r>
          </a:p>
        </p:txBody>
      </p:sp>
      <p:graphicFrame>
        <p:nvGraphicFramePr>
          <p:cNvPr id="8204" name="Object 12"/>
          <p:cNvGraphicFramePr>
            <a:graphicFrameLocks noChangeAspect="1"/>
          </p:cNvGraphicFramePr>
          <p:nvPr/>
        </p:nvGraphicFramePr>
        <p:xfrm>
          <a:off x="3492500" y="4797425"/>
          <a:ext cx="3733800" cy="1020763"/>
        </p:xfrm>
        <a:graphic>
          <a:graphicData uri="http://schemas.openxmlformats.org/presentationml/2006/ole">
            <p:oleObj spid="_x0000_s8204" r:id="rId3" imgW="1536700" imgH="419100" progId="Equation.3">
              <p:embed/>
            </p:oleObj>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4"/>
          <p:cNvSpPr>
            <a:spLocks noChangeArrowheads="1"/>
          </p:cNvSpPr>
          <p:nvPr/>
        </p:nvSpPr>
        <p:spPr bwMode="auto">
          <a:xfrm>
            <a:off x="539750" y="306388"/>
            <a:ext cx="8002588" cy="5940425"/>
          </a:xfrm>
          <a:prstGeom prst="rect">
            <a:avLst/>
          </a:prstGeom>
          <a:noFill/>
          <a:ln w="9525">
            <a:noFill/>
            <a:miter lim="800000"/>
            <a:headEnd/>
            <a:tailEnd/>
          </a:ln>
          <a:effectLst/>
        </p:spPr>
        <p:txBody>
          <a:bodyPr anchor="ctr">
            <a:spAutoFit/>
          </a:bodyPr>
          <a:lstStyle/>
          <a:p>
            <a:pPr indent="400050">
              <a:tabLst>
                <a:tab pos="457200" algn="l"/>
              </a:tabLst>
            </a:pPr>
            <a:r>
              <a:rPr lang="en-US" altLang="zh-CN" sz="3200">
                <a:solidFill>
                  <a:srgbClr val="FFFF00"/>
                </a:solidFill>
              </a:rPr>
              <a:t>2.  </a:t>
            </a:r>
            <a:r>
              <a:rPr lang="zh-CN" altLang="en-US" sz="3200">
                <a:solidFill>
                  <a:srgbClr val="FFFF00"/>
                </a:solidFill>
              </a:rPr>
              <a:t>晶胞和晶系</a:t>
            </a:r>
          </a:p>
          <a:p>
            <a:pPr indent="400050">
              <a:tabLst>
                <a:tab pos="457200" algn="l"/>
              </a:tabLst>
            </a:pPr>
            <a:r>
              <a:rPr lang="zh-CN" altLang="en-US" sz="3200" b="0"/>
              <a:t>　在空间格子中划出一个个大小和形状完全一样的平行六面体以代表晶体结构的基本重复单元，这种</a:t>
            </a:r>
            <a:r>
              <a:rPr lang="zh-CN" altLang="en-US" sz="3200" u="sng"/>
              <a:t>三维空间中具有周期性排列的最小单位就称为晶胞。</a:t>
            </a:r>
            <a:r>
              <a:rPr lang="zh-CN" altLang="en-US" sz="3200" b="0"/>
              <a:t>不同的晶胞及其参数可以通过</a:t>
            </a:r>
            <a:r>
              <a:rPr lang="en-US" altLang="zh-CN" sz="3200" b="0"/>
              <a:t>X—</a:t>
            </a:r>
            <a:r>
              <a:rPr lang="zh-CN" altLang="en-US" sz="3200" b="0"/>
              <a:t>射线衍射法求得。</a:t>
            </a:r>
          </a:p>
          <a:p>
            <a:pPr indent="400050">
              <a:tabLst>
                <a:tab pos="457200" algn="l"/>
              </a:tabLst>
            </a:pPr>
            <a:endParaRPr lang="zh-CN" altLang="en-US" sz="3200" b="0"/>
          </a:p>
          <a:p>
            <a:pPr indent="400050">
              <a:tabLst>
                <a:tab pos="457200" algn="l"/>
              </a:tabLst>
            </a:pPr>
            <a:r>
              <a:rPr lang="zh-CN" altLang="en-US" sz="3200" b="0">
                <a:solidFill>
                  <a:srgbClr val="FFFF00"/>
                </a:solidFill>
              </a:rPr>
              <a:t>晶胞类型的总称为晶系。</a:t>
            </a:r>
            <a:r>
              <a:rPr lang="zh-CN" altLang="en-US" sz="3200" b="0"/>
              <a:t>包括：</a:t>
            </a:r>
          </a:p>
          <a:p>
            <a:pPr indent="400050">
              <a:tabLst>
                <a:tab pos="457200" algn="l"/>
              </a:tabLst>
            </a:pPr>
            <a:r>
              <a:rPr lang="zh-CN" altLang="en-US" sz="3200" b="0"/>
              <a:t>高级晶系：立方，六方</a:t>
            </a:r>
          </a:p>
          <a:p>
            <a:pPr indent="400050">
              <a:tabLst>
                <a:tab pos="457200" algn="l"/>
              </a:tabLst>
            </a:pPr>
            <a:r>
              <a:rPr lang="zh-CN" altLang="en-US" sz="3200" b="0"/>
              <a:t>中级晶系：四方，斜方（正交）</a:t>
            </a:r>
          </a:p>
          <a:p>
            <a:pPr indent="400050">
              <a:tabLst>
                <a:tab pos="457200" algn="l"/>
              </a:tabLst>
            </a:pPr>
            <a:r>
              <a:rPr lang="zh-CN" altLang="en-US" sz="3200" b="0"/>
              <a:t>初级晶系：单斜，三斜，三方</a:t>
            </a:r>
          </a:p>
          <a:p>
            <a:pPr indent="400050">
              <a:tabLst>
                <a:tab pos="457200" algn="l"/>
              </a:tabLst>
            </a:pPr>
            <a:r>
              <a:rPr lang="zh-CN" altLang="en-US" sz="3200" b="0"/>
              <a:t>高分子晶系为初级和中级晶系。</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zh-CN" altLang="en-US" b="1">
                <a:solidFill>
                  <a:srgbClr val="FFFF00"/>
                </a:solidFill>
              </a:rPr>
              <a:t>第三节：高分子聚集态结构模型</a:t>
            </a:r>
          </a:p>
        </p:txBody>
      </p:sp>
      <p:sp>
        <p:nvSpPr>
          <p:cNvPr id="49155" name="Rectangle 3"/>
          <p:cNvSpPr>
            <a:spLocks noGrp="1" noChangeArrowheads="1"/>
          </p:cNvSpPr>
          <p:nvPr>
            <p:ph type="body" idx="1"/>
          </p:nvPr>
        </p:nvSpPr>
        <p:spPr/>
        <p:txBody>
          <a:bodyPr/>
          <a:lstStyle/>
          <a:p>
            <a:pPr marL="812800" indent="-812800">
              <a:lnSpc>
                <a:spcPct val="90000"/>
              </a:lnSpc>
              <a:buFont typeface="Wingdings" pitchFamily="2" charset="2"/>
              <a:buNone/>
            </a:pPr>
            <a:r>
              <a:rPr lang="en-US" altLang="zh-CN" sz="2800" b="1">
                <a:solidFill>
                  <a:srgbClr val="FFFF00"/>
                </a:solidFill>
              </a:rPr>
              <a:t>2.3.1</a:t>
            </a:r>
            <a:r>
              <a:rPr lang="zh-CN" altLang="en-US" sz="2800" b="1">
                <a:solidFill>
                  <a:srgbClr val="FFFF00"/>
                </a:solidFill>
              </a:rPr>
              <a:t>高聚物的晶态结构模型</a:t>
            </a:r>
          </a:p>
          <a:p>
            <a:pPr marL="812800" indent="-812800">
              <a:lnSpc>
                <a:spcPct val="90000"/>
              </a:lnSpc>
              <a:buFont typeface="Wingdings" pitchFamily="2" charset="2"/>
              <a:buNone/>
            </a:pPr>
            <a:endParaRPr lang="zh-CN" altLang="en-US" sz="2800">
              <a:solidFill>
                <a:srgbClr val="FFFF00"/>
              </a:solidFill>
            </a:endParaRPr>
          </a:p>
          <a:p>
            <a:pPr marL="812800" indent="-812800">
              <a:lnSpc>
                <a:spcPct val="90000"/>
              </a:lnSpc>
              <a:buFont typeface="Wingdings" pitchFamily="2" charset="2"/>
              <a:buNone/>
            </a:pPr>
            <a:r>
              <a:rPr lang="zh-CN" altLang="en-US" sz="2800"/>
              <a:t>　　关于结晶结构模型随着人们对高聚物结晶的逐</a:t>
            </a:r>
          </a:p>
          <a:p>
            <a:pPr marL="812800" indent="-812800">
              <a:lnSpc>
                <a:spcPct val="90000"/>
              </a:lnSpc>
              <a:buFont typeface="Wingdings" pitchFamily="2" charset="2"/>
              <a:buNone/>
            </a:pPr>
            <a:r>
              <a:rPr lang="zh-CN" altLang="en-US" sz="2800"/>
              <a:t>步认识，在已有实验事实的基础上，提出了各种各</a:t>
            </a:r>
          </a:p>
          <a:p>
            <a:pPr marL="812800" indent="-812800">
              <a:lnSpc>
                <a:spcPct val="90000"/>
              </a:lnSpc>
              <a:buFont typeface="Wingdings" pitchFamily="2" charset="2"/>
              <a:buNone/>
            </a:pPr>
            <a:r>
              <a:rPr lang="zh-CN" altLang="en-US" sz="2800"/>
              <a:t>样的结构模型。但是由于历史条件的限制，各种模</a:t>
            </a:r>
          </a:p>
          <a:p>
            <a:pPr marL="812800" indent="-812800">
              <a:lnSpc>
                <a:spcPct val="90000"/>
              </a:lnSpc>
              <a:buFont typeface="Wingdings" pitchFamily="2" charset="2"/>
              <a:buNone/>
            </a:pPr>
            <a:r>
              <a:rPr lang="zh-CN" altLang="en-US" sz="2800"/>
              <a:t>型都或多或少带有一定的片面性；不同观点之间的</a:t>
            </a:r>
          </a:p>
          <a:p>
            <a:pPr marL="812800" indent="-812800">
              <a:lnSpc>
                <a:spcPct val="90000"/>
              </a:lnSpc>
              <a:buFont typeface="Wingdings" pitchFamily="2" charset="2"/>
              <a:buNone/>
            </a:pPr>
            <a:r>
              <a:rPr lang="zh-CN" altLang="en-US" sz="2800"/>
              <a:t>讨论至今还在进行，各种模型还没有一定的结论。</a:t>
            </a:r>
          </a:p>
          <a:p>
            <a:pPr marL="812800" indent="-812800">
              <a:lnSpc>
                <a:spcPct val="90000"/>
              </a:lnSpc>
              <a:buFont typeface="Wingdings" pitchFamily="2" charset="2"/>
              <a:buNone/>
            </a:pPr>
            <a:r>
              <a:rPr lang="zh-CN" altLang="en-US" sz="2800"/>
              <a:t>在这里我们只简单地介绍几种主要的结构模型，使</a:t>
            </a:r>
          </a:p>
          <a:p>
            <a:pPr marL="812800" indent="-812800">
              <a:lnSpc>
                <a:spcPct val="90000"/>
              </a:lnSpc>
              <a:buFont typeface="Wingdings" pitchFamily="2" charset="2"/>
              <a:buNone/>
            </a:pPr>
            <a:r>
              <a:rPr lang="zh-CN" altLang="en-US" sz="2800"/>
              <a:t>我们对高聚物的结晶有一个初步的认识。</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4"/>
          <p:cNvSpPr>
            <a:spLocks noChangeArrowheads="1"/>
          </p:cNvSpPr>
          <p:nvPr/>
        </p:nvSpPr>
        <p:spPr bwMode="auto">
          <a:xfrm>
            <a:off x="539750" y="404813"/>
            <a:ext cx="8135938" cy="6070600"/>
          </a:xfrm>
          <a:prstGeom prst="rect">
            <a:avLst/>
          </a:prstGeom>
          <a:noFill/>
          <a:ln w="9525">
            <a:noFill/>
            <a:miter lim="800000"/>
            <a:headEnd/>
            <a:tailEnd/>
          </a:ln>
          <a:effectLst/>
        </p:spPr>
        <p:txBody>
          <a:bodyPr anchor="ctr">
            <a:spAutoFit/>
          </a:bodyPr>
          <a:lstStyle/>
          <a:p>
            <a:pPr indent="400050">
              <a:buFontTx/>
              <a:buAutoNum type="arabicPeriod"/>
              <a:tabLst>
                <a:tab pos="457200" algn="l"/>
              </a:tabLst>
            </a:pPr>
            <a:r>
              <a:rPr lang="zh-CN" altLang="en-US" sz="2800">
                <a:solidFill>
                  <a:srgbClr val="FFFF00"/>
                </a:solidFill>
              </a:rPr>
              <a:t>缨状微束模型</a:t>
            </a:r>
          </a:p>
          <a:p>
            <a:pPr indent="400050">
              <a:tabLst>
                <a:tab pos="457200" algn="l"/>
              </a:tabLst>
            </a:pPr>
            <a:r>
              <a:rPr lang="zh-CN" altLang="en-US" sz="2800" b="0"/>
              <a:t>　这个模型是</a:t>
            </a:r>
            <a:r>
              <a:rPr lang="en-US" altLang="zh-CN" sz="2800" b="0"/>
              <a:t>20</a:t>
            </a:r>
            <a:r>
              <a:rPr lang="zh-CN" altLang="en-US" sz="2800" b="0"/>
              <a:t>世纪</a:t>
            </a:r>
            <a:r>
              <a:rPr lang="en-US" altLang="zh-CN" sz="2800" b="0"/>
              <a:t>40</a:t>
            </a:r>
            <a:r>
              <a:rPr lang="zh-CN" altLang="en-US" sz="2800" b="0"/>
              <a:t>年代由 </a:t>
            </a:r>
            <a:r>
              <a:rPr lang="en-US" altLang="zh-CN" sz="2800" b="0"/>
              <a:t>(Gerngross)</a:t>
            </a:r>
            <a:r>
              <a:rPr lang="zh-CN" altLang="en-US" sz="2800" b="0"/>
              <a:t>根格洛斯对凝胶提出来的。这个模型的提出，打破了以往认为高分子无规线团是杂乱无章的聚集态的概念，证明了不完善结晶结构的存在。</a:t>
            </a:r>
          </a:p>
          <a:p>
            <a:pPr indent="400050">
              <a:tabLst>
                <a:tab pos="457200" algn="l"/>
              </a:tabLst>
            </a:pPr>
            <a:endParaRPr lang="zh-CN" altLang="en-US" sz="2800">
              <a:solidFill>
                <a:srgbClr val="FFFF00"/>
              </a:solidFill>
            </a:endParaRPr>
          </a:p>
          <a:p>
            <a:pPr indent="400050">
              <a:tabLst>
                <a:tab pos="457200" algn="l"/>
              </a:tabLst>
            </a:pPr>
            <a:r>
              <a:rPr lang="zh-CN" altLang="en-US" sz="2800">
                <a:solidFill>
                  <a:srgbClr val="FFFF00"/>
                </a:solidFill>
              </a:rPr>
              <a:t>这个模型认为：</a:t>
            </a:r>
            <a:r>
              <a:rPr lang="zh-CN" altLang="en-US" sz="2800" b="0"/>
              <a:t>在结晶高聚物中，晶区和非晶区互相穿插，同时存在于结晶高聚物中。在晶区中，分子链相平行排列，形成规整的结构，但晶区的尺寸非常小，一根分子链可以同时通过几个晶区和非晶区；而在非晶区中，分子链的堆砌是完全无序的。</a:t>
            </a:r>
          </a:p>
          <a:p>
            <a:pPr indent="400050">
              <a:tabLst>
                <a:tab pos="457200" algn="l"/>
              </a:tabLst>
            </a:pPr>
            <a:r>
              <a:rPr lang="zh-CN" altLang="en-US" sz="2800" b="0"/>
              <a:t>　而在拉伸过程中，这类结晶高聚物的晶区部分朝着外力的方向取向。</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4" name="Picture 4"/>
          <p:cNvPicPr>
            <a:picLocks noChangeAspect="1" noChangeArrowheads="1"/>
          </p:cNvPicPr>
          <p:nvPr/>
        </p:nvPicPr>
        <p:blipFill>
          <a:blip r:embed="rId2" cstate="print"/>
          <a:srcRect/>
          <a:stretch>
            <a:fillRect/>
          </a:stretch>
        </p:blipFill>
        <p:spPr bwMode="auto">
          <a:xfrm>
            <a:off x="1116013" y="404813"/>
            <a:ext cx="7056437" cy="5029200"/>
          </a:xfrm>
          <a:prstGeom prst="rect">
            <a:avLst/>
          </a:prstGeom>
          <a:noFill/>
          <a:ln w="9525">
            <a:noFill/>
            <a:miter lim="800000"/>
            <a:headEnd/>
            <a:tailEnd/>
          </a:ln>
          <a:effectLst/>
        </p:spPr>
      </p:pic>
      <p:sp>
        <p:nvSpPr>
          <p:cNvPr id="51206" name="Text Box 6"/>
          <p:cNvSpPr txBox="1">
            <a:spLocks noChangeArrowheads="1"/>
          </p:cNvSpPr>
          <p:nvPr/>
        </p:nvSpPr>
        <p:spPr bwMode="auto">
          <a:xfrm>
            <a:off x="1835150" y="5516563"/>
            <a:ext cx="5726113" cy="946150"/>
          </a:xfrm>
          <a:prstGeom prst="rect">
            <a:avLst/>
          </a:prstGeom>
          <a:noFill/>
          <a:ln w="9525">
            <a:noFill/>
            <a:miter lim="800000"/>
            <a:headEnd/>
            <a:tailEnd/>
          </a:ln>
          <a:effectLst/>
        </p:spPr>
        <p:txBody>
          <a:bodyPr wrap="none">
            <a:spAutoFit/>
          </a:bodyPr>
          <a:lstStyle/>
          <a:p>
            <a:pPr>
              <a:spcBef>
                <a:spcPct val="20000"/>
              </a:spcBef>
            </a:pPr>
            <a:r>
              <a:rPr kumimoji="1" lang="zh-CN" altLang="en-US" sz="2800" b="0"/>
              <a:t>缨状微束模型</a:t>
            </a:r>
            <a:r>
              <a:rPr kumimoji="1" lang="en-US" altLang="zh-CN" sz="2800" b="0"/>
              <a:t>(fringed micell model)</a:t>
            </a:r>
          </a:p>
          <a:p>
            <a:endParaRPr lang="en-US" altLang="zh-CN" sz="2800" b="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ChangeArrowheads="1"/>
          </p:cNvSpPr>
          <p:nvPr/>
        </p:nvSpPr>
        <p:spPr bwMode="auto">
          <a:xfrm>
            <a:off x="539750" y="692150"/>
            <a:ext cx="7848600" cy="5453063"/>
          </a:xfrm>
          <a:prstGeom prst="rect">
            <a:avLst/>
          </a:prstGeom>
          <a:noFill/>
          <a:ln w="9525">
            <a:noFill/>
            <a:miter lim="800000"/>
            <a:headEnd/>
            <a:tailEnd/>
          </a:ln>
          <a:effectLst/>
        </p:spPr>
        <p:txBody>
          <a:bodyPr>
            <a:spAutoFit/>
          </a:bodyPr>
          <a:lstStyle/>
          <a:p>
            <a:r>
              <a:rPr kumimoji="1" lang="zh-CN" altLang="en-US" sz="3200">
                <a:solidFill>
                  <a:srgbClr val="FFFF00"/>
                </a:solidFill>
              </a:rPr>
              <a:t>理论要点：</a:t>
            </a:r>
          </a:p>
          <a:p>
            <a:r>
              <a:rPr kumimoji="1" lang="zh-CN" altLang="en-US" sz="3200" b="0"/>
              <a:t>１）聚合物中晶区非晶区同时存在；</a:t>
            </a:r>
          </a:p>
          <a:p>
            <a:r>
              <a:rPr kumimoji="1" lang="zh-CN" altLang="en-US" sz="3200" b="0"/>
              <a:t>２）晶区无规取向，非晶区无序；</a:t>
            </a:r>
          </a:p>
          <a:p>
            <a:r>
              <a:rPr kumimoji="1" lang="zh-CN" altLang="en-US" sz="3200" b="0"/>
              <a:t>３）一根分子链可同时穿越几个晶区与非</a:t>
            </a:r>
          </a:p>
          <a:p>
            <a:r>
              <a:rPr kumimoji="1" lang="zh-CN" altLang="en-US" sz="3200" b="0"/>
              <a:t>　　晶区；</a:t>
            </a:r>
          </a:p>
          <a:p>
            <a:endParaRPr kumimoji="1" lang="zh-CN" altLang="en-US" sz="3200" b="0"/>
          </a:p>
          <a:p>
            <a:r>
              <a:rPr kumimoji="1" lang="zh-CN" altLang="en-US" sz="3200">
                <a:solidFill>
                  <a:srgbClr val="FFFF00"/>
                </a:solidFill>
              </a:rPr>
              <a:t>解释事实：</a:t>
            </a:r>
          </a:p>
          <a:p>
            <a:r>
              <a:rPr kumimoji="1" lang="zh-CN" altLang="en-US" sz="3200" b="0"/>
              <a:t>１）晶区长度比分子链短</a:t>
            </a:r>
          </a:p>
          <a:p>
            <a:r>
              <a:rPr kumimoji="1" lang="zh-CN" altLang="en-US" sz="3200" b="0"/>
              <a:t>２）聚合物宏观密度比晶区密度小</a:t>
            </a:r>
          </a:p>
          <a:p>
            <a:r>
              <a:rPr kumimoji="1" lang="zh-CN" altLang="en-US" sz="3200" b="0"/>
              <a:t>３）高分子有一定熔程，是由于晶区尺寸</a:t>
            </a:r>
          </a:p>
          <a:p>
            <a:r>
              <a:rPr kumimoji="1" lang="zh-CN" altLang="en-US" sz="3200" b="0"/>
              <a:t>　　不同；</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4"/>
          <p:cNvSpPr>
            <a:spLocks noChangeArrowheads="1"/>
          </p:cNvSpPr>
          <p:nvPr/>
        </p:nvSpPr>
        <p:spPr bwMode="auto">
          <a:xfrm>
            <a:off x="468313" y="908050"/>
            <a:ext cx="8208962" cy="4965700"/>
          </a:xfrm>
          <a:prstGeom prst="rect">
            <a:avLst/>
          </a:prstGeom>
          <a:noFill/>
          <a:ln w="9525">
            <a:noFill/>
            <a:miter lim="800000"/>
            <a:headEnd/>
            <a:tailEnd/>
          </a:ln>
          <a:effectLst/>
        </p:spPr>
        <p:txBody>
          <a:bodyPr>
            <a:spAutoFit/>
          </a:bodyPr>
          <a:lstStyle/>
          <a:p>
            <a:r>
              <a:rPr kumimoji="1" lang="zh-CN" altLang="en-US" sz="3200">
                <a:solidFill>
                  <a:srgbClr val="FFFF00"/>
                </a:solidFill>
              </a:rPr>
              <a:t>矛盾：</a:t>
            </a:r>
          </a:p>
          <a:p>
            <a:endParaRPr kumimoji="1" lang="zh-CN" altLang="en-US" sz="3200">
              <a:solidFill>
                <a:srgbClr val="FFFF00"/>
              </a:solidFill>
            </a:endParaRPr>
          </a:p>
          <a:p>
            <a:r>
              <a:rPr kumimoji="1" lang="zh-CN" altLang="en-US" sz="3200" b="0"/>
              <a:t>１）晶区与非晶区可分，按这个模型是不可分的。癸二酸乙二醇酯球晶用苯蒸气处理可得球晶；</a:t>
            </a:r>
          </a:p>
          <a:p>
            <a:endParaRPr kumimoji="1" lang="zh-CN" altLang="en-US" sz="3200" b="0"/>
          </a:p>
          <a:p>
            <a:r>
              <a:rPr kumimoji="1" lang="zh-CN" altLang="en-US" sz="3200" b="0"/>
              <a:t>２）单晶的存在。</a:t>
            </a:r>
            <a:r>
              <a:rPr kumimoji="1" lang="en-US" altLang="zh-CN" sz="3200" b="0"/>
              <a:t>Keller</a:t>
            </a:r>
            <a:r>
              <a:rPr kumimoji="1" lang="zh-CN" altLang="en-US" sz="3200" b="0"/>
              <a:t>于</a:t>
            </a:r>
            <a:r>
              <a:rPr kumimoji="1" lang="en-US" altLang="zh-CN" sz="3200" b="0"/>
              <a:t>1957</a:t>
            </a:r>
            <a:r>
              <a:rPr kumimoji="1" lang="zh-CN" altLang="en-US" sz="3200" b="0"/>
              <a:t>年从二甲苯得到</a:t>
            </a:r>
            <a:r>
              <a:rPr kumimoji="1" lang="en-US" altLang="zh-CN" sz="3200" b="0"/>
              <a:t>50</a:t>
            </a:r>
            <a:r>
              <a:rPr kumimoji="1" lang="en-US" altLang="zh-CN" sz="3200" b="0">
                <a:sym typeface="Symbol" pitchFamily="18" charset="2"/>
              </a:rPr>
              <a:t>m</a:t>
            </a:r>
            <a:r>
              <a:rPr kumimoji="1" lang="zh-CN" altLang="en-US" sz="3200" b="0">
                <a:sym typeface="Symbol" pitchFamily="18" charset="2"/>
              </a:rPr>
              <a:t>菱形的</a:t>
            </a:r>
            <a:r>
              <a:rPr kumimoji="1" lang="en-US" altLang="zh-CN" sz="3200" b="0">
                <a:sym typeface="Symbol" pitchFamily="18" charset="2"/>
              </a:rPr>
              <a:t>PE</a:t>
            </a:r>
            <a:r>
              <a:rPr kumimoji="1" lang="zh-CN" altLang="en-US" sz="3200" b="0">
                <a:sym typeface="Symbol" pitchFamily="18" charset="2"/>
              </a:rPr>
              <a:t>单晶，测得晶片厚</a:t>
            </a:r>
            <a:r>
              <a:rPr kumimoji="1" lang="en-US" altLang="zh-CN" sz="3200" b="0">
                <a:sym typeface="Symbol" pitchFamily="18" charset="2"/>
              </a:rPr>
              <a:t>10nm</a:t>
            </a:r>
            <a:r>
              <a:rPr kumimoji="1" lang="zh-CN" altLang="en-US" sz="3200" b="0">
                <a:sym typeface="Symbol" pitchFamily="18" charset="2"/>
              </a:rPr>
              <a:t>，且厚度与分子量无关。分子链垂直于晶片。</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ChangeArrowheads="1"/>
          </p:cNvSpPr>
          <p:nvPr/>
        </p:nvSpPr>
        <p:spPr bwMode="auto">
          <a:xfrm>
            <a:off x="611188" y="476250"/>
            <a:ext cx="7921625" cy="5788025"/>
          </a:xfrm>
          <a:prstGeom prst="rect">
            <a:avLst/>
          </a:prstGeom>
          <a:noFill/>
          <a:ln w="9525">
            <a:noFill/>
            <a:miter lim="800000"/>
            <a:headEnd/>
            <a:tailEnd/>
          </a:ln>
          <a:effectLst/>
        </p:spPr>
        <p:txBody>
          <a:bodyPr>
            <a:spAutoFit/>
          </a:bodyPr>
          <a:lstStyle/>
          <a:p>
            <a:pPr>
              <a:lnSpc>
                <a:spcPct val="90000"/>
              </a:lnSpc>
              <a:spcBef>
                <a:spcPct val="20000"/>
              </a:spcBef>
            </a:pPr>
            <a:r>
              <a:rPr kumimoji="1" lang="zh-CN" altLang="en-US" sz="3200" b="0"/>
              <a:t>　　事实上，以</a:t>
            </a:r>
            <a:r>
              <a:rPr kumimoji="1" lang="en-US" altLang="zh-CN" sz="3200" b="0"/>
              <a:t>x</a:t>
            </a:r>
            <a:r>
              <a:rPr kumimoji="1" lang="zh-CN" altLang="en-US" sz="3200" b="0"/>
              <a:t>射线研究晶体，观察范围仅</a:t>
            </a:r>
            <a:r>
              <a:rPr kumimoji="1" lang="en-US" altLang="zh-CN" sz="3200" b="0"/>
              <a:t>0.1-10nm</a:t>
            </a:r>
            <a:r>
              <a:rPr kumimoji="1" lang="zh-CN" altLang="en-US" sz="3200" b="0"/>
              <a:t>区域，因而得到的只是晶体中原子排列乃至链段排列的微观信息，不可能观测到整个晶体的亚微观信息。</a:t>
            </a:r>
            <a:r>
              <a:rPr kumimoji="1" lang="en-US" altLang="zh-CN" sz="3200" b="0"/>
              <a:t>50</a:t>
            </a:r>
            <a:r>
              <a:rPr kumimoji="1" lang="zh-CN" altLang="en-US" sz="3200" b="0"/>
              <a:t>年代，电子显微术的发展，使人们可以在微束尺寸上观察晶体结构。通过观察，人们能够看到高分子异常规整的外形，并可直接测定晶片厚度。通常晶片厚约</a:t>
            </a:r>
            <a:r>
              <a:rPr kumimoji="1" lang="en-US" altLang="zh-CN" sz="3200" b="0"/>
              <a:t>10nm</a:t>
            </a:r>
            <a:r>
              <a:rPr kumimoji="1" lang="zh-CN" altLang="en-US" sz="3200" b="0"/>
              <a:t>，且经研究证明分子链轴方向同单晶薄片垂直，而伸展的高分子可达</a:t>
            </a:r>
            <a:r>
              <a:rPr kumimoji="1" lang="en-US" altLang="zh-CN" sz="3200" b="0"/>
              <a:t>100nm</a:t>
            </a:r>
            <a:r>
              <a:rPr kumimoji="1" lang="zh-CN" altLang="en-US" sz="3200" b="0"/>
              <a:t>以上，那么从晶片中伸出来的高分子哪去了？只能再折回到晶片中去。这就要求否定缨状微束，从而导致折叠链模型的建立。</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ChangeArrowheads="1"/>
          </p:cNvSpPr>
          <p:nvPr/>
        </p:nvSpPr>
        <p:spPr bwMode="auto">
          <a:xfrm>
            <a:off x="468313" y="404813"/>
            <a:ext cx="8207375" cy="6070600"/>
          </a:xfrm>
          <a:prstGeom prst="rect">
            <a:avLst/>
          </a:prstGeom>
          <a:noFill/>
          <a:ln w="9525">
            <a:noFill/>
            <a:miter lim="800000"/>
            <a:headEnd/>
            <a:tailEnd/>
          </a:ln>
          <a:effectLst/>
        </p:spPr>
        <p:txBody>
          <a:bodyPr anchor="ctr">
            <a:spAutoFit/>
          </a:bodyPr>
          <a:lstStyle/>
          <a:p>
            <a:pPr indent="400050"/>
            <a:r>
              <a:rPr lang="en-US" altLang="zh-CN" sz="2800">
                <a:solidFill>
                  <a:srgbClr val="FFFF00"/>
                </a:solidFill>
              </a:rPr>
              <a:t>2</a:t>
            </a:r>
            <a:r>
              <a:rPr lang="zh-CN" altLang="en-US" sz="2800">
                <a:solidFill>
                  <a:srgbClr val="FFFF00"/>
                </a:solidFill>
              </a:rPr>
              <a:t>、折叠链模型</a:t>
            </a:r>
          </a:p>
          <a:p>
            <a:pPr indent="400050"/>
            <a:endParaRPr lang="zh-CN" altLang="en-US" sz="2800">
              <a:solidFill>
                <a:srgbClr val="FFFF00"/>
              </a:solidFill>
            </a:endParaRPr>
          </a:p>
          <a:p>
            <a:pPr indent="400050"/>
            <a:r>
              <a:rPr lang="zh-CN" altLang="en-US" sz="2800" b="0"/>
              <a:t>　这个模型最早由斯托克斯（</a:t>
            </a:r>
            <a:r>
              <a:rPr lang="en-US" altLang="zh-CN" sz="2800" b="0"/>
              <a:t>Storks</a:t>
            </a:r>
            <a:r>
              <a:rPr lang="zh-CN" altLang="en-US" sz="2800" b="0"/>
              <a:t>）在</a:t>
            </a:r>
            <a:r>
              <a:rPr lang="en-US" altLang="zh-CN" sz="2800" b="0"/>
              <a:t>1938</a:t>
            </a:r>
            <a:r>
              <a:rPr lang="zh-CN" altLang="en-US" sz="2800" b="0"/>
              <a:t>年提出的，但在当时没有能被接受。直到</a:t>
            </a:r>
            <a:r>
              <a:rPr lang="en-US" altLang="zh-CN" sz="2800" b="0"/>
              <a:t>1957</a:t>
            </a:r>
            <a:r>
              <a:rPr lang="zh-CN" altLang="en-US" sz="2800" b="0"/>
              <a:t>年凯勒（</a:t>
            </a:r>
            <a:r>
              <a:rPr lang="en-US" altLang="zh-CN" sz="2800" b="0"/>
              <a:t>Keller</a:t>
            </a:r>
            <a:r>
              <a:rPr lang="zh-CN" altLang="en-US" sz="2800" b="0"/>
              <a:t>）从稀溶液中培养出聚乙烯单晶体，由电子显微镜测定并计算出它的厚度在</a:t>
            </a:r>
            <a:r>
              <a:rPr lang="en-US" altLang="zh-CN" sz="2800" b="0"/>
              <a:t>40~100Ao,</a:t>
            </a:r>
            <a:r>
              <a:rPr lang="zh-CN" altLang="en-US" sz="2800" b="0"/>
              <a:t>由于单晶只存在于晶相中并且有清晰的界面，然而缨状微束模型不能解释这一现象。</a:t>
            </a:r>
          </a:p>
          <a:p>
            <a:pPr indent="400050"/>
            <a:endParaRPr lang="zh-CN" altLang="en-US" sz="2800" b="0"/>
          </a:p>
          <a:p>
            <a:pPr indent="400050"/>
            <a:r>
              <a:rPr lang="zh-CN" altLang="en-US" sz="2800">
                <a:solidFill>
                  <a:srgbClr val="FFFF00"/>
                </a:solidFill>
              </a:rPr>
              <a:t>这个模型认为：</a:t>
            </a:r>
            <a:r>
              <a:rPr lang="zh-CN" altLang="en-US" sz="2800" b="0"/>
              <a:t>在晶体中，大分子不改变原来分子链的键角、键长而非常有规则地反复折叠成链带，其厚度相当于折叠周期，大约为</a:t>
            </a:r>
            <a:r>
              <a:rPr lang="en-US" altLang="zh-CN" sz="2800" b="0"/>
              <a:t>100Ao</a:t>
            </a:r>
            <a:r>
              <a:rPr lang="zh-CN" altLang="en-US" sz="2800" b="0"/>
              <a:t>，而通常大分子的长度大于</a:t>
            </a:r>
            <a:r>
              <a:rPr lang="en-US" altLang="zh-CN" sz="2800" b="0"/>
              <a:t>104Ao</a:t>
            </a:r>
            <a:r>
              <a:rPr lang="zh-CN" altLang="en-US" sz="2800" b="0"/>
              <a:t>，所以分子链只能在晶片中进行折叠，而且分子链与平面垂直。</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4" name="Picture 4"/>
          <p:cNvPicPr>
            <a:picLocks noChangeAspect="1" noChangeArrowheads="1"/>
          </p:cNvPicPr>
          <p:nvPr/>
        </p:nvPicPr>
        <p:blipFill>
          <a:blip r:embed="rId2" cstate="print"/>
          <a:srcRect/>
          <a:stretch>
            <a:fillRect/>
          </a:stretch>
        </p:blipFill>
        <p:spPr bwMode="auto">
          <a:xfrm>
            <a:off x="971550" y="549275"/>
            <a:ext cx="7056438" cy="4940300"/>
          </a:xfrm>
          <a:prstGeom prst="rect">
            <a:avLst/>
          </a:prstGeom>
          <a:noFill/>
          <a:ln w="9525">
            <a:noFill/>
            <a:miter lim="800000"/>
            <a:headEnd/>
            <a:tailEnd/>
          </a:ln>
          <a:effectLst/>
        </p:spPr>
      </p:pic>
      <p:sp>
        <p:nvSpPr>
          <p:cNvPr id="56325" name="Text Box 5"/>
          <p:cNvSpPr txBox="1">
            <a:spLocks noChangeArrowheads="1"/>
          </p:cNvSpPr>
          <p:nvPr/>
        </p:nvSpPr>
        <p:spPr bwMode="auto">
          <a:xfrm>
            <a:off x="2411413" y="5805488"/>
            <a:ext cx="4241800" cy="519112"/>
          </a:xfrm>
          <a:prstGeom prst="rect">
            <a:avLst/>
          </a:prstGeom>
          <a:noFill/>
          <a:ln w="9525">
            <a:noFill/>
            <a:miter lim="800000"/>
            <a:headEnd/>
            <a:tailEnd/>
          </a:ln>
          <a:effectLst/>
        </p:spPr>
        <p:txBody>
          <a:bodyPr wrap="none">
            <a:spAutoFit/>
          </a:bodyPr>
          <a:lstStyle/>
          <a:p>
            <a:r>
              <a:rPr kumimoji="1" lang="zh-CN" altLang="en-US" sz="2800" b="0"/>
              <a:t>折叠链模型</a:t>
            </a:r>
            <a:r>
              <a:rPr kumimoji="1" lang="en-US" altLang="zh-CN" sz="2800" b="0"/>
              <a:t>(folded model)</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4"/>
          <p:cNvSpPr>
            <a:spLocks noChangeArrowheads="1"/>
          </p:cNvSpPr>
          <p:nvPr/>
        </p:nvSpPr>
        <p:spPr bwMode="auto">
          <a:xfrm>
            <a:off x="395288" y="404813"/>
            <a:ext cx="8250237" cy="5940425"/>
          </a:xfrm>
          <a:prstGeom prst="rect">
            <a:avLst/>
          </a:prstGeom>
          <a:noFill/>
          <a:ln w="9525">
            <a:noFill/>
            <a:miter lim="800000"/>
            <a:headEnd/>
            <a:tailEnd/>
          </a:ln>
          <a:effectLst/>
        </p:spPr>
        <p:txBody>
          <a:bodyPr anchor="ctr">
            <a:spAutoFit/>
          </a:bodyPr>
          <a:lstStyle/>
          <a:p>
            <a:pPr indent="400050"/>
            <a:r>
              <a:rPr lang="zh-CN" altLang="en-US" sz="3200" b="0"/>
              <a:t>　但也有一些实验事实是折叠链模型所不能解释的。人们发现，即使在高聚物单晶中，仍然存在着晶体缺陷，特别是单晶体的表面结构非常松散，从而使得单晶体的密度小于理想晶体的密度。有人做了一个实验：用发烟硫酸将单晶体的表面层腐蚀掉以后，若这时的结晶度为</a:t>
            </a:r>
            <a:r>
              <a:rPr lang="en-US" altLang="zh-CN" sz="3200" b="0"/>
              <a:t>100%</a:t>
            </a:r>
            <a:r>
              <a:rPr lang="zh-CN" altLang="en-US" sz="3200" b="0"/>
              <a:t>，则原来的单晶体的结晶度只有</a:t>
            </a:r>
            <a:r>
              <a:rPr lang="en-US" altLang="zh-CN" sz="3200" b="0"/>
              <a:t>75~85%</a:t>
            </a:r>
            <a:r>
              <a:rPr lang="zh-CN" altLang="en-US" sz="3200" b="0"/>
              <a:t>。这就是说，即使是单晶体，其表面层在一定程度上是无序的，分子链不可能象折叠链模型所描述的那样规整地进行排列，因此，非斯（</a:t>
            </a:r>
            <a:r>
              <a:rPr lang="en-US" altLang="zh-CN" sz="3200" b="0"/>
              <a:t>Fisher</a:t>
            </a:r>
            <a:r>
              <a:rPr lang="zh-CN" altLang="en-US" sz="3200" b="0"/>
              <a:t>）提出了所谓的松散折叠链模型。</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ChangeArrowheads="1"/>
          </p:cNvSpPr>
          <p:nvPr/>
        </p:nvSpPr>
        <p:spPr bwMode="auto">
          <a:xfrm>
            <a:off x="395288" y="549275"/>
            <a:ext cx="8312150" cy="5940425"/>
          </a:xfrm>
          <a:prstGeom prst="rect">
            <a:avLst/>
          </a:prstGeom>
          <a:noFill/>
          <a:ln w="9525">
            <a:noFill/>
            <a:miter lim="800000"/>
            <a:headEnd/>
            <a:tailEnd/>
          </a:ln>
          <a:effectLst/>
        </p:spPr>
        <p:txBody>
          <a:bodyPr wrap="none">
            <a:spAutoFit/>
          </a:bodyPr>
          <a:lstStyle/>
          <a:p>
            <a:r>
              <a:rPr kumimoji="1" lang="en-US" altLang="zh-CN" sz="3200" b="0">
                <a:solidFill>
                  <a:srgbClr val="FFFF00"/>
                </a:solidFill>
              </a:rPr>
              <a:t>3.</a:t>
            </a:r>
            <a:r>
              <a:rPr kumimoji="1" lang="zh-CN" altLang="en-US" sz="3200" b="0">
                <a:solidFill>
                  <a:srgbClr val="FFFF00"/>
                </a:solidFill>
              </a:rPr>
              <a:t>色散力：</a:t>
            </a:r>
            <a:r>
              <a:rPr kumimoji="1" lang="zh-CN" altLang="en-US" sz="3200" b="0"/>
              <a:t>分子瞬时偶极之间的相互作用力。</a:t>
            </a:r>
          </a:p>
          <a:p>
            <a:r>
              <a:rPr kumimoji="1" lang="zh-CN" altLang="en-US" sz="3200" b="0"/>
              <a:t>由于电子在不停的旋转，原子核不停的振动，</a:t>
            </a:r>
          </a:p>
          <a:p>
            <a:r>
              <a:rPr kumimoji="1" lang="zh-CN" altLang="en-US" sz="3200" b="0"/>
              <a:t>某一瞬间，分子的正负电荷中心不重合，产</a:t>
            </a:r>
          </a:p>
          <a:p>
            <a:r>
              <a:rPr kumimoji="1" lang="zh-CN" altLang="en-US" sz="3200" b="0"/>
              <a:t>生瞬时偶极。</a:t>
            </a:r>
          </a:p>
          <a:p>
            <a:endParaRPr kumimoji="1" lang="zh-CN" altLang="en-US" sz="3200" b="0"/>
          </a:p>
          <a:p>
            <a:endParaRPr kumimoji="1" lang="zh-CN" altLang="en-US" sz="3200" b="0"/>
          </a:p>
          <a:p>
            <a:r>
              <a:rPr kumimoji="1" lang="en-US" altLang="zh-CN" sz="3200" b="0" i="1"/>
              <a:t>I</a:t>
            </a:r>
            <a:r>
              <a:rPr kumimoji="1" lang="zh-CN" altLang="en-US" sz="3200" b="0"/>
              <a:t>：电离能；</a:t>
            </a:r>
            <a:r>
              <a:rPr kumimoji="1" lang="en-US" altLang="zh-CN" sz="3200" b="0" i="1"/>
              <a:t>E</a:t>
            </a:r>
            <a:r>
              <a:rPr kumimoji="1" lang="en-US" altLang="zh-CN" sz="3200" b="0" i="1" baseline="-25000"/>
              <a:t>L</a:t>
            </a:r>
            <a:r>
              <a:rPr kumimoji="1" lang="zh-CN" altLang="en-US" sz="3200" b="0"/>
              <a:t>：</a:t>
            </a:r>
            <a:r>
              <a:rPr kumimoji="1" lang="en-US" altLang="zh-CN" sz="3200" b="0"/>
              <a:t>0.8-8KJ/mol</a:t>
            </a:r>
          </a:p>
          <a:p>
            <a:endParaRPr kumimoji="1" lang="en-US" altLang="zh-CN" sz="3200" b="0"/>
          </a:p>
          <a:p>
            <a:r>
              <a:rPr kumimoji="1" lang="en-US" altLang="zh-CN" sz="3200" b="0"/>
              <a:t>       </a:t>
            </a:r>
            <a:r>
              <a:rPr kumimoji="1" lang="zh-CN" altLang="en-US" sz="3200" b="0"/>
              <a:t>极性高聚物之间主要以静电力为主，而非</a:t>
            </a:r>
          </a:p>
          <a:p>
            <a:r>
              <a:rPr kumimoji="1" lang="zh-CN" altLang="en-US" sz="3200" b="0"/>
              <a:t>极性的</a:t>
            </a:r>
            <a:r>
              <a:rPr kumimoji="1" lang="en-US" altLang="zh-CN" sz="3200" b="0"/>
              <a:t>PP</a:t>
            </a:r>
            <a:r>
              <a:rPr kumimoji="1" lang="zh-CN" altLang="en-US" sz="3200" b="0"/>
              <a:t>、</a:t>
            </a:r>
            <a:r>
              <a:rPr kumimoji="1" lang="en-US" altLang="zh-CN" sz="3200" b="0"/>
              <a:t>PE</a:t>
            </a:r>
            <a:r>
              <a:rPr kumimoji="1" lang="zh-CN" altLang="en-US" sz="3200" b="0"/>
              <a:t>为色散力。范德华力存在于一</a:t>
            </a:r>
          </a:p>
          <a:p>
            <a:r>
              <a:rPr kumimoji="1" lang="zh-CN" altLang="en-US" sz="3200" b="0"/>
              <a:t>切分子中，无方向性，饱和性，作用范围约</a:t>
            </a:r>
          </a:p>
          <a:p>
            <a:r>
              <a:rPr kumimoji="1" lang="en-US" altLang="zh-CN" sz="3200" b="0"/>
              <a:t>1nm</a:t>
            </a:r>
            <a:r>
              <a:rPr kumimoji="1" lang="zh-CN" altLang="en-US" sz="3200" b="0"/>
              <a:t>，作用能比化学键小</a:t>
            </a:r>
            <a:r>
              <a:rPr kumimoji="1" lang="en-US" altLang="zh-CN" sz="3200" b="0"/>
              <a:t>1</a:t>
            </a:r>
            <a:r>
              <a:rPr kumimoji="1" lang="zh-CN" altLang="en-US" sz="3200" b="0"/>
              <a:t>－</a:t>
            </a:r>
            <a:r>
              <a:rPr kumimoji="1" lang="en-US" altLang="zh-CN" sz="3200" b="0"/>
              <a:t>2</a:t>
            </a:r>
            <a:r>
              <a:rPr kumimoji="1" lang="zh-CN" altLang="en-US" sz="3200" b="0"/>
              <a:t>个数量级。</a:t>
            </a:r>
          </a:p>
        </p:txBody>
      </p:sp>
      <p:graphicFrame>
        <p:nvGraphicFramePr>
          <p:cNvPr id="9221" name="Object 5"/>
          <p:cNvGraphicFramePr>
            <a:graphicFrameLocks noChangeAspect="1"/>
          </p:cNvGraphicFramePr>
          <p:nvPr/>
        </p:nvGraphicFramePr>
        <p:xfrm>
          <a:off x="3276600" y="2276475"/>
          <a:ext cx="3886200" cy="1133475"/>
        </p:xfrm>
        <a:graphic>
          <a:graphicData uri="http://schemas.openxmlformats.org/presentationml/2006/ole">
            <p:oleObj spid="_x0000_s9221" r:id="rId3" imgW="1663700" imgH="482600" progId="Equation.3">
              <p:embed/>
            </p:oleObj>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ChangeArrowheads="1"/>
          </p:cNvSpPr>
          <p:nvPr/>
        </p:nvSpPr>
        <p:spPr bwMode="auto">
          <a:xfrm>
            <a:off x="539750" y="1520825"/>
            <a:ext cx="8097838" cy="3503613"/>
          </a:xfrm>
          <a:prstGeom prst="rect">
            <a:avLst/>
          </a:prstGeom>
          <a:noFill/>
          <a:ln w="9525">
            <a:noFill/>
            <a:miter lim="800000"/>
            <a:headEnd/>
            <a:tailEnd/>
          </a:ln>
          <a:effectLst/>
        </p:spPr>
        <p:txBody>
          <a:bodyPr anchor="ctr">
            <a:spAutoFit/>
          </a:bodyPr>
          <a:lstStyle/>
          <a:p>
            <a:pPr>
              <a:tabLst>
                <a:tab pos="457200" algn="l"/>
              </a:tabLst>
            </a:pPr>
            <a:r>
              <a:rPr lang="en-US" altLang="zh-CN" sz="3200">
                <a:solidFill>
                  <a:srgbClr val="FFFF00"/>
                </a:solidFill>
              </a:rPr>
              <a:t>3.</a:t>
            </a:r>
            <a:r>
              <a:rPr lang="zh-CN" altLang="en-US" sz="3200">
                <a:solidFill>
                  <a:srgbClr val="FFFF00"/>
                </a:solidFill>
              </a:rPr>
              <a:t>　松散折叠链模型</a:t>
            </a:r>
          </a:p>
          <a:p>
            <a:pPr>
              <a:tabLst>
                <a:tab pos="457200" algn="l"/>
              </a:tabLst>
            </a:pPr>
            <a:endParaRPr lang="zh-CN" altLang="en-US" sz="3200">
              <a:solidFill>
                <a:srgbClr val="FFFF00"/>
              </a:solidFill>
            </a:endParaRPr>
          </a:p>
          <a:p>
            <a:pPr>
              <a:tabLst>
                <a:tab pos="457200" algn="l"/>
              </a:tabLst>
            </a:pPr>
            <a:r>
              <a:rPr lang="zh-CN" altLang="en-US" sz="3200">
                <a:solidFill>
                  <a:srgbClr val="FFFF00"/>
                </a:solidFill>
              </a:rPr>
              <a:t>这个模型认为：</a:t>
            </a:r>
            <a:r>
              <a:rPr lang="zh-CN" altLang="en-US" sz="3200" b="0"/>
              <a:t>在结晶高聚物中，仍以折叠链为基本结构单元，只是折叠处可能是一个环圈，这个环圈松散而不规则，而在晶区中，分子链的相邻链段仍然是相邻排列的。</a:t>
            </a:r>
          </a:p>
          <a:p>
            <a:pPr>
              <a:tabLst>
                <a:tab pos="457200" algn="l"/>
              </a:tabLst>
            </a:pPr>
            <a:endParaRPr lang="en-US" altLang="zh-CN" sz="3200" b="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468" name="Object 4"/>
          <p:cNvGraphicFramePr>
            <a:graphicFrameLocks noChangeAspect="1"/>
          </p:cNvGraphicFramePr>
          <p:nvPr/>
        </p:nvGraphicFramePr>
        <p:xfrm>
          <a:off x="1042988" y="476250"/>
          <a:ext cx="6913562" cy="4608513"/>
        </p:xfrm>
        <a:graphic>
          <a:graphicData uri="http://schemas.openxmlformats.org/presentationml/2006/ole">
            <p:oleObj spid="_x0000_s62468" name="CS ChemDraw Drawing" r:id="rId3" imgW="2761560" imgH="2599560" progId="ChemDraw.Document.6.0">
              <p:embed/>
            </p:oleObj>
          </a:graphicData>
        </a:graphic>
      </p:graphicFrame>
      <p:sp>
        <p:nvSpPr>
          <p:cNvPr id="62469" name="Text Box 5"/>
          <p:cNvSpPr txBox="1">
            <a:spLocks noChangeArrowheads="1"/>
          </p:cNvSpPr>
          <p:nvPr/>
        </p:nvSpPr>
        <p:spPr bwMode="auto">
          <a:xfrm>
            <a:off x="1403350" y="5589588"/>
            <a:ext cx="6318250" cy="946150"/>
          </a:xfrm>
          <a:prstGeom prst="rect">
            <a:avLst/>
          </a:prstGeom>
          <a:noFill/>
          <a:ln w="9525">
            <a:noFill/>
            <a:miter lim="800000"/>
            <a:headEnd/>
            <a:tailEnd/>
          </a:ln>
          <a:effectLst/>
        </p:spPr>
        <p:txBody>
          <a:bodyPr wrap="none">
            <a:spAutoFit/>
          </a:bodyPr>
          <a:lstStyle/>
          <a:p>
            <a:pPr>
              <a:spcBef>
                <a:spcPct val="20000"/>
              </a:spcBef>
            </a:pPr>
            <a:r>
              <a:rPr kumimoji="1" lang="zh-CN" altLang="en-US" sz="2800" b="0"/>
              <a:t>邻近松散折叠链模型</a:t>
            </a:r>
            <a:r>
              <a:rPr kumimoji="1" lang="en-US" altLang="zh-CN" sz="2800" b="0"/>
              <a:t>(loose loop model)</a:t>
            </a:r>
          </a:p>
          <a:p>
            <a:endParaRPr lang="en-US" altLang="zh-CN" sz="2800" b="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ChangeArrowheads="1"/>
          </p:cNvSpPr>
          <p:nvPr/>
        </p:nvSpPr>
        <p:spPr bwMode="auto">
          <a:xfrm>
            <a:off x="539750" y="1196975"/>
            <a:ext cx="7981950" cy="3990975"/>
          </a:xfrm>
          <a:prstGeom prst="rect">
            <a:avLst/>
          </a:prstGeom>
          <a:noFill/>
          <a:ln w="9525">
            <a:noFill/>
            <a:miter lim="800000"/>
            <a:headEnd/>
            <a:tailEnd/>
          </a:ln>
          <a:effectLst/>
        </p:spPr>
        <p:txBody>
          <a:bodyPr anchor="ctr">
            <a:spAutoFit/>
          </a:bodyPr>
          <a:lstStyle/>
          <a:p>
            <a:pPr indent="400050"/>
            <a:r>
              <a:rPr lang="en-US" altLang="zh-CN" sz="3200">
                <a:solidFill>
                  <a:srgbClr val="FFFF00"/>
                </a:solidFill>
              </a:rPr>
              <a:t>4</a:t>
            </a:r>
            <a:r>
              <a:rPr lang="zh-CN" altLang="en-US" sz="3200">
                <a:solidFill>
                  <a:srgbClr val="FFFF00"/>
                </a:solidFill>
              </a:rPr>
              <a:t>．多层片晶的折叠链模型</a:t>
            </a:r>
          </a:p>
          <a:p>
            <a:pPr indent="400050"/>
            <a:endParaRPr lang="zh-CN" altLang="en-US" sz="3200">
              <a:solidFill>
                <a:srgbClr val="FFFF00"/>
              </a:solidFill>
            </a:endParaRPr>
          </a:p>
          <a:p>
            <a:pPr indent="400050"/>
            <a:r>
              <a:rPr lang="zh-CN" altLang="en-US" sz="3200">
                <a:solidFill>
                  <a:srgbClr val="FFFF00"/>
                </a:solidFill>
              </a:rPr>
              <a:t>有人认为：</a:t>
            </a:r>
            <a:r>
              <a:rPr lang="zh-CN" altLang="en-US" sz="3200"/>
              <a:t>规整折叠和松散折叠这两种模型只不过是折叠链模型的两个基本模型而已，实际情况可能都存在。而且在多层片晶中，分子链应该可以跨层折叠，即在一层晶片中折叠几个来回之后，转到另一层去再折叠，但层与层之间存在链的连接。</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3" name="Freeform 5"/>
          <p:cNvSpPr>
            <a:spLocks/>
          </p:cNvSpPr>
          <p:nvPr/>
        </p:nvSpPr>
        <p:spPr bwMode="auto">
          <a:xfrm>
            <a:off x="2195513" y="1052513"/>
            <a:ext cx="2447925" cy="3097212"/>
          </a:xfrm>
          <a:custGeom>
            <a:avLst/>
            <a:gdLst/>
            <a:ahLst/>
            <a:cxnLst>
              <a:cxn ang="0">
                <a:pos x="30" y="135"/>
              </a:cxn>
              <a:cxn ang="0">
                <a:pos x="90" y="975"/>
              </a:cxn>
              <a:cxn ang="0">
                <a:pos x="75" y="1185"/>
              </a:cxn>
              <a:cxn ang="0">
                <a:pos x="0" y="1320"/>
              </a:cxn>
              <a:cxn ang="0">
                <a:pos x="90" y="1365"/>
              </a:cxn>
              <a:cxn ang="0">
                <a:pos x="120" y="1320"/>
              </a:cxn>
              <a:cxn ang="0">
                <a:pos x="165" y="1125"/>
              </a:cxn>
              <a:cxn ang="0">
                <a:pos x="180" y="1080"/>
              </a:cxn>
              <a:cxn ang="0">
                <a:pos x="195" y="180"/>
              </a:cxn>
              <a:cxn ang="0">
                <a:pos x="270" y="240"/>
              </a:cxn>
              <a:cxn ang="0">
                <a:pos x="240" y="1410"/>
              </a:cxn>
              <a:cxn ang="0">
                <a:pos x="195" y="1500"/>
              </a:cxn>
              <a:cxn ang="0">
                <a:pos x="105" y="1530"/>
              </a:cxn>
              <a:cxn ang="0">
                <a:pos x="120" y="1635"/>
              </a:cxn>
              <a:cxn ang="0">
                <a:pos x="180" y="1650"/>
              </a:cxn>
              <a:cxn ang="0">
                <a:pos x="225" y="1665"/>
              </a:cxn>
              <a:cxn ang="0">
                <a:pos x="330" y="1395"/>
              </a:cxn>
              <a:cxn ang="0">
                <a:pos x="300" y="210"/>
              </a:cxn>
              <a:cxn ang="0">
                <a:pos x="315" y="15"/>
              </a:cxn>
              <a:cxn ang="0">
                <a:pos x="360" y="30"/>
              </a:cxn>
              <a:cxn ang="0">
                <a:pos x="420" y="120"/>
              </a:cxn>
              <a:cxn ang="0">
                <a:pos x="420" y="480"/>
              </a:cxn>
              <a:cxn ang="0">
                <a:pos x="436" y="1245"/>
              </a:cxn>
              <a:cxn ang="0">
                <a:pos x="405" y="1470"/>
              </a:cxn>
              <a:cxn ang="0">
                <a:pos x="315" y="1530"/>
              </a:cxn>
              <a:cxn ang="0">
                <a:pos x="285" y="1575"/>
              </a:cxn>
              <a:cxn ang="0">
                <a:pos x="405" y="1590"/>
              </a:cxn>
              <a:cxn ang="0">
                <a:pos x="450" y="1560"/>
              </a:cxn>
              <a:cxn ang="0">
                <a:pos x="540" y="1545"/>
              </a:cxn>
              <a:cxn ang="0">
                <a:pos x="600" y="1710"/>
              </a:cxn>
              <a:cxn ang="0">
                <a:pos x="645" y="1680"/>
              </a:cxn>
              <a:cxn ang="0">
                <a:pos x="555" y="1425"/>
              </a:cxn>
              <a:cxn ang="0">
                <a:pos x="525" y="690"/>
              </a:cxn>
              <a:cxn ang="0">
                <a:pos x="570" y="345"/>
              </a:cxn>
              <a:cxn ang="0">
                <a:pos x="585" y="120"/>
              </a:cxn>
              <a:cxn ang="0">
                <a:pos x="630" y="135"/>
              </a:cxn>
              <a:cxn ang="0">
                <a:pos x="615" y="810"/>
              </a:cxn>
              <a:cxn ang="0">
                <a:pos x="585" y="960"/>
              </a:cxn>
              <a:cxn ang="0">
                <a:pos x="675" y="1350"/>
              </a:cxn>
              <a:cxn ang="0">
                <a:pos x="705" y="300"/>
              </a:cxn>
              <a:cxn ang="0">
                <a:pos x="780" y="195"/>
              </a:cxn>
              <a:cxn ang="0">
                <a:pos x="870" y="240"/>
              </a:cxn>
              <a:cxn ang="0">
                <a:pos x="795" y="495"/>
              </a:cxn>
              <a:cxn ang="0">
                <a:pos x="765" y="1530"/>
              </a:cxn>
              <a:cxn ang="0">
                <a:pos x="735" y="1620"/>
              </a:cxn>
              <a:cxn ang="0">
                <a:pos x="885" y="1635"/>
              </a:cxn>
              <a:cxn ang="0">
                <a:pos x="900" y="1590"/>
              </a:cxn>
              <a:cxn ang="0">
                <a:pos x="870" y="1140"/>
              </a:cxn>
              <a:cxn ang="0">
                <a:pos x="885" y="540"/>
              </a:cxn>
              <a:cxn ang="0">
                <a:pos x="930" y="510"/>
              </a:cxn>
            </a:cxnLst>
            <a:rect l="0" t="0" r="r" b="b"/>
            <a:pathLst>
              <a:path w="930" h="1710">
                <a:moveTo>
                  <a:pt x="30" y="135"/>
                </a:moveTo>
                <a:cubicBezTo>
                  <a:pt x="98" y="408"/>
                  <a:pt x="35" y="698"/>
                  <a:pt x="90" y="975"/>
                </a:cubicBezTo>
                <a:cubicBezTo>
                  <a:pt x="85" y="1045"/>
                  <a:pt x="92" y="1117"/>
                  <a:pt x="75" y="1185"/>
                </a:cubicBezTo>
                <a:cubicBezTo>
                  <a:pt x="63" y="1235"/>
                  <a:pt x="16" y="1271"/>
                  <a:pt x="0" y="1320"/>
                </a:cubicBezTo>
                <a:cubicBezTo>
                  <a:pt x="9" y="1326"/>
                  <a:pt x="71" y="1373"/>
                  <a:pt x="90" y="1365"/>
                </a:cubicBezTo>
                <a:cubicBezTo>
                  <a:pt x="107" y="1358"/>
                  <a:pt x="110" y="1335"/>
                  <a:pt x="120" y="1320"/>
                </a:cubicBezTo>
                <a:cubicBezTo>
                  <a:pt x="139" y="1184"/>
                  <a:pt x="124" y="1249"/>
                  <a:pt x="165" y="1125"/>
                </a:cubicBezTo>
                <a:cubicBezTo>
                  <a:pt x="170" y="1110"/>
                  <a:pt x="180" y="1080"/>
                  <a:pt x="180" y="1080"/>
                </a:cubicBezTo>
                <a:cubicBezTo>
                  <a:pt x="185" y="780"/>
                  <a:pt x="170" y="479"/>
                  <a:pt x="195" y="180"/>
                </a:cubicBezTo>
                <a:cubicBezTo>
                  <a:pt x="198" y="148"/>
                  <a:pt x="260" y="210"/>
                  <a:pt x="270" y="240"/>
                </a:cubicBezTo>
                <a:cubicBezTo>
                  <a:pt x="260" y="630"/>
                  <a:pt x="250" y="1020"/>
                  <a:pt x="240" y="1410"/>
                </a:cubicBezTo>
                <a:cubicBezTo>
                  <a:pt x="239" y="1430"/>
                  <a:pt x="211" y="1490"/>
                  <a:pt x="195" y="1500"/>
                </a:cubicBezTo>
                <a:cubicBezTo>
                  <a:pt x="168" y="1517"/>
                  <a:pt x="105" y="1530"/>
                  <a:pt x="105" y="1530"/>
                </a:cubicBezTo>
                <a:cubicBezTo>
                  <a:pt x="110" y="1565"/>
                  <a:pt x="101" y="1605"/>
                  <a:pt x="120" y="1635"/>
                </a:cubicBezTo>
                <a:cubicBezTo>
                  <a:pt x="131" y="1652"/>
                  <a:pt x="160" y="1644"/>
                  <a:pt x="180" y="1650"/>
                </a:cubicBezTo>
                <a:cubicBezTo>
                  <a:pt x="195" y="1654"/>
                  <a:pt x="210" y="1660"/>
                  <a:pt x="225" y="1665"/>
                </a:cubicBezTo>
                <a:cubicBezTo>
                  <a:pt x="299" y="1554"/>
                  <a:pt x="216" y="1471"/>
                  <a:pt x="330" y="1395"/>
                </a:cubicBezTo>
                <a:cubicBezTo>
                  <a:pt x="428" y="1003"/>
                  <a:pt x="356" y="601"/>
                  <a:pt x="300" y="210"/>
                </a:cubicBezTo>
                <a:cubicBezTo>
                  <a:pt x="305" y="145"/>
                  <a:pt x="294" y="77"/>
                  <a:pt x="315" y="15"/>
                </a:cubicBezTo>
                <a:cubicBezTo>
                  <a:pt x="320" y="0"/>
                  <a:pt x="349" y="19"/>
                  <a:pt x="360" y="30"/>
                </a:cubicBezTo>
                <a:cubicBezTo>
                  <a:pt x="385" y="55"/>
                  <a:pt x="400" y="90"/>
                  <a:pt x="420" y="120"/>
                </a:cubicBezTo>
                <a:cubicBezTo>
                  <a:pt x="487" y="220"/>
                  <a:pt x="420" y="360"/>
                  <a:pt x="420" y="480"/>
                </a:cubicBezTo>
                <a:cubicBezTo>
                  <a:pt x="425" y="735"/>
                  <a:pt x="431" y="990"/>
                  <a:pt x="436" y="1245"/>
                </a:cubicBezTo>
                <a:cubicBezTo>
                  <a:pt x="437" y="1309"/>
                  <a:pt x="452" y="1423"/>
                  <a:pt x="405" y="1470"/>
                </a:cubicBezTo>
                <a:cubicBezTo>
                  <a:pt x="380" y="1495"/>
                  <a:pt x="315" y="1530"/>
                  <a:pt x="315" y="1530"/>
                </a:cubicBezTo>
                <a:cubicBezTo>
                  <a:pt x="305" y="1545"/>
                  <a:pt x="281" y="1557"/>
                  <a:pt x="285" y="1575"/>
                </a:cubicBezTo>
                <a:cubicBezTo>
                  <a:pt x="296" y="1630"/>
                  <a:pt x="390" y="1593"/>
                  <a:pt x="405" y="1590"/>
                </a:cubicBezTo>
                <a:cubicBezTo>
                  <a:pt x="420" y="1580"/>
                  <a:pt x="433" y="1566"/>
                  <a:pt x="450" y="1560"/>
                </a:cubicBezTo>
                <a:cubicBezTo>
                  <a:pt x="479" y="1550"/>
                  <a:pt x="516" y="1526"/>
                  <a:pt x="540" y="1545"/>
                </a:cubicBezTo>
                <a:cubicBezTo>
                  <a:pt x="548" y="1551"/>
                  <a:pt x="587" y="1672"/>
                  <a:pt x="600" y="1710"/>
                </a:cubicBezTo>
                <a:cubicBezTo>
                  <a:pt x="615" y="1700"/>
                  <a:pt x="643" y="1698"/>
                  <a:pt x="645" y="1680"/>
                </a:cubicBezTo>
                <a:cubicBezTo>
                  <a:pt x="660" y="1564"/>
                  <a:pt x="662" y="1461"/>
                  <a:pt x="555" y="1425"/>
                </a:cubicBezTo>
                <a:cubicBezTo>
                  <a:pt x="412" y="1211"/>
                  <a:pt x="511" y="960"/>
                  <a:pt x="525" y="690"/>
                </a:cubicBezTo>
                <a:cubicBezTo>
                  <a:pt x="528" y="637"/>
                  <a:pt x="557" y="433"/>
                  <a:pt x="570" y="345"/>
                </a:cubicBezTo>
                <a:cubicBezTo>
                  <a:pt x="575" y="270"/>
                  <a:pt x="564" y="192"/>
                  <a:pt x="585" y="120"/>
                </a:cubicBezTo>
                <a:cubicBezTo>
                  <a:pt x="589" y="105"/>
                  <a:pt x="629" y="119"/>
                  <a:pt x="630" y="135"/>
                </a:cubicBezTo>
                <a:cubicBezTo>
                  <a:pt x="640" y="360"/>
                  <a:pt x="627" y="585"/>
                  <a:pt x="615" y="810"/>
                </a:cubicBezTo>
                <a:cubicBezTo>
                  <a:pt x="612" y="861"/>
                  <a:pt x="585" y="960"/>
                  <a:pt x="585" y="960"/>
                </a:cubicBezTo>
                <a:cubicBezTo>
                  <a:pt x="591" y="1098"/>
                  <a:pt x="521" y="1299"/>
                  <a:pt x="675" y="1350"/>
                </a:cubicBezTo>
                <a:cubicBezTo>
                  <a:pt x="797" y="983"/>
                  <a:pt x="659" y="1412"/>
                  <a:pt x="705" y="300"/>
                </a:cubicBezTo>
                <a:cubicBezTo>
                  <a:pt x="709" y="205"/>
                  <a:pt x="721" y="215"/>
                  <a:pt x="780" y="195"/>
                </a:cubicBezTo>
                <a:cubicBezTo>
                  <a:pt x="794" y="200"/>
                  <a:pt x="867" y="219"/>
                  <a:pt x="870" y="240"/>
                </a:cubicBezTo>
                <a:cubicBezTo>
                  <a:pt x="888" y="347"/>
                  <a:pt x="853" y="418"/>
                  <a:pt x="795" y="495"/>
                </a:cubicBezTo>
                <a:cubicBezTo>
                  <a:pt x="674" y="857"/>
                  <a:pt x="811" y="433"/>
                  <a:pt x="765" y="1530"/>
                </a:cubicBezTo>
                <a:cubicBezTo>
                  <a:pt x="764" y="1562"/>
                  <a:pt x="735" y="1620"/>
                  <a:pt x="735" y="1620"/>
                </a:cubicBezTo>
                <a:cubicBezTo>
                  <a:pt x="790" y="1657"/>
                  <a:pt x="800" y="1678"/>
                  <a:pt x="885" y="1635"/>
                </a:cubicBezTo>
                <a:cubicBezTo>
                  <a:pt x="899" y="1628"/>
                  <a:pt x="895" y="1605"/>
                  <a:pt x="900" y="1590"/>
                </a:cubicBezTo>
                <a:cubicBezTo>
                  <a:pt x="894" y="1440"/>
                  <a:pt x="870" y="1290"/>
                  <a:pt x="870" y="1140"/>
                </a:cubicBezTo>
                <a:cubicBezTo>
                  <a:pt x="870" y="940"/>
                  <a:pt x="866" y="739"/>
                  <a:pt x="885" y="540"/>
                </a:cubicBezTo>
                <a:cubicBezTo>
                  <a:pt x="887" y="522"/>
                  <a:pt x="930" y="510"/>
                  <a:pt x="930" y="510"/>
                </a:cubicBezTo>
              </a:path>
            </a:pathLst>
          </a:custGeom>
          <a:noFill/>
          <a:ln w="28575" cmpd="sng">
            <a:solidFill>
              <a:srgbClr val="FFFF00"/>
            </a:solidFill>
            <a:round/>
            <a:headEnd/>
            <a:tailEnd/>
          </a:ln>
        </p:spPr>
        <p:txBody>
          <a:bodyPr/>
          <a:lstStyle/>
          <a:p>
            <a:endParaRPr lang="zh-CN" altLang="en-US"/>
          </a:p>
        </p:txBody>
      </p:sp>
      <p:sp>
        <p:nvSpPr>
          <p:cNvPr id="68612" name="Freeform 4"/>
          <p:cNvSpPr>
            <a:spLocks/>
          </p:cNvSpPr>
          <p:nvPr/>
        </p:nvSpPr>
        <p:spPr bwMode="auto">
          <a:xfrm>
            <a:off x="4572000" y="333375"/>
            <a:ext cx="2160588" cy="3527425"/>
          </a:xfrm>
          <a:custGeom>
            <a:avLst/>
            <a:gdLst/>
            <a:ahLst/>
            <a:cxnLst>
              <a:cxn ang="0">
                <a:pos x="67" y="1850"/>
              </a:cxn>
              <a:cxn ang="0">
                <a:pos x="22" y="740"/>
              </a:cxn>
              <a:cxn ang="0">
                <a:pos x="37" y="530"/>
              </a:cxn>
              <a:cxn ang="0">
                <a:pos x="97" y="620"/>
              </a:cxn>
              <a:cxn ang="0">
                <a:pos x="112" y="1325"/>
              </a:cxn>
              <a:cxn ang="0">
                <a:pos x="142" y="1565"/>
              </a:cxn>
              <a:cxn ang="0">
                <a:pos x="157" y="1640"/>
              </a:cxn>
              <a:cxn ang="0">
                <a:pos x="187" y="1730"/>
              </a:cxn>
              <a:cxn ang="0">
                <a:pos x="277" y="1970"/>
              </a:cxn>
              <a:cxn ang="0">
                <a:pos x="262" y="1535"/>
              </a:cxn>
              <a:cxn ang="0">
                <a:pos x="217" y="1400"/>
              </a:cxn>
              <a:cxn ang="0">
                <a:pos x="187" y="1310"/>
              </a:cxn>
              <a:cxn ang="0">
                <a:pos x="202" y="485"/>
              </a:cxn>
              <a:cxn ang="0">
                <a:pos x="307" y="500"/>
              </a:cxn>
              <a:cxn ang="0">
                <a:pos x="322" y="1745"/>
              </a:cxn>
              <a:cxn ang="0">
                <a:pos x="397" y="1910"/>
              </a:cxn>
              <a:cxn ang="0">
                <a:pos x="397" y="1070"/>
              </a:cxn>
              <a:cxn ang="0">
                <a:pos x="352" y="500"/>
              </a:cxn>
              <a:cxn ang="0">
                <a:pos x="442" y="485"/>
              </a:cxn>
              <a:cxn ang="0">
                <a:pos x="457" y="1430"/>
              </a:cxn>
              <a:cxn ang="0">
                <a:pos x="532" y="1640"/>
              </a:cxn>
              <a:cxn ang="0">
                <a:pos x="532" y="575"/>
              </a:cxn>
              <a:cxn ang="0">
                <a:pos x="547" y="335"/>
              </a:cxn>
              <a:cxn ang="0">
                <a:pos x="592" y="365"/>
              </a:cxn>
              <a:cxn ang="0">
                <a:pos x="622" y="455"/>
              </a:cxn>
              <a:cxn ang="0">
                <a:pos x="637" y="1220"/>
              </a:cxn>
              <a:cxn ang="0">
                <a:pos x="652" y="1745"/>
              </a:cxn>
              <a:cxn ang="0">
                <a:pos x="742" y="1730"/>
              </a:cxn>
              <a:cxn ang="0">
                <a:pos x="727" y="875"/>
              </a:cxn>
              <a:cxn ang="0">
                <a:pos x="712" y="635"/>
              </a:cxn>
              <a:cxn ang="0">
                <a:pos x="682" y="455"/>
              </a:cxn>
              <a:cxn ang="0">
                <a:pos x="697" y="230"/>
              </a:cxn>
              <a:cxn ang="0">
                <a:pos x="742" y="245"/>
              </a:cxn>
              <a:cxn ang="0">
                <a:pos x="757" y="290"/>
              </a:cxn>
              <a:cxn ang="0">
                <a:pos x="847" y="1355"/>
              </a:cxn>
              <a:cxn ang="0">
                <a:pos x="1012" y="1490"/>
              </a:cxn>
              <a:cxn ang="0">
                <a:pos x="967" y="1175"/>
              </a:cxn>
              <a:cxn ang="0">
                <a:pos x="922" y="1085"/>
              </a:cxn>
              <a:cxn ang="0">
                <a:pos x="892" y="995"/>
              </a:cxn>
              <a:cxn ang="0">
                <a:pos x="877" y="65"/>
              </a:cxn>
              <a:cxn ang="0">
                <a:pos x="817" y="5"/>
              </a:cxn>
              <a:cxn ang="0">
                <a:pos x="757" y="20"/>
              </a:cxn>
              <a:cxn ang="0">
                <a:pos x="832" y="380"/>
              </a:cxn>
              <a:cxn ang="0">
                <a:pos x="847" y="830"/>
              </a:cxn>
              <a:cxn ang="0">
                <a:pos x="877" y="1190"/>
              </a:cxn>
            </a:cxnLst>
            <a:rect l="0" t="0" r="r" b="b"/>
            <a:pathLst>
              <a:path w="1012" h="2013">
                <a:moveTo>
                  <a:pt x="67" y="1850"/>
                </a:moveTo>
                <a:cubicBezTo>
                  <a:pt x="33" y="1481"/>
                  <a:pt x="32" y="1110"/>
                  <a:pt x="22" y="740"/>
                </a:cubicBezTo>
                <a:cubicBezTo>
                  <a:pt x="27" y="670"/>
                  <a:pt x="0" y="590"/>
                  <a:pt x="37" y="530"/>
                </a:cubicBezTo>
                <a:cubicBezTo>
                  <a:pt x="56" y="499"/>
                  <a:pt x="97" y="620"/>
                  <a:pt x="97" y="620"/>
                </a:cubicBezTo>
                <a:cubicBezTo>
                  <a:pt x="102" y="855"/>
                  <a:pt x="104" y="1090"/>
                  <a:pt x="112" y="1325"/>
                </a:cubicBezTo>
                <a:cubicBezTo>
                  <a:pt x="115" y="1402"/>
                  <a:pt x="128" y="1488"/>
                  <a:pt x="142" y="1565"/>
                </a:cubicBezTo>
                <a:cubicBezTo>
                  <a:pt x="147" y="1590"/>
                  <a:pt x="150" y="1615"/>
                  <a:pt x="157" y="1640"/>
                </a:cubicBezTo>
                <a:cubicBezTo>
                  <a:pt x="165" y="1671"/>
                  <a:pt x="187" y="1730"/>
                  <a:pt x="187" y="1730"/>
                </a:cubicBezTo>
                <a:cubicBezTo>
                  <a:pt x="176" y="1889"/>
                  <a:pt x="106" y="2013"/>
                  <a:pt x="277" y="1970"/>
                </a:cubicBezTo>
                <a:cubicBezTo>
                  <a:pt x="272" y="1825"/>
                  <a:pt x="274" y="1680"/>
                  <a:pt x="262" y="1535"/>
                </a:cubicBezTo>
                <a:cubicBezTo>
                  <a:pt x="262" y="1535"/>
                  <a:pt x="225" y="1423"/>
                  <a:pt x="217" y="1400"/>
                </a:cubicBezTo>
                <a:cubicBezTo>
                  <a:pt x="207" y="1370"/>
                  <a:pt x="187" y="1310"/>
                  <a:pt x="187" y="1310"/>
                </a:cubicBezTo>
                <a:cubicBezTo>
                  <a:pt x="192" y="1035"/>
                  <a:pt x="162" y="757"/>
                  <a:pt x="202" y="485"/>
                </a:cubicBezTo>
                <a:cubicBezTo>
                  <a:pt x="207" y="450"/>
                  <a:pt x="304" y="465"/>
                  <a:pt x="307" y="500"/>
                </a:cubicBezTo>
                <a:cubicBezTo>
                  <a:pt x="346" y="913"/>
                  <a:pt x="312" y="1330"/>
                  <a:pt x="322" y="1745"/>
                </a:cubicBezTo>
                <a:cubicBezTo>
                  <a:pt x="324" y="1811"/>
                  <a:pt x="342" y="1873"/>
                  <a:pt x="397" y="1910"/>
                </a:cubicBezTo>
                <a:cubicBezTo>
                  <a:pt x="495" y="1615"/>
                  <a:pt x="421" y="1853"/>
                  <a:pt x="397" y="1070"/>
                </a:cubicBezTo>
                <a:cubicBezTo>
                  <a:pt x="391" y="881"/>
                  <a:pt x="376" y="688"/>
                  <a:pt x="352" y="500"/>
                </a:cubicBezTo>
                <a:cubicBezTo>
                  <a:pt x="377" y="483"/>
                  <a:pt x="440" y="455"/>
                  <a:pt x="442" y="485"/>
                </a:cubicBezTo>
                <a:cubicBezTo>
                  <a:pt x="462" y="799"/>
                  <a:pt x="448" y="1115"/>
                  <a:pt x="457" y="1430"/>
                </a:cubicBezTo>
                <a:cubicBezTo>
                  <a:pt x="460" y="1522"/>
                  <a:pt x="444" y="1611"/>
                  <a:pt x="532" y="1640"/>
                </a:cubicBezTo>
                <a:cubicBezTo>
                  <a:pt x="808" y="1548"/>
                  <a:pt x="570" y="882"/>
                  <a:pt x="532" y="575"/>
                </a:cubicBezTo>
                <a:cubicBezTo>
                  <a:pt x="537" y="495"/>
                  <a:pt x="525" y="412"/>
                  <a:pt x="547" y="335"/>
                </a:cubicBezTo>
                <a:cubicBezTo>
                  <a:pt x="552" y="318"/>
                  <a:pt x="582" y="350"/>
                  <a:pt x="592" y="365"/>
                </a:cubicBezTo>
                <a:cubicBezTo>
                  <a:pt x="609" y="392"/>
                  <a:pt x="622" y="455"/>
                  <a:pt x="622" y="455"/>
                </a:cubicBezTo>
                <a:cubicBezTo>
                  <a:pt x="627" y="710"/>
                  <a:pt x="631" y="965"/>
                  <a:pt x="637" y="1220"/>
                </a:cubicBezTo>
                <a:cubicBezTo>
                  <a:pt x="641" y="1395"/>
                  <a:pt x="617" y="1574"/>
                  <a:pt x="652" y="1745"/>
                </a:cubicBezTo>
                <a:cubicBezTo>
                  <a:pt x="658" y="1775"/>
                  <a:pt x="712" y="1735"/>
                  <a:pt x="742" y="1730"/>
                </a:cubicBezTo>
                <a:cubicBezTo>
                  <a:pt x="816" y="1509"/>
                  <a:pt x="741" y="1125"/>
                  <a:pt x="727" y="875"/>
                </a:cubicBezTo>
                <a:cubicBezTo>
                  <a:pt x="723" y="795"/>
                  <a:pt x="721" y="715"/>
                  <a:pt x="712" y="635"/>
                </a:cubicBezTo>
                <a:cubicBezTo>
                  <a:pt x="706" y="575"/>
                  <a:pt x="682" y="455"/>
                  <a:pt x="682" y="455"/>
                </a:cubicBezTo>
                <a:cubicBezTo>
                  <a:pt x="687" y="380"/>
                  <a:pt x="676" y="302"/>
                  <a:pt x="697" y="230"/>
                </a:cubicBezTo>
                <a:cubicBezTo>
                  <a:pt x="701" y="215"/>
                  <a:pt x="731" y="234"/>
                  <a:pt x="742" y="245"/>
                </a:cubicBezTo>
                <a:cubicBezTo>
                  <a:pt x="753" y="256"/>
                  <a:pt x="752" y="275"/>
                  <a:pt x="757" y="290"/>
                </a:cubicBezTo>
                <a:cubicBezTo>
                  <a:pt x="766" y="743"/>
                  <a:pt x="725" y="989"/>
                  <a:pt x="847" y="1355"/>
                </a:cubicBezTo>
                <a:cubicBezTo>
                  <a:pt x="868" y="1519"/>
                  <a:pt x="850" y="1513"/>
                  <a:pt x="1012" y="1490"/>
                </a:cubicBezTo>
                <a:cubicBezTo>
                  <a:pt x="1002" y="1350"/>
                  <a:pt x="1000" y="1291"/>
                  <a:pt x="967" y="1175"/>
                </a:cubicBezTo>
                <a:cubicBezTo>
                  <a:pt x="934" y="1060"/>
                  <a:pt x="975" y="1203"/>
                  <a:pt x="922" y="1085"/>
                </a:cubicBezTo>
                <a:cubicBezTo>
                  <a:pt x="909" y="1056"/>
                  <a:pt x="892" y="995"/>
                  <a:pt x="892" y="995"/>
                </a:cubicBezTo>
                <a:cubicBezTo>
                  <a:pt x="887" y="685"/>
                  <a:pt x="887" y="375"/>
                  <a:pt x="877" y="65"/>
                </a:cubicBezTo>
                <a:cubicBezTo>
                  <a:pt x="875" y="11"/>
                  <a:pt x="859" y="19"/>
                  <a:pt x="817" y="5"/>
                </a:cubicBezTo>
                <a:cubicBezTo>
                  <a:pt x="797" y="10"/>
                  <a:pt x="761" y="0"/>
                  <a:pt x="757" y="20"/>
                </a:cubicBezTo>
                <a:cubicBezTo>
                  <a:pt x="721" y="212"/>
                  <a:pt x="786" y="241"/>
                  <a:pt x="832" y="380"/>
                </a:cubicBezTo>
                <a:cubicBezTo>
                  <a:pt x="837" y="530"/>
                  <a:pt x="840" y="680"/>
                  <a:pt x="847" y="830"/>
                </a:cubicBezTo>
                <a:cubicBezTo>
                  <a:pt x="853" y="955"/>
                  <a:pt x="877" y="1068"/>
                  <a:pt x="877" y="1190"/>
                </a:cubicBezTo>
              </a:path>
            </a:pathLst>
          </a:custGeom>
          <a:noFill/>
          <a:ln w="28575" cmpd="sng">
            <a:solidFill>
              <a:srgbClr val="FFFF00"/>
            </a:solidFill>
            <a:round/>
            <a:headEnd/>
            <a:tailEnd/>
          </a:ln>
        </p:spPr>
        <p:txBody>
          <a:bodyPr/>
          <a:lstStyle/>
          <a:p>
            <a:endParaRPr lang="zh-CN" altLang="en-US"/>
          </a:p>
        </p:txBody>
      </p:sp>
      <p:sp>
        <p:nvSpPr>
          <p:cNvPr id="68618" name="Rectangle 10"/>
          <p:cNvSpPr>
            <a:spLocks noChangeArrowheads="1"/>
          </p:cNvSpPr>
          <p:nvPr/>
        </p:nvSpPr>
        <p:spPr bwMode="auto">
          <a:xfrm>
            <a:off x="0" y="2730500"/>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68619" name="Rectangle 11"/>
          <p:cNvSpPr>
            <a:spLocks noChangeArrowheads="1"/>
          </p:cNvSpPr>
          <p:nvPr/>
        </p:nvSpPr>
        <p:spPr bwMode="auto">
          <a:xfrm>
            <a:off x="1692275" y="4581525"/>
            <a:ext cx="4719638" cy="1341438"/>
          </a:xfrm>
          <a:prstGeom prst="rect">
            <a:avLst/>
          </a:prstGeom>
          <a:noFill/>
          <a:ln w="9525">
            <a:noFill/>
            <a:miter lim="800000"/>
            <a:headEnd/>
            <a:tailEnd/>
          </a:ln>
          <a:effectLst/>
        </p:spPr>
        <p:txBody>
          <a:bodyPr wrap="none" anchor="ctr">
            <a:spAutoFit/>
          </a:bodyPr>
          <a:lstStyle/>
          <a:p>
            <a:r>
              <a:rPr lang="en-US" altLang="zh-CN" b="0"/>
              <a:t/>
            </a:r>
            <a:br>
              <a:rPr lang="en-US" altLang="zh-CN" b="0"/>
            </a:br>
            <a:r>
              <a:rPr lang="en-US" altLang="zh-CN" sz="1600" b="0">
                <a:latin typeface="Times New Roman" pitchFamily="18" charset="0"/>
                <a:cs typeface="Times New Roman" pitchFamily="18" charset="0"/>
              </a:rPr>
              <a:t>                 </a:t>
            </a:r>
            <a:r>
              <a:rPr lang="zh-CN" altLang="en-US" sz="3200">
                <a:latin typeface="Times New Roman" pitchFamily="18" charset="0"/>
                <a:cs typeface="Times New Roman" pitchFamily="18" charset="0"/>
              </a:rPr>
              <a:t>近邻松散折叠链模型</a:t>
            </a:r>
            <a:endParaRPr lang="zh-CN" altLang="en-US" sz="3200" b="0"/>
          </a:p>
          <a:p>
            <a:pPr eaLnBrk="0" hangingPunct="0"/>
            <a:endParaRPr lang="en-US" altLang="zh-CN" sz="3200" b="0"/>
          </a:p>
        </p:txBody>
      </p:sp>
      <p:sp>
        <p:nvSpPr>
          <p:cNvPr id="68621" name="Line 13"/>
          <p:cNvSpPr>
            <a:spLocks noChangeShapeType="1"/>
          </p:cNvSpPr>
          <p:nvPr/>
        </p:nvSpPr>
        <p:spPr bwMode="auto">
          <a:xfrm>
            <a:off x="2051050" y="1557338"/>
            <a:ext cx="2449513" cy="503237"/>
          </a:xfrm>
          <a:prstGeom prst="line">
            <a:avLst/>
          </a:prstGeom>
          <a:noFill/>
          <a:ln w="38100">
            <a:solidFill>
              <a:schemeClr val="tx1"/>
            </a:solidFill>
            <a:round/>
            <a:headEnd/>
            <a:tailEnd/>
          </a:ln>
          <a:effectLst/>
        </p:spPr>
        <p:txBody>
          <a:bodyPr/>
          <a:lstStyle/>
          <a:p>
            <a:endParaRPr lang="zh-CN" altLang="en-US"/>
          </a:p>
        </p:txBody>
      </p:sp>
      <p:sp>
        <p:nvSpPr>
          <p:cNvPr id="68622" name="Line 14"/>
          <p:cNvSpPr>
            <a:spLocks noChangeShapeType="1"/>
          </p:cNvSpPr>
          <p:nvPr/>
        </p:nvSpPr>
        <p:spPr bwMode="auto">
          <a:xfrm>
            <a:off x="1979613" y="3068638"/>
            <a:ext cx="2447925" cy="504825"/>
          </a:xfrm>
          <a:prstGeom prst="line">
            <a:avLst/>
          </a:prstGeom>
          <a:noFill/>
          <a:ln w="38100">
            <a:solidFill>
              <a:schemeClr val="tx2"/>
            </a:solidFill>
            <a:round/>
            <a:headEnd/>
            <a:tailEnd/>
          </a:ln>
          <a:effectLst/>
        </p:spPr>
        <p:txBody>
          <a:bodyPr/>
          <a:lstStyle/>
          <a:p>
            <a:endParaRPr lang="zh-CN" altLang="en-US"/>
          </a:p>
        </p:txBody>
      </p:sp>
      <p:sp>
        <p:nvSpPr>
          <p:cNvPr id="68623" name="Line 15"/>
          <p:cNvSpPr>
            <a:spLocks noChangeShapeType="1"/>
          </p:cNvSpPr>
          <p:nvPr/>
        </p:nvSpPr>
        <p:spPr bwMode="auto">
          <a:xfrm flipV="1">
            <a:off x="4500563" y="692150"/>
            <a:ext cx="2159000" cy="1368425"/>
          </a:xfrm>
          <a:prstGeom prst="line">
            <a:avLst/>
          </a:prstGeom>
          <a:noFill/>
          <a:ln w="38100">
            <a:solidFill>
              <a:schemeClr val="tx2"/>
            </a:solidFill>
            <a:round/>
            <a:headEnd/>
            <a:tailEnd/>
          </a:ln>
          <a:effectLst/>
        </p:spPr>
        <p:txBody>
          <a:bodyPr/>
          <a:lstStyle/>
          <a:p>
            <a:endParaRPr lang="zh-CN" altLang="en-US"/>
          </a:p>
        </p:txBody>
      </p:sp>
      <p:sp>
        <p:nvSpPr>
          <p:cNvPr id="68624" name="Line 16"/>
          <p:cNvSpPr>
            <a:spLocks noChangeShapeType="1"/>
          </p:cNvSpPr>
          <p:nvPr/>
        </p:nvSpPr>
        <p:spPr bwMode="auto">
          <a:xfrm flipV="1">
            <a:off x="4427538" y="2205038"/>
            <a:ext cx="2232025" cy="1368425"/>
          </a:xfrm>
          <a:prstGeom prst="line">
            <a:avLst/>
          </a:prstGeom>
          <a:noFill/>
          <a:ln w="38100">
            <a:solidFill>
              <a:schemeClr val="tx1"/>
            </a:solidFill>
            <a:round/>
            <a:headEnd/>
            <a:tailEnd/>
          </a:ln>
          <a:effectLst/>
        </p:spPr>
        <p:txBody>
          <a:bodyPr/>
          <a:lstStyle/>
          <a:p>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4"/>
          <p:cNvSpPr>
            <a:spLocks noChangeArrowheads="1"/>
          </p:cNvSpPr>
          <p:nvPr/>
        </p:nvSpPr>
        <p:spPr bwMode="auto">
          <a:xfrm>
            <a:off x="684213" y="836613"/>
            <a:ext cx="7848600" cy="4965700"/>
          </a:xfrm>
          <a:prstGeom prst="rect">
            <a:avLst/>
          </a:prstGeom>
          <a:noFill/>
          <a:ln w="9525">
            <a:noFill/>
            <a:miter lim="800000"/>
            <a:headEnd/>
            <a:tailEnd/>
          </a:ln>
          <a:effectLst/>
        </p:spPr>
        <p:txBody>
          <a:bodyPr anchor="ctr">
            <a:spAutoFit/>
          </a:bodyPr>
          <a:lstStyle/>
          <a:p>
            <a:pPr marL="342900" indent="-342900">
              <a:tabLst>
                <a:tab pos="457200" algn="l"/>
              </a:tabLst>
            </a:pPr>
            <a:r>
              <a:rPr lang="en-US" altLang="zh-CN" sz="3200">
                <a:solidFill>
                  <a:srgbClr val="FFFF00"/>
                </a:solidFill>
              </a:rPr>
              <a:t>   5.  </a:t>
            </a:r>
            <a:r>
              <a:rPr lang="zh-CN" altLang="en-US" sz="3200">
                <a:solidFill>
                  <a:srgbClr val="FFFF00"/>
                </a:solidFill>
              </a:rPr>
              <a:t>隧道折叠链模型</a:t>
            </a:r>
          </a:p>
          <a:p>
            <a:pPr marL="342900" indent="-342900">
              <a:tabLst>
                <a:tab pos="457200" algn="l"/>
              </a:tabLst>
            </a:pPr>
            <a:endParaRPr lang="zh-CN" altLang="en-US" sz="3200" b="0"/>
          </a:p>
          <a:p>
            <a:pPr marL="342900" indent="-342900">
              <a:tabLst>
                <a:tab pos="457200" algn="l"/>
              </a:tabLst>
            </a:pPr>
            <a:r>
              <a:rPr lang="zh-CN" altLang="en-US" sz="3200" b="0"/>
              <a:t>       　鉴于实际高聚物结晶大多数是晶相与非晶相共存，而各种结晶模型都有片面性，因此霍斯曼（</a:t>
            </a:r>
            <a:r>
              <a:rPr lang="en-US" altLang="zh-CN" sz="3200" b="0"/>
              <a:t>R. Hosemann</a:t>
            </a:r>
            <a:r>
              <a:rPr lang="zh-CN" altLang="en-US" sz="3200" b="0"/>
              <a:t>）综合了各种结晶模型，提出了一个折衷的模型，称为隧道折叠链模型，这个模型综合了在高聚物晶态结构中可能存在的各种形态，因而特别适用于描述半结晶高聚物中复杂的结构形态。</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564" name="Object 4"/>
          <p:cNvGraphicFramePr>
            <a:graphicFrameLocks noChangeAspect="1"/>
          </p:cNvGraphicFramePr>
          <p:nvPr/>
        </p:nvGraphicFramePr>
        <p:xfrm>
          <a:off x="1187450" y="404813"/>
          <a:ext cx="6840538" cy="4895850"/>
        </p:xfrm>
        <a:graphic>
          <a:graphicData uri="http://schemas.openxmlformats.org/presentationml/2006/ole">
            <p:oleObj spid="_x0000_s66564" name="CS ChemDraw Drawing" r:id="rId3" imgW="3285360" imgH="3647520" progId="ChemDraw.Document.6.0">
              <p:embed/>
            </p:oleObj>
          </a:graphicData>
        </a:graphic>
      </p:graphicFrame>
      <p:sp>
        <p:nvSpPr>
          <p:cNvPr id="66565" name="Text Box 5"/>
          <p:cNvSpPr txBox="1">
            <a:spLocks noChangeArrowheads="1"/>
          </p:cNvSpPr>
          <p:nvPr/>
        </p:nvSpPr>
        <p:spPr bwMode="auto">
          <a:xfrm>
            <a:off x="3276600" y="5589588"/>
            <a:ext cx="2803525" cy="519112"/>
          </a:xfrm>
          <a:prstGeom prst="rect">
            <a:avLst/>
          </a:prstGeom>
          <a:noFill/>
          <a:ln w="9525">
            <a:noFill/>
            <a:miter lim="800000"/>
            <a:headEnd/>
            <a:tailEnd/>
          </a:ln>
          <a:effectLst/>
        </p:spPr>
        <p:txBody>
          <a:bodyPr wrap="none">
            <a:spAutoFit/>
          </a:bodyPr>
          <a:lstStyle/>
          <a:p>
            <a:r>
              <a:rPr kumimoji="1" lang="zh-CN" altLang="en-US" sz="2800"/>
              <a:t>隧道</a:t>
            </a:r>
            <a:r>
              <a:rPr kumimoji="1" lang="en-US" altLang="zh-CN" sz="2800"/>
              <a:t>-</a:t>
            </a:r>
            <a:r>
              <a:rPr kumimoji="1" lang="zh-CN" altLang="en-US" sz="2800"/>
              <a:t>折叠链模型</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ChangeArrowheads="1"/>
          </p:cNvSpPr>
          <p:nvPr/>
        </p:nvSpPr>
        <p:spPr bwMode="auto">
          <a:xfrm>
            <a:off x="539750" y="1409700"/>
            <a:ext cx="8208963" cy="3930650"/>
          </a:xfrm>
          <a:prstGeom prst="rect">
            <a:avLst/>
          </a:prstGeom>
          <a:noFill/>
          <a:ln w="9525">
            <a:noFill/>
            <a:miter lim="800000"/>
            <a:headEnd/>
            <a:tailEnd/>
          </a:ln>
          <a:effectLst/>
        </p:spPr>
        <p:txBody>
          <a:bodyPr anchor="ctr">
            <a:spAutoFit/>
          </a:bodyPr>
          <a:lstStyle/>
          <a:p>
            <a:pPr indent="400050">
              <a:tabLst>
                <a:tab pos="457200" algn="l"/>
              </a:tabLst>
            </a:pPr>
            <a:r>
              <a:rPr lang="zh-CN" altLang="en-US" sz="3200">
                <a:solidFill>
                  <a:srgbClr val="FFFF00"/>
                </a:solidFill>
              </a:rPr>
              <a:t>６．</a:t>
            </a:r>
            <a:r>
              <a:rPr lang="en-US" altLang="zh-CN" sz="3200">
                <a:solidFill>
                  <a:srgbClr val="FFFF00"/>
                </a:solidFill>
              </a:rPr>
              <a:t>P. J. Flory </a:t>
            </a:r>
            <a:r>
              <a:rPr lang="zh-CN" altLang="en-US" sz="3200">
                <a:solidFill>
                  <a:srgbClr val="FFFF00"/>
                </a:solidFill>
              </a:rPr>
              <a:t>插线板模型</a:t>
            </a:r>
          </a:p>
          <a:p>
            <a:pPr indent="400050">
              <a:tabLst>
                <a:tab pos="457200" algn="l"/>
              </a:tabLst>
            </a:pPr>
            <a:endParaRPr lang="zh-CN" altLang="en-US" sz="3200"/>
          </a:p>
          <a:p>
            <a:pPr indent="400050">
              <a:tabLst>
                <a:tab pos="457200" algn="l"/>
              </a:tabLst>
            </a:pPr>
            <a:r>
              <a:rPr lang="zh-CN" altLang="en-US" sz="2800" b="0"/>
              <a:t>　　</a:t>
            </a:r>
            <a:r>
              <a:rPr lang="en-US" altLang="zh-CN" sz="3200" b="0"/>
              <a:t>P. J. Flory </a:t>
            </a:r>
            <a:r>
              <a:rPr lang="zh-CN" altLang="en-US" sz="3200" b="0"/>
              <a:t>从他的高分子无规线团形态的概念出发，认为高聚物结晶时，分子链作近邻规整折叠的可能性是很小的。因此他提出了另一个模型。</a:t>
            </a:r>
          </a:p>
          <a:p>
            <a:pPr indent="400050">
              <a:tabLst>
                <a:tab pos="457200" algn="l"/>
              </a:tabLst>
            </a:pPr>
            <a:endParaRPr lang="zh-CN" altLang="en-US" sz="3200" b="0"/>
          </a:p>
          <a:p>
            <a:pPr indent="400050">
              <a:tabLst>
                <a:tab pos="457200" algn="l"/>
              </a:tabLst>
            </a:pPr>
            <a:endParaRPr lang="en-US" altLang="zh-CN" sz="2800" b="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4"/>
          <p:cNvSpPr>
            <a:spLocks noChangeArrowheads="1"/>
          </p:cNvSpPr>
          <p:nvPr/>
        </p:nvSpPr>
        <p:spPr bwMode="auto">
          <a:xfrm>
            <a:off x="611188" y="549275"/>
            <a:ext cx="8137525" cy="5453063"/>
          </a:xfrm>
          <a:prstGeom prst="rect">
            <a:avLst/>
          </a:prstGeom>
          <a:noFill/>
          <a:ln w="9525">
            <a:noFill/>
            <a:miter lim="800000"/>
            <a:headEnd/>
            <a:tailEnd/>
          </a:ln>
          <a:effectLst/>
        </p:spPr>
        <p:txBody>
          <a:bodyPr>
            <a:spAutoFit/>
          </a:bodyPr>
          <a:lstStyle/>
          <a:p>
            <a:r>
              <a:rPr lang="zh-CN" altLang="en-US" sz="3200">
                <a:solidFill>
                  <a:srgbClr val="FFFF00"/>
                </a:solidFill>
              </a:rPr>
              <a:t>这个模型认为：</a:t>
            </a:r>
            <a:r>
              <a:rPr lang="zh-CN" altLang="en-US" sz="3200" b="0"/>
              <a:t>高聚物结晶时结晶速度很快，分子链根本来不及作规整地折叠，而只能对局部链段作必要的调整，以便进入晶格，即分子链是完全无规进入晶片的。在晶片中，并不是同一条分子链连续排列下来，而是分别属于不同的分子链；在非晶区中的那段分子链，如同接线板上的电线一样，既没有规律，也不紧凑，并认为一根分子链可以从一个晶区通过非晶区，进入另一个晶区，也可以再进入原来的晶区，但并不和原来的那段分子链相邻排列。</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0" name="Picture 4"/>
          <p:cNvPicPr>
            <a:picLocks noChangeAspect="1" noChangeArrowheads="1"/>
          </p:cNvPicPr>
          <p:nvPr/>
        </p:nvPicPr>
        <p:blipFill>
          <a:blip r:embed="rId2" cstate="print"/>
          <a:srcRect/>
          <a:stretch>
            <a:fillRect/>
          </a:stretch>
        </p:blipFill>
        <p:spPr bwMode="auto">
          <a:xfrm>
            <a:off x="1258888" y="620713"/>
            <a:ext cx="6553200" cy="4752975"/>
          </a:xfrm>
          <a:prstGeom prst="rect">
            <a:avLst/>
          </a:prstGeom>
          <a:noFill/>
          <a:ln w="9525">
            <a:noFill/>
            <a:miter lim="800000"/>
            <a:headEnd/>
            <a:tailEnd/>
          </a:ln>
          <a:effectLst/>
        </p:spPr>
      </p:pic>
      <p:sp>
        <p:nvSpPr>
          <p:cNvPr id="70661" name="Text Box 5"/>
          <p:cNvSpPr txBox="1">
            <a:spLocks noChangeArrowheads="1"/>
          </p:cNvSpPr>
          <p:nvPr/>
        </p:nvSpPr>
        <p:spPr bwMode="auto">
          <a:xfrm>
            <a:off x="1187450" y="5734050"/>
            <a:ext cx="6777038" cy="519113"/>
          </a:xfrm>
          <a:prstGeom prst="rect">
            <a:avLst/>
          </a:prstGeom>
          <a:noFill/>
          <a:ln w="9525">
            <a:noFill/>
            <a:miter lim="800000"/>
            <a:headEnd/>
            <a:tailEnd/>
          </a:ln>
          <a:effectLst/>
        </p:spPr>
        <p:txBody>
          <a:bodyPr wrap="none">
            <a:spAutoFit/>
          </a:bodyPr>
          <a:lstStyle/>
          <a:p>
            <a:r>
              <a:rPr kumimoji="1" lang="en-US" altLang="zh-CN" sz="2800"/>
              <a:t>Flory</a:t>
            </a:r>
            <a:r>
              <a:rPr kumimoji="1" lang="zh-CN" altLang="en-US" sz="2800"/>
              <a:t>的插线板模型</a:t>
            </a:r>
            <a:r>
              <a:rPr kumimoji="1" lang="en-US" altLang="zh-CN" sz="2800"/>
              <a:t>(switch board model)</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4" name="Picture 4"/>
          <p:cNvPicPr>
            <a:picLocks noChangeAspect="1" noChangeArrowheads="1"/>
          </p:cNvPicPr>
          <p:nvPr/>
        </p:nvPicPr>
        <p:blipFill>
          <a:blip r:embed="rId2" cstate="print"/>
          <a:srcRect/>
          <a:stretch>
            <a:fillRect/>
          </a:stretch>
        </p:blipFill>
        <p:spPr bwMode="auto">
          <a:xfrm>
            <a:off x="1258888" y="404813"/>
            <a:ext cx="6553200" cy="4775200"/>
          </a:xfrm>
          <a:prstGeom prst="rect">
            <a:avLst/>
          </a:prstGeom>
          <a:noFill/>
          <a:ln w="9525">
            <a:noFill/>
            <a:miter lim="800000"/>
            <a:headEnd/>
            <a:tailEnd/>
          </a:ln>
          <a:effectLst/>
        </p:spPr>
      </p:pic>
      <p:sp>
        <p:nvSpPr>
          <p:cNvPr id="71685" name="Text Box 5"/>
          <p:cNvSpPr txBox="1">
            <a:spLocks noChangeArrowheads="1"/>
          </p:cNvSpPr>
          <p:nvPr/>
        </p:nvSpPr>
        <p:spPr bwMode="auto">
          <a:xfrm>
            <a:off x="1116013" y="5734050"/>
            <a:ext cx="6777037" cy="519113"/>
          </a:xfrm>
          <a:prstGeom prst="rect">
            <a:avLst/>
          </a:prstGeom>
          <a:noFill/>
          <a:ln w="9525">
            <a:noFill/>
            <a:miter lim="800000"/>
            <a:headEnd/>
            <a:tailEnd/>
          </a:ln>
          <a:effectLst/>
        </p:spPr>
        <p:txBody>
          <a:bodyPr wrap="none">
            <a:spAutoFit/>
          </a:bodyPr>
          <a:lstStyle/>
          <a:p>
            <a:r>
              <a:rPr kumimoji="1" lang="en-US" altLang="zh-CN" sz="2800"/>
              <a:t>Flory</a:t>
            </a:r>
            <a:r>
              <a:rPr kumimoji="1" lang="zh-CN" altLang="en-US" sz="2800"/>
              <a:t>的插线板模型</a:t>
            </a:r>
            <a:r>
              <a:rPr kumimoji="1" lang="en-US" altLang="zh-CN" sz="2800"/>
              <a:t>(switch board model)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ChangeArrowheads="1"/>
          </p:cNvSpPr>
          <p:nvPr/>
        </p:nvSpPr>
        <p:spPr bwMode="auto">
          <a:xfrm>
            <a:off x="395288" y="765175"/>
            <a:ext cx="8353425" cy="5453063"/>
          </a:xfrm>
          <a:prstGeom prst="rect">
            <a:avLst/>
          </a:prstGeom>
          <a:noFill/>
          <a:ln w="9525">
            <a:noFill/>
            <a:miter lim="800000"/>
            <a:headEnd/>
            <a:tailEnd/>
          </a:ln>
          <a:effectLst/>
        </p:spPr>
        <p:txBody>
          <a:bodyPr>
            <a:spAutoFit/>
          </a:bodyPr>
          <a:lstStyle/>
          <a:p>
            <a:pPr marL="342900" indent="-342900"/>
            <a:r>
              <a:rPr kumimoji="1" lang="en-US" altLang="zh-CN" sz="3200" b="0">
                <a:solidFill>
                  <a:srgbClr val="FFFF00"/>
                </a:solidFill>
              </a:rPr>
              <a:t>4.</a:t>
            </a:r>
            <a:r>
              <a:rPr kumimoji="1" lang="zh-CN" altLang="en-US" sz="3200" b="0">
                <a:solidFill>
                  <a:srgbClr val="FFFF00"/>
                </a:solidFill>
              </a:rPr>
              <a:t>氢键</a:t>
            </a:r>
            <a:r>
              <a:rPr kumimoji="1" lang="en-US" altLang="zh-CN" sz="3200" b="0">
                <a:solidFill>
                  <a:srgbClr val="FFFF00"/>
                </a:solidFill>
              </a:rPr>
              <a:t>(hydrogen bond)</a:t>
            </a:r>
          </a:p>
          <a:p>
            <a:pPr marL="342900" indent="-342900"/>
            <a:endParaRPr kumimoji="1" lang="en-US" altLang="zh-CN" sz="3200" b="0">
              <a:solidFill>
                <a:srgbClr val="FFFF00"/>
              </a:solidFill>
            </a:endParaRPr>
          </a:p>
          <a:p>
            <a:pPr marL="342900" indent="-342900"/>
            <a:r>
              <a:rPr kumimoji="1" lang="zh-CN" altLang="en-US" sz="3200" b="0"/>
              <a:t>　　极性共价键</a:t>
            </a:r>
            <a:r>
              <a:rPr kumimoji="1" lang="en-US" altLang="zh-CN" sz="3200" b="0"/>
              <a:t>X-H</a:t>
            </a:r>
            <a:r>
              <a:rPr kumimoji="1" lang="zh-CN" altLang="en-US" sz="3200" b="0"/>
              <a:t>的氢原子与电负性很大的原子</a:t>
            </a:r>
            <a:r>
              <a:rPr kumimoji="1" lang="en-US" altLang="zh-CN" sz="3200" b="0"/>
              <a:t>Y</a:t>
            </a:r>
            <a:r>
              <a:rPr kumimoji="1" lang="zh-CN" altLang="en-US" sz="3200" b="0"/>
              <a:t>上的孤对电子相互吸引而形成的键，键能为：</a:t>
            </a:r>
            <a:r>
              <a:rPr kumimoji="1" lang="en-US" altLang="zh-CN" sz="3200" b="0"/>
              <a:t>20</a:t>
            </a:r>
            <a:r>
              <a:rPr kumimoji="1" lang="zh-CN" altLang="en-US" sz="3200" b="0"/>
              <a:t>－</a:t>
            </a:r>
            <a:r>
              <a:rPr kumimoji="1" lang="en-US" altLang="zh-CN" sz="3200" b="0"/>
              <a:t>42KJ/mol</a:t>
            </a:r>
            <a:r>
              <a:rPr kumimoji="1" lang="zh-CN" altLang="en-US" sz="3200" b="0"/>
              <a:t>，仅次于主价力。</a:t>
            </a:r>
          </a:p>
          <a:p>
            <a:pPr marL="342900" indent="-342900"/>
            <a:r>
              <a:rPr kumimoji="1" lang="zh-CN" altLang="en-US" sz="3200" b="0"/>
              <a:t>　　由于</a:t>
            </a:r>
            <a:r>
              <a:rPr kumimoji="1" lang="en-US" altLang="zh-CN" sz="3200" b="0"/>
              <a:t>H</a:t>
            </a:r>
            <a:r>
              <a:rPr kumimoji="1" lang="zh-CN" altLang="en-US" sz="3200" b="0"/>
              <a:t>原子半径很小，</a:t>
            </a:r>
            <a:r>
              <a:rPr kumimoji="1" lang="en-US" altLang="zh-CN" sz="3200" b="0"/>
              <a:t>0.03nm</a:t>
            </a:r>
            <a:r>
              <a:rPr kumimoji="1" lang="zh-CN" altLang="en-US" sz="3200" b="0"/>
              <a:t>，又无内层电子，可以与带多余电荷的</a:t>
            </a:r>
            <a:r>
              <a:rPr kumimoji="1" lang="en-US" altLang="zh-CN" sz="3200" b="0"/>
              <a:t>Y</a:t>
            </a:r>
            <a:r>
              <a:rPr kumimoji="1" lang="zh-CN" altLang="en-US" sz="3200" b="0"/>
              <a:t>原子充分接近，但只能有一个，如果有另一个原子再接近，则它将受到</a:t>
            </a:r>
            <a:r>
              <a:rPr kumimoji="1" lang="en-US" altLang="zh-CN" sz="3200" b="0"/>
              <a:t>X,Y</a:t>
            </a:r>
            <a:r>
              <a:rPr kumimoji="1" lang="zh-CN" altLang="en-US" sz="3200" b="0"/>
              <a:t>的共同推力，因而氢键有饱和性。为使</a:t>
            </a:r>
            <a:r>
              <a:rPr kumimoji="1" lang="en-US" altLang="zh-CN" sz="3200" b="0"/>
              <a:t>Y</a:t>
            </a:r>
            <a:r>
              <a:rPr kumimoji="1" lang="zh-CN" altLang="en-US" sz="3200" b="0"/>
              <a:t>与</a:t>
            </a:r>
            <a:r>
              <a:rPr kumimoji="1" lang="en-US" altLang="zh-CN" sz="3200" b="0"/>
              <a:t>X-H</a:t>
            </a:r>
            <a:r>
              <a:rPr kumimoji="1" lang="zh-CN" altLang="en-US" sz="3200" b="0"/>
              <a:t>的作用强烈，要求</a:t>
            </a:r>
            <a:r>
              <a:rPr kumimoji="1" lang="en-US" altLang="zh-CN" sz="3200" b="0"/>
              <a:t>Y</a:t>
            </a:r>
            <a:r>
              <a:rPr kumimoji="1" lang="zh-CN" altLang="en-US" sz="3200" b="0"/>
              <a:t>电子孤对尽量与</a:t>
            </a:r>
            <a:r>
              <a:rPr kumimoji="1" lang="en-US" altLang="zh-CN" sz="3200" b="0"/>
              <a:t>X-H</a:t>
            </a:r>
            <a:r>
              <a:rPr kumimoji="1" lang="zh-CN" altLang="en-US" sz="3200" b="0"/>
              <a:t>键方向一致，因此</a:t>
            </a:r>
            <a:r>
              <a:rPr kumimoji="1" lang="en-US" altLang="zh-CN" sz="3200" b="0"/>
              <a:t>H</a:t>
            </a:r>
            <a:r>
              <a:rPr kumimoji="1" lang="zh-CN" altLang="en-US" sz="3200" b="0"/>
              <a:t>键有方向性。</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ChangeArrowheads="1"/>
          </p:cNvSpPr>
          <p:nvPr/>
        </p:nvSpPr>
        <p:spPr bwMode="auto">
          <a:xfrm>
            <a:off x="684213" y="476250"/>
            <a:ext cx="7775575" cy="5453063"/>
          </a:xfrm>
          <a:prstGeom prst="rect">
            <a:avLst/>
          </a:prstGeom>
          <a:noFill/>
          <a:ln w="9525">
            <a:noFill/>
            <a:miter lim="800000"/>
            <a:headEnd/>
            <a:tailEnd/>
          </a:ln>
          <a:effectLst/>
        </p:spPr>
        <p:txBody>
          <a:bodyPr>
            <a:spAutoFit/>
          </a:bodyPr>
          <a:lstStyle/>
          <a:p>
            <a:r>
              <a:rPr kumimoji="1" lang="en-US" altLang="zh-CN" sz="3200">
                <a:solidFill>
                  <a:srgbClr val="FFFF00"/>
                </a:solidFill>
              </a:rPr>
              <a:t>2.3.2 </a:t>
            </a:r>
            <a:r>
              <a:rPr kumimoji="1" lang="zh-CN" altLang="en-US" sz="3200">
                <a:solidFill>
                  <a:srgbClr val="FFFF00"/>
                </a:solidFill>
              </a:rPr>
              <a:t>非晶态结构模型</a:t>
            </a:r>
          </a:p>
          <a:p>
            <a:endParaRPr kumimoji="1" lang="zh-CN" altLang="en-US" sz="3200">
              <a:solidFill>
                <a:srgbClr val="FFFF00"/>
              </a:solidFill>
            </a:endParaRPr>
          </a:p>
          <a:p>
            <a:r>
              <a:rPr kumimoji="1" lang="zh-CN" altLang="en-US" sz="3200" b="0"/>
              <a:t>非晶态可源于以下几个方面：</a:t>
            </a:r>
          </a:p>
          <a:p>
            <a:r>
              <a:rPr kumimoji="1" lang="en-US" altLang="zh-CN" sz="3200" b="0"/>
              <a:t>1)</a:t>
            </a:r>
            <a:r>
              <a:rPr kumimoji="1" lang="zh-CN" altLang="en-US" sz="3200" b="0"/>
              <a:t>分子链结构不规整，不能满足结晶要</a:t>
            </a:r>
          </a:p>
          <a:p>
            <a:r>
              <a:rPr kumimoji="1" lang="zh-CN" altLang="en-US" sz="3200" b="0"/>
              <a:t>   求，如无规聚合物。</a:t>
            </a:r>
          </a:p>
          <a:p>
            <a:r>
              <a:rPr kumimoji="1" lang="en-US" altLang="zh-CN" sz="3200" b="0"/>
              <a:t>2)</a:t>
            </a:r>
            <a:r>
              <a:rPr kumimoji="1" lang="zh-CN" altLang="en-US" sz="3200" b="0"/>
              <a:t>链结构满足结晶的规整性要求，但速度</a:t>
            </a:r>
          </a:p>
          <a:p>
            <a:r>
              <a:rPr kumimoji="1" lang="zh-CN" altLang="en-US" sz="3200" b="0"/>
              <a:t>   很慢，通常得到非晶，如</a:t>
            </a:r>
            <a:r>
              <a:rPr kumimoji="1" lang="en-US" altLang="zh-CN" sz="3200" b="0"/>
              <a:t>PC,PET</a:t>
            </a:r>
          </a:p>
          <a:p>
            <a:r>
              <a:rPr kumimoji="1" lang="en-US" altLang="zh-CN" sz="3200" b="0"/>
              <a:t>3)</a:t>
            </a:r>
            <a:r>
              <a:rPr kumimoji="1" lang="zh-CN" altLang="en-US" sz="3200" b="0"/>
              <a:t>低温下结晶性好，常温下不结晶的材</a:t>
            </a:r>
          </a:p>
          <a:p>
            <a:r>
              <a:rPr kumimoji="1" lang="zh-CN" altLang="en-US" sz="3200" b="0"/>
              <a:t>   料，如天然胶，顺丁胶等。</a:t>
            </a:r>
          </a:p>
          <a:p>
            <a:r>
              <a:rPr kumimoji="1" lang="en-US" altLang="zh-CN" sz="3200" b="0"/>
              <a:t>4)</a:t>
            </a:r>
            <a:r>
              <a:rPr kumimoji="1" lang="zh-CN" altLang="en-US" sz="3200" b="0"/>
              <a:t>结晶聚合物在其熔体，过冷体中。</a:t>
            </a:r>
          </a:p>
          <a:p>
            <a:r>
              <a:rPr kumimoji="1" lang="en-US" altLang="zh-CN" sz="3200" b="0"/>
              <a:t>5)</a:t>
            </a:r>
            <a:r>
              <a:rPr kumimoji="1" lang="zh-CN" altLang="en-US" sz="3200" b="0"/>
              <a:t>结晶聚合物中的非晶态。</a:t>
            </a:r>
            <a:endParaRPr kumimoji="1" lang="zh-CN" altLang="en-US" sz="3200" b="0">
              <a:latin typeface="Times New Roman"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4"/>
          <p:cNvSpPr>
            <a:spLocks noChangeArrowheads="1"/>
          </p:cNvSpPr>
          <p:nvPr/>
        </p:nvSpPr>
        <p:spPr bwMode="auto">
          <a:xfrm>
            <a:off x="684213" y="620713"/>
            <a:ext cx="7777162" cy="5453062"/>
          </a:xfrm>
          <a:prstGeom prst="rect">
            <a:avLst/>
          </a:prstGeom>
          <a:noFill/>
          <a:ln w="9525">
            <a:noFill/>
            <a:miter lim="800000"/>
            <a:headEnd/>
            <a:tailEnd/>
          </a:ln>
          <a:effectLst/>
        </p:spPr>
        <p:txBody>
          <a:bodyPr>
            <a:spAutoFit/>
          </a:bodyPr>
          <a:lstStyle/>
          <a:p>
            <a:pPr marL="342900" indent="-342900"/>
            <a:r>
              <a:rPr kumimoji="1" lang="zh-CN" altLang="en-US" sz="3200" b="0"/>
              <a:t>高分子的非晶态模型目前还处于争论阶段，其焦点是处于完全无序还是局部有序，也就是</a:t>
            </a:r>
            <a:r>
              <a:rPr kumimoji="1" lang="en-US" altLang="zh-CN" sz="3200" b="0"/>
              <a:t>Flory</a:t>
            </a:r>
            <a:r>
              <a:rPr kumimoji="1" lang="zh-CN" altLang="en-US" sz="3200" b="0"/>
              <a:t>和</a:t>
            </a:r>
            <a:r>
              <a:rPr kumimoji="1" lang="en-US" altLang="zh-CN" sz="3200" b="0"/>
              <a:t>Yeh</a:t>
            </a:r>
            <a:r>
              <a:rPr kumimoji="1" lang="zh-CN" altLang="en-US" sz="3200" b="0"/>
              <a:t>的争论。</a:t>
            </a:r>
          </a:p>
          <a:p>
            <a:pPr marL="342900" indent="-342900"/>
            <a:endParaRPr kumimoji="1" lang="zh-CN" altLang="en-US" sz="3200" b="0"/>
          </a:p>
          <a:p>
            <a:pPr marL="342900" indent="-342900"/>
            <a:r>
              <a:rPr kumimoji="1" lang="en-US" altLang="zh-CN" sz="3200">
                <a:solidFill>
                  <a:srgbClr val="FFFF00"/>
                </a:solidFill>
              </a:rPr>
              <a:t>1</a:t>
            </a:r>
            <a:r>
              <a:rPr kumimoji="1" lang="zh-CN" altLang="en-US" sz="3200">
                <a:solidFill>
                  <a:srgbClr val="FFFF00"/>
                </a:solidFill>
              </a:rPr>
              <a:t>、 </a:t>
            </a:r>
            <a:r>
              <a:rPr kumimoji="1" lang="en-US" altLang="zh-CN" sz="3200">
                <a:solidFill>
                  <a:srgbClr val="FFFF00"/>
                </a:solidFill>
              </a:rPr>
              <a:t>Flory</a:t>
            </a:r>
            <a:r>
              <a:rPr kumimoji="1" lang="zh-CN" altLang="en-US" sz="3200">
                <a:solidFill>
                  <a:srgbClr val="FFFF00"/>
                </a:solidFill>
              </a:rPr>
              <a:t>的非晶“无规线团模型”</a:t>
            </a:r>
          </a:p>
          <a:p>
            <a:pPr marL="342900" indent="-342900"/>
            <a:endParaRPr kumimoji="1" lang="zh-CN" altLang="en-US" sz="3200" b="0"/>
          </a:p>
          <a:p>
            <a:pPr marL="342900" indent="-342900"/>
            <a:r>
              <a:rPr kumimoji="1" lang="zh-CN" altLang="en-US" sz="3200">
                <a:solidFill>
                  <a:srgbClr val="FFFF00"/>
                </a:solidFill>
              </a:rPr>
              <a:t>理论上：</a:t>
            </a:r>
          </a:p>
          <a:p>
            <a:pPr marL="342900" indent="-342900"/>
            <a:r>
              <a:rPr kumimoji="1" lang="zh-CN" altLang="en-US" sz="3200" b="0"/>
              <a:t>　　不管在溶液，熔体，本体中，都是无规线团，构象分布服从高斯分布。是一个均相体系</a:t>
            </a:r>
            <a:r>
              <a:rPr kumimoji="1" lang="en-US" altLang="zh-CN" sz="3200" b="0"/>
              <a:t>.</a:t>
            </a:r>
          </a:p>
          <a:p>
            <a:pPr marL="342900" indent="-342900"/>
            <a:endParaRPr kumimoji="1" lang="en-US" altLang="zh-CN" sz="3200" b="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4"/>
          <p:cNvSpPr>
            <a:spLocks noChangeArrowheads="1"/>
          </p:cNvSpPr>
          <p:nvPr/>
        </p:nvSpPr>
        <p:spPr bwMode="auto">
          <a:xfrm>
            <a:off x="468313" y="404813"/>
            <a:ext cx="8280400" cy="5940425"/>
          </a:xfrm>
          <a:prstGeom prst="rect">
            <a:avLst/>
          </a:prstGeom>
          <a:noFill/>
          <a:ln w="9525">
            <a:noFill/>
            <a:miter lim="800000"/>
            <a:headEnd/>
            <a:tailEnd/>
          </a:ln>
          <a:effectLst/>
        </p:spPr>
        <p:txBody>
          <a:bodyPr>
            <a:spAutoFit/>
          </a:bodyPr>
          <a:lstStyle/>
          <a:p>
            <a:pPr marL="342900" indent="-342900"/>
            <a:r>
              <a:rPr kumimoji="1" lang="zh-CN" altLang="en-US" sz="3200">
                <a:solidFill>
                  <a:srgbClr val="FFFF00"/>
                </a:solidFill>
              </a:rPr>
              <a:t>证据上：</a:t>
            </a:r>
          </a:p>
          <a:p>
            <a:pPr marL="342900" indent="-342900">
              <a:buFontTx/>
              <a:buAutoNum type="arabicParenR"/>
            </a:pPr>
            <a:r>
              <a:rPr kumimoji="1" lang="zh-CN" altLang="en-US" sz="3200" b="0"/>
              <a:t> 利用此模型很好解释了橡胶弹性理论，即</a:t>
            </a:r>
          </a:p>
          <a:p>
            <a:pPr marL="342900" indent="-342900">
              <a:buFontTx/>
              <a:buAutoNum type="arabicParenR"/>
            </a:pPr>
            <a:r>
              <a:rPr kumimoji="1" lang="zh-CN" altLang="en-US" sz="3200" b="0"/>
              <a:t> 在橡胶的弹性模量同应力，温度的关系在</a:t>
            </a:r>
          </a:p>
          <a:p>
            <a:pPr marL="342900" indent="-342900"/>
            <a:r>
              <a:rPr kumimoji="1" lang="zh-CN" altLang="en-US" sz="3200" b="0"/>
              <a:t>    加入稀释剂体系中不存在反常行为，说明</a:t>
            </a:r>
          </a:p>
          <a:p>
            <a:pPr marL="342900" indent="-342900"/>
            <a:r>
              <a:rPr kumimoji="1" lang="zh-CN" altLang="en-US" sz="3200" b="0"/>
              <a:t>    非晶态高分子不存在可被拆散的有序结</a:t>
            </a:r>
          </a:p>
          <a:p>
            <a:pPr marL="342900" indent="-342900"/>
            <a:r>
              <a:rPr kumimoji="1" lang="zh-CN" altLang="en-US" sz="3200" b="0"/>
              <a:t>　 构。</a:t>
            </a:r>
          </a:p>
          <a:p>
            <a:pPr marL="342900" indent="-342900"/>
            <a:r>
              <a:rPr kumimoji="1" lang="en-US" altLang="zh-CN" sz="3200" b="0"/>
              <a:t>2) </a:t>
            </a:r>
            <a:r>
              <a:rPr kumimoji="1" lang="zh-CN" altLang="en-US" sz="3200" b="0"/>
              <a:t>非晶态高聚物的本体和溶液中分别用辐射</a:t>
            </a:r>
          </a:p>
          <a:p>
            <a:pPr marL="342900" indent="-342900"/>
            <a:r>
              <a:rPr kumimoji="1" lang="zh-CN" altLang="en-US" sz="3200" b="0"/>
              <a:t>    交联，结果表明分子内交联在本体中并不</a:t>
            </a:r>
          </a:p>
          <a:p>
            <a:pPr marL="342900" indent="-342900"/>
            <a:r>
              <a:rPr kumimoji="1" lang="zh-CN" altLang="en-US" sz="3200" b="0"/>
              <a:t>    比溶液中大。</a:t>
            </a:r>
          </a:p>
          <a:p>
            <a:pPr marL="342900" indent="-342900"/>
            <a:r>
              <a:rPr kumimoji="1" lang="en-US" altLang="zh-CN" sz="3200" b="0"/>
              <a:t>3) </a:t>
            </a:r>
            <a:r>
              <a:rPr kumimoji="1" lang="zh-CN" altLang="en-US" sz="3200" b="0"/>
              <a:t>利用小角中子散射，将氘代的聚合物与未</a:t>
            </a:r>
          </a:p>
          <a:p>
            <a:pPr marL="342900" indent="-342900"/>
            <a:r>
              <a:rPr kumimoji="1" lang="zh-CN" altLang="en-US" sz="3200" b="0"/>
              <a:t>    氘代的组成固体溶液，用中子散射测氘代</a:t>
            </a:r>
          </a:p>
          <a:p>
            <a:pPr marL="342900" indent="-342900"/>
            <a:r>
              <a:rPr kumimoji="1" lang="zh-CN" altLang="en-US" sz="3200" b="0"/>
              <a:t>    高聚物的均方回转半径。</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6" name="Picture 4"/>
          <p:cNvPicPr>
            <a:picLocks noChangeAspect="1" noChangeArrowheads="1"/>
          </p:cNvPicPr>
          <p:nvPr/>
        </p:nvPicPr>
        <p:blipFill>
          <a:blip r:embed="rId2" cstate="print"/>
          <a:srcRect/>
          <a:stretch>
            <a:fillRect/>
          </a:stretch>
        </p:blipFill>
        <p:spPr bwMode="auto">
          <a:xfrm>
            <a:off x="1403350" y="404813"/>
            <a:ext cx="6192838" cy="5049837"/>
          </a:xfrm>
          <a:prstGeom prst="rect">
            <a:avLst/>
          </a:prstGeom>
          <a:noFill/>
          <a:ln w="9525">
            <a:noFill/>
            <a:miter lim="800000"/>
            <a:headEnd/>
            <a:tailEnd/>
          </a:ln>
          <a:effectLst/>
        </p:spPr>
      </p:pic>
      <p:sp>
        <p:nvSpPr>
          <p:cNvPr id="74757" name="Text Box 5"/>
          <p:cNvSpPr txBox="1">
            <a:spLocks noChangeArrowheads="1"/>
          </p:cNvSpPr>
          <p:nvPr/>
        </p:nvSpPr>
        <p:spPr bwMode="auto">
          <a:xfrm>
            <a:off x="4408488" y="5738813"/>
            <a:ext cx="184150" cy="366712"/>
          </a:xfrm>
          <a:prstGeom prst="rect">
            <a:avLst/>
          </a:prstGeom>
          <a:noFill/>
          <a:ln w="9525">
            <a:noFill/>
            <a:miter lim="800000"/>
            <a:headEnd/>
            <a:tailEnd/>
          </a:ln>
          <a:effectLst/>
        </p:spPr>
        <p:txBody>
          <a:bodyPr wrap="none">
            <a:spAutoFit/>
          </a:bodyPr>
          <a:lstStyle/>
          <a:p>
            <a:endParaRPr lang="zh-CN" altLang="zh-CN" b="0"/>
          </a:p>
        </p:txBody>
      </p:sp>
      <p:sp>
        <p:nvSpPr>
          <p:cNvPr id="74758" name="Text Box 6"/>
          <p:cNvSpPr txBox="1">
            <a:spLocks noChangeArrowheads="1"/>
          </p:cNvSpPr>
          <p:nvPr/>
        </p:nvSpPr>
        <p:spPr bwMode="auto">
          <a:xfrm>
            <a:off x="2339975" y="5661025"/>
            <a:ext cx="4624388" cy="946150"/>
          </a:xfrm>
          <a:prstGeom prst="rect">
            <a:avLst/>
          </a:prstGeom>
          <a:noFill/>
          <a:ln w="9525">
            <a:noFill/>
            <a:miter lim="800000"/>
            <a:headEnd/>
            <a:tailEnd/>
          </a:ln>
          <a:effectLst/>
        </p:spPr>
        <p:txBody>
          <a:bodyPr wrap="none">
            <a:spAutoFit/>
          </a:bodyPr>
          <a:lstStyle/>
          <a:p>
            <a:r>
              <a:rPr kumimoji="1" lang="en-US" altLang="zh-CN" sz="2800"/>
              <a:t>Flory</a:t>
            </a:r>
            <a:r>
              <a:rPr kumimoji="1" lang="zh-CN" altLang="en-US" sz="2800"/>
              <a:t>的非晶“无规线团模型”</a:t>
            </a:r>
          </a:p>
          <a:p>
            <a:endParaRPr lang="en-US" altLang="zh-CN" sz="28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4"/>
          <p:cNvSpPr>
            <a:spLocks noChangeArrowheads="1"/>
          </p:cNvSpPr>
          <p:nvPr/>
        </p:nvSpPr>
        <p:spPr bwMode="auto">
          <a:xfrm>
            <a:off x="539750" y="495300"/>
            <a:ext cx="8104188" cy="5940425"/>
          </a:xfrm>
          <a:prstGeom prst="rect">
            <a:avLst/>
          </a:prstGeom>
          <a:noFill/>
          <a:ln w="9525">
            <a:noFill/>
            <a:miter lim="800000"/>
            <a:headEnd/>
            <a:tailEnd/>
          </a:ln>
          <a:effectLst/>
        </p:spPr>
        <p:txBody>
          <a:bodyPr anchor="ctr">
            <a:spAutoFit/>
          </a:bodyPr>
          <a:lstStyle/>
          <a:p>
            <a:pPr indent="400050">
              <a:buFontTx/>
              <a:buAutoNum type="arabicPeriod" startAt="2"/>
            </a:pPr>
            <a:r>
              <a:rPr lang="en-US" altLang="zh-CN" sz="3200">
                <a:solidFill>
                  <a:srgbClr val="FFFF00"/>
                </a:solidFill>
              </a:rPr>
              <a:t> G. S.Y. Yeh </a:t>
            </a:r>
            <a:r>
              <a:rPr lang="zh-CN" altLang="en-US" sz="3200">
                <a:solidFill>
                  <a:srgbClr val="FFFF00"/>
                </a:solidFill>
              </a:rPr>
              <a:t>模型</a:t>
            </a:r>
          </a:p>
          <a:p>
            <a:pPr indent="400050"/>
            <a:endParaRPr lang="zh-CN" altLang="en-US" sz="3200" b="0">
              <a:solidFill>
                <a:srgbClr val="FFFF00"/>
              </a:solidFill>
            </a:endParaRPr>
          </a:p>
          <a:p>
            <a:pPr indent="400050"/>
            <a:r>
              <a:rPr lang="zh-CN" altLang="en-US" sz="3200" b="0"/>
              <a:t>　　这是</a:t>
            </a:r>
            <a:r>
              <a:rPr lang="en-US" altLang="zh-CN" sz="3200" b="0"/>
              <a:t>Yeh</a:t>
            </a:r>
            <a:r>
              <a:rPr lang="zh-CN" altLang="en-US" sz="3200" b="0"/>
              <a:t>于</a:t>
            </a:r>
            <a:r>
              <a:rPr lang="en-US" altLang="zh-CN" sz="3200" b="0"/>
              <a:t>1972</a:t>
            </a:r>
            <a:r>
              <a:rPr lang="zh-CN" altLang="en-US" sz="3200" b="0"/>
              <a:t>年提出的，也称为两相球粒模型。</a:t>
            </a:r>
          </a:p>
          <a:p>
            <a:pPr indent="400050"/>
            <a:endParaRPr lang="zh-CN" altLang="en-US" sz="3200" b="0"/>
          </a:p>
          <a:p>
            <a:pPr indent="400050"/>
            <a:r>
              <a:rPr lang="zh-CN" altLang="en-US" sz="3200">
                <a:solidFill>
                  <a:srgbClr val="FFFF00"/>
                </a:solidFill>
              </a:rPr>
              <a:t>两相球粒模型认为：</a:t>
            </a:r>
            <a:r>
              <a:rPr lang="zh-CN" altLang="en-US" sz="3200" b="0"/>
              <a:t>非晶态高聚物是由存在一定程度的局部有序区，粒间区（无规线团）组成，而且一根分子链可以通过几个粒子相和粒间相。</a:t>
            </a:r>
          </a:p>
          <a:p>
            <a:pPr indent="400050"/>
            <a:r>
              <a:rPr lang="zh-CN" altLang="en-US" sz="3200" b="0"/>
              <a:t>在有序区中，分子链是互相平行排列的，其有序程度主要与链本身的结构，分子间力以及热历史有关，大小为</a:t>
            </a:r>
            <a:r>
              <a:rPr lang="en-US" altLang="zh-CN" sz="3200" b="0"/>
              <a:t>20~40A</a:t>
            </a:r>
            <a:r>
              <a:rPr lang="en-US" altLang="zh-CN" sz="3200" b="0" baseline="30000"/>
              <a:t>o</a:t>
            </a:r>
            <a:r>
              <a:rPr lang="zh-CN" altLang="en-US" sz="3200" b="0"/>
              <a:t>。</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ChangeArrowheads="1"/>
          </p:cNvSpPr>
          <p:nvPr/>
        </p:nvSpPr>
        <p:spPr bwMode="auto">
          <a:xfrm>
            <a:off x="684213" y="1628775"/>
            <a:ext cx="7446962" cy="3503613"/>
          </a:xfrm>
          <a:prstGeom prst="rect">
            <a:avLst/>
          </a:prstGeom>
          <a:noFill/>
          <a:ln w="9525">
            <a:noFill/>
            <a:miter lim="800000"/>
            <a:headEnd/>
            <a:tailEnd/>
          </a:ln>
          <a:effectLst/>
        </p:spPr>
        <p:txBody>
          <a:bodyPr anchor="ctr">
            <a:spAutoFit/>
          </a:bodyPr>
          <a:lstStyle/>
          <a:p>
            <a:pPr indent="400050"/>
            <a:r>
              <a:rPr lang="zh-CN" altLang="en-US" sz="3200" b="0"/>
              <a:t>　　在粒间区中，主要由无规线团，低分子物，分子链末端以及连接链组成，大小为</a:t>
            </a:r>
            <a:r>
              <a:rPr lang="en-US" altLang="zh-CN" sz="3200" b="0"/>
              <a:t>10~50A</a:t>
            </a:r>
            <a:r>
              <a:rPr lang="en-US" altLang="zh-CN" sz="3200" b="0" baseline="30000"/>
              <a:t>o</a:t>
            </a:r>
            <a:r>
              <a:rPr lang="zh-CN" altLang="en-US" sz="3200" b="0"/>
              <a:t>。</a:t>
            </a:r>
          </a:p>
          <a:p>
            <a:pPr indent="400050"/>
            <a:r>
              <a:rPr lang="zh-CN" altLang="en-US" sz="3200" b="0"/>
              <a:t>　　而在有序区和粒间区之间有一个粒界区，这一部分主要因折叠链的弯曲部分，链端，缠结点以及连接链组成，大小为</a:t>
            </a:r>
            <a:r>
              <a:rPr lang="en-US" altLang="zh-CN" sz="3200" b="0"/>
              <a:t>10~20A</a:t>
            </a:r>
            <a:r>
              <a:rPr lang="en-US" altLang="zh-CN" sz="3200" b="0" baseline="30000"/>
              <a:t>o</a:t>
            </a:r>
            <a:r>
              <a:rPr lang="zh-CN" altLang="en-US" sz="3200" b="0"/>
              <a:t>。</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Freeform 4"/>
          <p:cNvSpPr>
            <a:spLocks/>
          </p:cNvSpPr>
          <p:nvPr/>
        </p:nvSpPr>
        <p:spPr bwMode="auto">
          <a:xfrm>
            <a:off x="1331913" y="908050"/>
            <a:ext cx="5905500" cy="4248150"/>
          </a:xfrm>
          <a:custGeom>
            <a:avLst/>
            <a:gdLst/>
            <a:ahLst/>
            <a:cxnLst>
              <a:cxn ang="0">
                <a:pos x="622" y="723"/>
              </a:cxn>
              <a:cxn ang="0">
                <a:pos x="802" y="123"/>
              </a:cxn>
              <a:cxn ang="0">
                <a:pos x="952" y="108"/>
              </a:cxn>
              <a:cxn ang="0">
                <a:pos x="742" y="768"/>
              </a:cxn>
              <a:cxn ang="0">
                <a:pos x="817" y="903"/>
              </a:cxn>
              <a:cxn ang="0">
                <a:pos x="1057" y="183"/>
              </a:cxn>
              <a:cxn ang="0">
                <a:pos x="1177" y="213"/>
              </a:cxn>
              <a:cxn ang="0">
                <a:pos x="937" y="948"/>
              </a:cxn>
              <a:cxn ang="0">
                <a:pos x="1027" y="1068"/>
              </a:cxn>
              <a:cxn ang="0">
                <a:pos x="1267" y="318"/>
              </a:cxn>
              <a:cxn ang="0">
                <a:pos x="1567" y="543"/>
              </a:cxn>
              <a:cxn ang="0">
                <a:pos x="1237" y="618"/>
              </a:cxn>
              <a:cxn ang="0">
                <a:pos x="1642" y="198"/>
              </a:cxn>
              <a:cxn ang="0">
                <a:pos x="1837" y="663"/>
              </a:cxn>
              <a:cxn ang="0">
                <a:pos x="1657" y="738"/>
              </a:cxn>
              <a:cxn ang="0">
                <a:pos x="2107" y="378"/>
              </a:cxn>
              <a:cxn ang="0">
                <a:pos x="2602" y="243"/>
              </a:cxn>
              <a:cxn ang="0">
                <a:pos x="2662" y="393"/>
              </a:cxn>
              <a:cxn ang="0">
                <a:pos x="1972" y="513"/>
              </a:cxn>
              <a:cxn ang="0">
                <a:pos x="1972" y="633"/>
              </a:cxn>
              <a:cxn ang="0">
                <a:pos x="2677" y="513"/>
              </a:cxn>
              <a:cxn ang="0">
                <a:pos x="2707" y="618"/>
              </a:cxn>
              <a:cxn ang="0">
                <a:pos x="1972" y="768"/>
              </a:cxn>
              <a:cxn ang="0">
                <a:pos x="2047" y="873"/>
              </a:cxn>
              <a:cxn ang="0">
                <a:pos x="2722" y="753"/>
              </a:cxn>
              <a:cxn ang="0">
                <a:pos x="2752" y="858"/>
              </a:cxn>
              <a:cxn ang="0">
                <a:pos x="2032" y="1023"/>
              </a:cxn>
              <a:cxn ang="0">
                <a:pos x="2002" y="1338"/>
              </a:cxn>
              <a:cxn ang="0">
                <a:pos x="2752" y="1308"/>
              </a:cxn>
              <a:cxn ang="0">
                <a:pos x="2632" y="1608"/>
              </a:cxn>
              <a:cxn ang="0">
                <a:pos x="2197" y="1248"/>
              </a:cxn>
              <a:cxn ang="0">
                <a:pos x="3172" y="1098"/>
              </a:cxn>
              <a:cxn ang="0">
                <a:pos x="2332" y="1623"/>
              </a:cxn>
              <a:cxn ang="0">
                <a:pos x="1852" y="1713"/>
              </a:cxn>
              <a:cxn ang="0">
                <a:pos x="1552" y="1908"/>
              </a:cxn>
              <a:cxn ang="0">
                <a:pos x="1297" y="1848"/>
              </a:cxn>
              <a:cxn ang="0">
                <a:pos x="1867" y="1593"/>
              </a:cxn>
              <a:cxn ang="0">
                <a:pos x="1807" y="1473"/>
              </a:cxn>
              <a:cxn ang="0">
                <a:pos x="1252" y="1728"/>
              </a:cxn>
              <a:cxn ang="0">
                <a:pos x="1177" y="1593"/>
              </a:cxn>
              <a:cxn ang="0">
                <a:pos x="1762" y="1353"/>
              </a:cxn>
              <a:cxn ang="0">
                <a:pos x="1642" y="1263"/>
              </a:cxn>
              <a:cxn ang="0">
                <a:pos x="1177" y="1443"/>
              </a:cxn>
              <a:cxn ang="0">
                <a:pos x="127" y="1518"/>
              </a:cxn>
              <a:cxn ang="0">
                <a:pos x="412" y="1158"/>
              </a:cxn>
              <a:cxn ang="0">
                <a:pos x="637" y="2013"/>
              </a:cxn>
              <a:cxn ang="0">
                <a:pos x="817" y="1203"/>
              </a:cxn>
              <a:cxn ang="0">
                <a:pos x="997" y="2088"/>
              </a:cxn>
              <a:cxn ang="0">
                <a:pos x="1207" y="1233"/>
              </a:cxn>
              <a:cxn ang="0">
                <a:pos x="1852" y="1098"/>
              </a:cxn>
              <a:cxn ang="0">
                <a:pos x="1417" y="1263"/>
              </a:cxn>
              <a:cxn ang="0">
                <a:pos x="1387" y="783"/>
              </a:cxn>
              <a:cxn ang="0">
                <a:pos x="1042" y="1233"/>
              </a:cxn>
              <a:cxn ang="0">
                <a:pos x="592" y="1143"/>
              </a:cxn>
              <a:cxn ang="0">
                <a:pos x="622" y="948"/>
              </a:cxn>
              <a:cxn ang="0">
                <a:pos x="667" y="1398"/>
              </a:cxn>
              <a:cxn ang="0">
                <a:pos x="202" y="663"/>
              </a:cxn>
              <a:cxn ang="0">
                <a:pos x="442" y="723"/>
              </a:cxn>
            </a:cxnLst>
            <a:rect l="0" t="0" r="r" b="b"/>
            <a:pathLst>
              <a:path w="3195" h="2093">
                <a:moveTo>
                  <a:pt x="622" y="723"/>
                </a:moveTo>
                <a:cubicBezTo>
                  <a:pt x="684" y="474"/>
                  <a:pt x="747" y="225"/>
                  <a:pt x="802" y="123"/>
                </a:cubicBezTo>
                <a:cubicBezTo>
                  <a:pt x="857" y="21"/>
                  <a:pt x="962" y="0"/>
                  <a:pt x="952" y="108"/>
                </a:cubicBezTo>
                <a:cubicBezTo>
                  <a:pt x="942" y="216"/>
                  <a:pt x="764" y="636"/>
                  <a:pt x="742" y="768"/>
                </a:cubicBezTo>
                <a:cubicBezTo>
                  <a:pt x="720" y="900"/>
                  <a:pt x="765" y="1000"/>
                  <a:pt x="817" y="903"/>
                </a:cubicBezTo>
                <a:cubicBezTo>
                  <a:pt x="869" y="806"/>
                  <a:pt x="997" y="298"/>
                  <a:pt x="1057" y="183"/>
                </a:cubicBezTo>
                <a:cubicBezTo>
                  <a:pt x="1117" y="68"/>
                  <a:pt x="1197" y="86"/>
                  <a:pt x="1177" y="213"/>
                </a:cubicBezTo>
                <a:cubicBezTo>
                  <a:pt x="1157" y="340"/>
                  <a:pt x="962" y="806"/>
                  <a:pt x="937" y="948"/>
                </a:cubicBezTo>
                <a:cubicBezTo>
                  <a:pt x="912" y="1090"/>
                  <a:pt x="972" y="1173"/>
                  <a:pt x="1027" y="1068"/>
                </a:cubicBezTo>
                <a:cubicBezTo>
                  <a:pt x="1082" y="963"/>
                  <a:pt x="1177" y="405"/>
                  <a:pt x="1267" y="318"/>
                </a:cubicBezTo>
                <a:cubicBezTo>
                  <a:pt x="1357" y="231"/>
                  <a:pt x="1572" y="493"/>
                  <a:pt x="1567" y="543"/>
                </a:cubicBezTo>
                <a:cubicBezTo>
                  <a:pt x="1562" y="593"/>
                  <a:pt x="1225" y="675"/>
                  <a:pt x="1237" y="618"/>
                </a:cubicBezTo>
                <a:cubicBezTo>
                  <a:pt x="1249" y="561"/>
                  <a:pt x="1542" y="191"/>
                  <a:pt x="1642" y="198"/>
                </a:cubicBezTo>
                <a:cubicBezTo>
                  <a:pt x="1742" y="205"/>
                  <a:pt x="1835" y="573"/>
                  <a:pt x="1837" y="663"/>
                </a:cubicBezTo>
                <a:cubicBezTo>
                  <a:pt x="1839" y="753"/>
                  <a:pt x="1612" y="785"/>
                  <a:pt x="1657" y="738"/>
                </a:cubicBezTo>
                <a:cubicBezTo>
                  <a:pt x="1702" y="691"/>
                  <a:pt x="1950" y="460"/>
                  <a:pt x="2107" y="378"/>
                </a:cubicBezTo>
                <a:cubicBezTo>
                  <a:pt x="2264" y="296"/>
                  <a:pt x="2510" y="241"/>
                  <a:pt x="2602" y="243"/>
                </a:cubicBezTo>
                <a:cubicBezTo>
                  <a:pt x="2694" y="245"/>
                  <a:pt x="2767" y="348"/>
                  <a:pt x="2662" y="393"/>
                </a:cubicBezTo>
                <a:cubicBezTo>
                  <a:pt x="2557" y="438"/>
                  <a:pt x="2087" y="473"/>
                  <a:pt x="1972" y="513"/>
                </a:cubicBezTo>
                <a:cubicBezTo>
                  <a:pt x="1857" y="553"/>
                  <a:pt x="1855" y="633"/>
                  <a:pt x="1972" y="633"/>
                </a:cubicBezTo>
                <a:cubicBezTo>
                  <a:pt x="2089" y="633"/>
                  <a:pt x="2555" y="515"/>
                  <a:pt x="2677" y="513"/>
                </a:cubicBezTo>
                <a:cubicBezTo>
                  <a:pt x="2799" y="511"/>
                  <a:pt x="2824" y="576"/>
                  <a:pt x="2707" y="618"/>
                </a:cubicBezTo>
                <a:cubicBezTo>
                  <a:pt x="2590" y="660"/>
                  <a:pt x="2082" y="726"/>
                  <a:pt x="1972" y="768"/>
                </a:cubicBezTo>
                <a:cubicBezTo>
                  <a:pt x="1862" y="810"/>
                  <a:pt x="1922" y="876"/>
                  <a:pt x="2047" y="873"/>
                </a:cubicBezTo>
                <a:cubicBezTo>
                  <a:pt x="2172" y="870"/>
                  <a:pt x="2605" y="755"/>
                  <a:pt x="2722" y="753"/>
                </a:cubicBezTo>
                <a:cubicBezTo>
                  <a:pt x="2839" y="751"/>
                  <a:pt x="2867" y="813"/>
                  <a:pt x="2752" y="858"/>
                </a:cubicBezTo>
                <a:cubicBezTo>
                  <a:pt x="2637" y="903"/>
                  <a:pt x="2157" y="943"/>
                  <a:pt x="2032" y="1023"/>
                </a:cubicBezTo>
                <a:cubicBezTo>
                  <a:pt x="1907" y="1103"/>
                  <a:pt x="1882" y="1290"/>
                  <a:pt x="2002" y="1338"/>
                </a:cubicBezTo>
                <a:cubicBezTo>
                  <a:pt x="2122" y="1386"/>
                  <a:pt x="2647" y="1263"/>
                  <a:pt x="2752" y="1308"/>
                </a:cubicBezTo>
                <a:cubicBezTo>
                  <a:pt x="2857" y="1353"/>
                  <a:pt x="2724" y="1618"/>
                  <a:pt x="2632" y="1608"/>
                </a:cubicBezTo>
                <a:cubicBezTo>
                  <a:pt x="2540" y="1598"/>
                  <a:pt x="2107" y="1333"/>
                  <a:pt x="2197" y="1248"/>
                </a:cubicBezTo>
                <a:cubicBezTo>
                  <a:pt x="2287" y="1163"/>
                  <a:pt x="3149" y="1036"/>
                  <a:pt x="3172" y="1098"/>
                </a:cubicBezTo>
                <a:cubicBezTo>
                  <a:pt x="3195" y="1160"/>
                  <a:pt x="2552" y="1521"/>
                  <a:pt x="2332" y="1623"/>
                </a:cubicBezTo>
                <a:cubicBezTo>
                  <a:pt x="2112" y="1725"/>
                  <a:pt x="1982" y="1666"/>
                  <a:pt x="1852" y="1713"/>
                </a:cubicBezTo>
                <a:cubicBezTo>
                  <a:pt x="1722" y="1760"/>
                  <a:pt x="1644" y="1886"/>
                  <a:pt x="1552" y="1908"/>
                </a:cubicBezTo>
                <a:cubicBezTo>
                  <a:pt x="1460" y="1930"/>
                  <a:pt x="1245" y="1900"/>
                  <a:pt x="1297" y="1848"/>
                </a:cubicBezTo>
                <a:cubicBezTo>
                  <a:pt x="1349" y="1796"/>
                  <a:pt x="1782" y="1655"/>
                  <a:pt x="1867" y="1593"/>
                </a:cubicBezTo>
                <a:cubicBezTo>
                  <a:pt x="1952" y="1531"/>
                  <a:pt x="1909" y="1451"/>
                  <a:pt x="1807" y="1473"/>
                </a:cubicBezTo>
                <a:cubicBezTo>
                  <a:pt x="1705" y="1495"/>
                  <a:pt x="1357" y="1708"/>
                  <a:pt x="1252" y="1728"/>
                </a:cubicBezTo>
                <a:cubicBezTo>
                  <a:pt x="1147" y="1748"/>
                  <a:pt x="1092" y="1655"/>
                  <a:pt x="1177" y="1593"/>
                </a:cubicBezTo>
                <a:cubicBezTo>
                  <a:pt x="1262" y="1531"/>
                  <a:pt x="1685" y="1408"/>
                  <a:pt x="1762" y="1353"/>
                </a:cubicBezTo>
                <a:cubicBezTo>
                  <a:pt x="1839" y="1298"/>
                  <a:pt x="1739" y="1248"/>
                  <a:pt x="1642" y="1263"/>
                </a:cubicBezTo>
                <a:cubicBezTo>
                  <a:pt x="1545" y="1278"/>
                  <a:pt x="1429" y="1401"/>
                  <a:pt x="1177" y="1443"/>
                </a:cubicBezTo>
                <a:cubicBezTo>
                  <a:pt x="925" y="1485"/>
                  <a:pt x="254" y="1565"/>
                  <a:pt x="127" y="1518"/>
                </a:cubicBezTo>
                <a:cubicBezTo>
                  <a:pt x="0" y="1471"/>
                  <a:pt x="327" y="1076"/>
                  <a:pt x="412" y="1158"/>
                </a:cubicBezTo>
                <a:cubicBezTo>
                  <a:pt x="497" y="1240"/>
                  <a:pt x="570" y="2006"/>
                  <a:pt x="637" y="2013"/>
                </a:cubicBezTo>
                <a:cubicBezTo>
                  <a:pt x="704" y="2020"/>
                  <a:pt x="757" y="1190"/>
                  <a:pt x="817" y="1203"/>
                </a:cubicBezTo>
                <a:cubicBezTo>
                  <a:pt x="877" y="1216"/>
                  <a:pt x="932" y="2083"/>
                  <a:pt x="997" y="2088"/>
                </a:cubicBezTo>
                <a:cubicBezTo>
                  <a:pt x="1062" y="2093"/>
                  <a:pt x="1065" y="1398"/>
                  <a:pt x="1207" y="1233"/>
                </a:cubicBezTo>
                <a:cubicBezTo>
                  <a:pt x="1349" y="1068"/>
                  <a:pt x="1817" y="1093"/>
                  <a:pt x="1852" y="1098"/>
                </a:cubicBezTo>
                <a:cubicBezTo>
                  <a:pt x="1887" y="1103"/>
                  <a:pt x="1495" y="1316"/>
                  <a:pt x="1417" y="1263"/>
                </a:cubicBezTo>
                <a:cubicBezTo>
                  <a:pt x="1339" y="1210"/>
                  <a:pt x="1449" y="788"/>
                  <a:pt x="1387" y="783"/>
                </a:cubicBezTo>
                <a:cubicBezTo>
                  <a:pt x="1325" y="778"/>
                  <a:pt x="1174" y="1173"/>
                  <a:pt x="1042" y="1233"/>
                </a:cubicBezTo>
                <a:cubicBezTo>
                  <a:pt x="910" y="1293"/>
                  <a:pt x="662" y="1190"/>
                  <a:pt x="592" y="1143"/>
                </a:cubicBezTo>
                <a:cubicBezTo>
                  <a:pt x="522" y="1096"/>
                  <a:pt x="610" y="906"/>
                  <a:pt x="622" y="948"/>
                </a:cubicBezTo>
                <a:cubicBezTo>
                  <a:pt x="634" y="990"/>
                  <a:pt x="737" y="1446"/>
                  <a:pt x="667" y="1398"/>
                </a:cubicBezTo>
                <a:cubicBezTo>
                  <a:pt x="597" y="1350"/>
                  <a:pt x="239" y="775"/>
                  <a:pt x="202" y="663"/>
                </a:cubicBezTo>
                <a:cubicBezTo>
                  <a:pt x="165" y="551"/>
                  <a:pt x="303" y="637"/>
                  <a:pt x="442" y="723"/>
                </a:cubicBezTo>
              </a:path>
            </a:pathLst>
          </a:custGeom>
          <a:noFill/>
          <a:ln w="38100" cap="flat" cmpd="sng">
            <a:solidFill>
              <a:schemeClr val="tx2"/>
            </a:solidFill>
            <a:prstDash val="solid"/>
            <a:round/>
            <a:headEnd type="none" w="med" len="med"/>
            <a:tailEnd type="none" w="med" len="med"/>
          </a:ln>
          <a:effectLst/>
        </p:spPr>
        <p:txBody>
          <a:bodyPr/>
          <a:lstStyle/>
          <a:p>
            <a:endParaRPr lang="zh-CN" altLang="en-US"/>
          </a:p>
        </p:txBody>
      </p:sp>
      <p:sp>
        <p:nvSpPr>
          <p:cNvPr id="79877" name="Text Box 5"/>
          <p:cNvSpPr txBox="1">
            <a:spLocks noChangeArrowheads="1"/>
          </p:cNvSpPr>
          <p:nvPr/>
        </p:nvSpPr>
        <p:spPr bwMode="auto">
          <a:xfrm>
            <a:off x="3059113" y="5589588"/>
            <a:ext cx="2327275" cy="519112"/>
          </a:xfrm>
          <a:prstGeom prst="rect">
            <a:avLst/>
          </a:prstGeom>
          <a:noFill/>
          <a:ln w="9525">
            <a:noFill/>
            <a:miter lim="800000"/>
            <a:headEnd/>
            <a:tailEnd/>
          </a:ln>
          <a:effectLst/>
        </p:spPr>
        <p:txBody>
          <a:bodyPr wrap="none">
            <a:spAutoFit/>
          </a:bodyPr>
          <a:lstStyle/>
          <a:p>
            <a:r>
              <a:rPr lang="zh-CN" altLang="en-US" sz="2800">
                <a:solidFill>
                  <a:srgbClr val="FFFF00"/>
                </a:solidFill>
              </a:rPr>
              <a:t>两相球粒模型</a:t>
            </a:r>
          </a:p>
        </p:txBody>
      </p:sp>
      <p:sp>
        <p:nvSpPr>
          <p:cNvPr id="79880" name="Line 8"/>
          <p:cNvSpPr>
            <a:spLocks noChangeShapeType="1"/>
          </p:cNvSpPr>
          <p:nvPr/>
        </p:nvSpPr>
        <p:spPr bwMode="auto">
          <a:xfrm flipH="1" flipV="1">
            <a:off x="4643438" y="3573463"/>
            <a:ext cx="1081087" cy="1150937"/>
          </a:xfrm>
          <a:prstGeom prst="line">
            <a:avLst/>
          </a:prstGeom>
          <a:noFill/>
          <a:ln w="28575">
            <a:solidFill>
              <a:srgbClr val="FF6600"/>
            </a:solidFill>
            <a:round/>
            <a:headEnd/>
            <a:tailEnd type="triangle" w="med" len="med"/>
          </a:ln>
          <a:effectLst/>
        </p:spPr>
        <p:txBody>
          <a:bodyPr/>
          <a:lstStyle/>
          <a:p>
            <a:endParaRPr lang="zh-CN" altLang="en-US"/>
          </a:p>
        </p:txBody>
      </p:sp>
      <p:sp>
        <p:nvSpPr>
          <p:cNvPr id="79881" name="Text Box 9"/>
          <p:cNvSpPr txBox="1">
            <a:spLocks noChangeArrowheads="1"/>
          </p:cNvSpPr>
          <p:nvPr/>
        </p:nvSpPr>
        <p:spPr bwMode="auto">
          <a:xfrm>
            <a:off x="5775325" y="4384675"/>
            <a:ext cx="1255713" cy="519113"/>
          </a:xfrm>
          <a:prstGeom prst="rect">
            <a:avLst/>
          </a:prstGeom>
          <a:noFill/>
          <a:ln w="9525">
            <a:noFill/>
            <a:miter lim="800000"/>
            <a:headEnd/>
            <a:tailEnd/>
          </a:ln>
          <a:effectLst/>
        </p:spPr>
        <p:txBody>
          <a:bodyPr wrap="none">
            <a:spAutoFit/>
          </a:bodyPr>
          <a:lstStyle/>
          <a:p>
            <a:r>
              <a:rPr lang="zh-CN" altLang="en-US" sz="2800"/>
              <a:t>粒界区</a:t>
            </a:r>
          </a:p>
        </p:txBody>
      </p:sp>
      <p:sp>
        <p:nvSpPr>
          <p:cNvPr id="79882" name="Line 10"/>
          <p:cNvSpPr>
            <a:spLocks noChangeShapeType="1"/>
          </p:cNvSpPr>
          <p:nvPr/>
        </p:nvSpPr>
        <p:spPr bwMode="auto">
          <a:xfrm flipH="1">
            <a:off x="5580063" y="1412875"/>
            <a:ext cx="1296987" cy="863600"/>
          </a:xfrm>
          <a:prstGeom prst="line">
            <a:avLst/>
          </a:prstGeom>
          <a:noFill/>
          <a:ln w="28575">
            <a:solidFill>
              <a:srgbClr val="FF6600"/>
            </a:solidFill>
            <a:round/>
            <a:headEnd/>
            <a:tailEnd type="triangle" w="med" len="med"/>
          </a:ln>
          <a:effectLst/>
        </p:spPr>
        <p:txBody>
          <a:bodyPr/>
          <a:lstStyle/>
          <a:p>
            <a:endParaRPr lang="zh-CN" altLang="en-US"/>
          </a:p>
        </p:txBody>
      </p:sp>
      <p:sp>
        <p:nvSpPr>
          <p:cNvPr id="79883" name="Text Box 11"/>
          <p:cNvSpPr txBox="1">
            <a:spLocks noChangeArrowheads="1"/>
          </p:cNvSpPr>
          <p:nvPr/>
        </p:nvSpPr>
        <p:spPr bwMode="auto">
          <a:xfrm>
            <a:off x="6927850" y="784225"/>
            <a:ext cx="1255713" cy="519113"/>
          </a:xfrm>
          <a:prstGeom prst="rect">
            <a:avLst/>
          </a:prstGeom>
          <a:noFill/>
          <a:ln w="9525">
            <a:noFill/>
            <a:miter lim="800000"/>
            <a:headEnd/>
            <a:tailEnd/>
          </a:ln>
          <a:effectLst/>
        </p:spPr>
        <p:txBody>
          <a:bodyPr wrap="none">
            <a:spAutoFit/>
          </a:bodyPr>
          <a:lstStyle/>
          <a:p>
            <a:r>
              <a:rPr lang="zh-CN" altLang="en-US" sz="2800"/>
              <a:t>有序区</a:t>
            </a:r>
          </a:p>
        </p:txBody>
      </p:sp>
      <p:sp>
        <p:nvSpPr>
          <p:cNvPr id="79884" name="Line 12"/>
          <p:cNvSpPr>
            <a:spLocks noChangeShapeType="1"/>
          </p:cNvSpPr>
          <p:nvPr/>
        </p:nvSpPr>
        <p:spPr bwMode="auto">
          <a:xfrm flipH="1">
            <a:off x="3995738" y="981075"/>
            <a:ext cx="647700" cy="1079500"/>
          </a:xfrm>
          <a:prstGeom prst="line">
            <a:avLst/>
          </a:prstGeom>
          <a:noFill/>
          <a:ln w="28575">
            <a:solidFill>
              <a:srgbClr val="FF6600"/>
            </a:solidFill>
            <a:round/>
            <a:headEnd/>
            <a:tailEnd type="triangle" w="med" len="med"/>
          </a:ln>
          <a:effectLst/>
        </p:spPr>
        <p:txBody>
          <a:bodyPr/>
          <a:lstStyle/>
          <a:p>
            <a:endParaRPr lang="zh-CN" altLang="en-US"/>
          </a:p>
        </p:txBody>
      </p:sp>
      <p:sp>
        <p:nvSpPr>
          <p:cNvPr id="79885" name="Text Box 13"/>
          <p:cNvSpPr txBox="1">
            <a:spLocks noChangeArrowheads="1"/>
          </p:cNvSpPr>
          <p:nvPr/>
        </p:nvSpPr>
        <p:spPr bwMode="auto">
          <a:xfrm>
            <a:off x="4572000" y="549275"/>
            <a:ext cx="1255713" cy="519113"/>
          </a:xfrm>
          <a:prstGeom prst="rect">
            <a:avLst/>
          </a:prstGeom>
          <a:noFill/>
          <a:ln w="9525">
            <a:noFill/>
            <a:miter lim="800000"/>
            <a:headEnd/>
            <a:tailEnd/>
          </a:ln>
          <a:effectLst/>
        </p:spPr>
        <p:txBody>
          <a:bodyPr wrap="none">
            <a:spAutoFit/>
          </a:bodyPr>
          <a:lstStyle/>
          <a:p>
            <a:r>
              <a:rPr lang="zh-CN" altLang="en-US" sz="2800"/>
              <a:t>粒间区</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ChangeArrowheads="1"/>
          </p:cNvSpPr>
          <p:nvPr/>
        </p:nvSpPr>
        <p:spPr bwMode="auto">
          <a:xfrm>
            <a:off x="539750" y="765175"/>
            <a:ext cx="8137525" cy="5453063"/>
          </a:xfrm>
          <a:prstGeom prst="rect">
            <a:avLst/>
          </a:prstGeom>
          <a:noFill/>
          <a:ln w="9525">
            <a:noFill/>
            <a:miter lim="800000"/>
            <a:headEnd/>
            <a:tailEnd/>
          </a:ln>
          <a:effectLst/>
        </p:spPr>
        <p:txBody>
          <a:bodyPr anchor="ctr">
            <a:spAutoFit/>
          </a:bodyPr>
          <a:lstStyle/>
          <a:p>
            <a:r>
              <a:rPr lang="zh-CN" altLang="en-US" sz="3200">
                <a:solidFill>
                  <a:srgbClr val="FFFF00"/>
                </a:solidFill>
              </a:rPr>
              <a:t>这个模型有以下一些实验事实支持：</a:t>
            </a:r>
          </a:p>
          <a:p>
            <a:endParaRPr lang="zh-CN" altLang="en-US" sz="3200">
              <a:solidFill>
                <a:srgbClr val="FFFF00"/>
              </a:solidFill>
            </a:endParaRPr>
          </a:p>
          <a:p>
            <a:r>
              <a:rPr lang="zh-CN" altLang="en-US" sz="3200" b="0"/>
              <a:t>（</a:t>
            </a:r>
            <a:r>
              <a:rPr lang="en-US" altLang="zh-CN" sz="3200" b="0"/>
              <a:t>1</a:t>
            </a:r>
            <a:r>
              <a:rPr lang="zh-CN" altLang="en-US" sz="3200" b="0"/>
              <a:t>）模型包含了一个无序的粒间区，从而为橡胶弹性变形的回缩力提供必要的构象熵，可以解释橡胶弹性的回缩力；</a:t>
            </a:r>
          </a:p>
          <a:p>
            <a:endParaRPr lang="zh-CN" altLang="en-US" sz="3200" b="0"/>
          </a:p>
          <a:p>
            <a:r>
              <a:rPr lang="zh-CN" altLang="en-US" sz="3200" b="0"/>
              <a:t>（</a:t>
            </a:r>
            <a:r>
              <a:rPr lang="en-US" altLang="zh-CN" sz="3200" b="0"/>
              <a:t>2</a:t>
            </a:r>
            <a:r>
              <a:rPr lang="zh-CN" altLang="en-US" sz="3200" b="0"/>
              <a:t>）非晶高聚物的密度比完全无序模型计算的要高 </a:t>
            </a:r>
            <a:r>
              <a:rPr lang="zh-CN" altLang="en-US" sz="3200" b="0">
                <a:sym typeface="Symbol" pitchFamily="18" charset="2"/>
              </a:rPr>
              <a:t></a:t>
            </a:r>
            <a:r>
              <a:rPr lang="en-US" altLang="zh-CN" sz="3200" b="0"/>
              <a:t>a</a:t>
            </a:r>
            <a:r>
              <a:rPr lang="en-US" altLang="zh-CN" sz="3200" b="0">
                <a:sym typeface="Symbol" pitchFamily="18" charset="2"/>
              </a:rPr>
              <a:t>/</a:t>
            </a:r>
            <a:r>
              <a:rPr lang="en-US" altLang="zh-CN" sz="3200" b="0"/>
              <a:t>c</a:t>
            </a:r>
            <a:r>
              <a:rPr lang="en-US" altLang="zh-CN" sz="3200" b="0">
                <a:sym typeface="Symbol" pitchFamily="18" charset="2"/>
              </a:rPr>
              <a:t></a:t>
            </a:r>
            <a:r>
              <a:rPr lang="en-US" altLang="zh-CN" sz="3200" b="0"/>
              <a:t>0.65</a:t>
            </a:r>
            <a:r>
              <a:rPr lang="zh-CN" altLang="en-US" sz="3200" b="0">
                <a:sym typeface="Symbol" pitchFamily="18" charset="2"/>
              </a:rPr>
              <a:t>；实验测得许多高聚物的非晶与结晶密度之比：</a:t>
            </a:r>
            <a:r>
              <a:rPr lang="en-US" altLang="zh-CN" sz="3200" b="0"/>
              <a:t>a</a:t>
            </a:r>
            <a:r>
              <a:rPr lang="en-US" altLang="zh-CN" sz="3200" b="0">
                <a:sym typeface="Symbol" pitchFamily="18" charset="2"/>
              </a:rPr>
              <a:t>/</a:t>
            </a:r>
            <a:r>
              <a:rPr lang="en-US" altLang="zh-CN" sz="3200" b="0"/>
              <a:t>c</a:t>
            </a:r>
            <a:r>
              <a:rPr lang="en-US" altLang="zh-CN" sz="3200" b="0">
                <a:sym typeface="Symbol" pitchFamily="18" charset="2"/>
              </a:rPr>
              <a:t> </a:t>
            </a:r>
            <a:r>
              <a:rPr lang="en-US" altLang="zh-CN" sz="3200" b="0"/>
              <a:t>0.85~0.96</a:t>
            </a:r>
            <a:r>
              <a:rPr lang="zh-CN" altLang="en-US" sz="3200" b="0">
                <a:sym typeface="Symbol" pitchFamily="18" charset="2"/>
              </a:rPr>
              <a:t>。这主要是由于链段在两相中的堆砌情况有差别，从而导致密度的差别；</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4"/>
          <p:cNvSpPr>
            <a:spLocks noChangeArrowheads="1"/>
          </p:cNvSpPr>
          <p:nvPr/>
        </p:nvSpPr>
        <p:spPr bwMode="auto">
          <a:xfrm>
            <a:off x="611188" y="719138"/>
            <a:ext cx="7920037" cy="5453062"/>
          </a:xfrm>
          <a:prstGeom prst="rect">
            <a:avLst/>
          </a:prstGeom>
          <a:noFill/>
          <a:ln w="9525">
            <a:noFill/>
            <a:miter lim="800000"/>
            <a:headEnd/>
            <a:tailEnd/>
          </a:ln>
          <a:effectLst/>
        </p:spPr>
        <p:txBody>
          <a:bodyPr anchor="ctr">
            <a:spAutoFit/>
          </a:bodyPr>
          <a:lstStyle/>
          <a:p>
            <a:r>
              <a:rPr lang="zh-CN" altLang="en-US" sz="3200" b="0"/>
              <a:t>（</a:t>
            </a:r>
            <a:r>
              <a:rPr lang="en-US" altLang="zh-CN" sz="3200" b="0"/>
              <a:t>3</a:t>
            </a:r>
            <a:r>
              <a:rPr lang="zh-CN" altLang="en-US" sz="3200" b="0"/>
              <a:t>）、模型的粒子中，链段的有序堆砌，为结晶的迅速发展提供了条件，这就不难解释许多高聚物结晶速度很快的事实；</a:t>
            </a:r>
          </a:p>
          <a:p>
            <a:endParaRPr lang="zh-CN" altLang="en-US" sz="3200" b="0"/>
          </a:p>
          <a:p>
            <a:r>
              <a:rPr lang="zh-CN" altLang="en-US" sz="3200" b="0"/>
              <a:t>（</a:t>
            </a:r>
            <a:r>
              <a:rPr lang="en-US" altLang="zh-CN" sz="3200" b="0"/>
              <a:t>4</a:t>
            </a:r>
            <a:r>
              <a:rPr lang="zh-CN" altLang="en-US" sz="3200" b="0"/>
              <a:t>）、某些非晶态高聚物经过缓慢冷却或者热处理后密度增加，在电子显微镜下观察到球粒增大，这一点可以用粒子相有序程度增加和粒子相的扩大来解释。</a:t>
            </a:r>
          </a:p>
          <a:p>
            <a:endParaRPr lang="zh-CN" altLang="en-US" sz="3200" b="0"/>
          </a:p>
          <a:p>
            <a:r>
              <a:rPr lang="zh-CN" altLang="en-US" sz="3200" b="0"/>
              <a:t>　　</a:t>
            </a:r>
            <a:r>
              <a:rPr lang="zh-CN" altLang="en-US" sz="3200">
                <a:solidFill>
                  <a:srgbClr val="FFFF00"/>
                </a:solidFill>
              </a:rPr>
              <a:t>目前对非晶态高聚物结构的争论交点，主要集中在完全无序还是局部有序。</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4"/>
          <p:cNvSpPr>
            <a:spLocks noChangeArrowheads="1"/>
          </p:cNvSpPr>
          <p:nvPr/>
        </p:nvSpPr>
        <p:spPr bwMode="auto">
          <a:xfrm>
            <a:off x="539750" y="692150"/>
            <a:ext cx="7991475" cy="5453063"/>
          </a:xfrm>
          <a:prstGeom prst="rect">
            <a:avLst/>
          </a:prstGeom>
          <a:noFill/>
          <a:ln w="9525">
            <a:noFill/>
            <a:miter lim="800000"/>
            <a:headEnd/>
            <a:tailEnd/>
          </a:ln>
          <a:effectLst/>
        </p:spPr>
        <p:txBody>
          <a:bodyPr anchor="ctr">
            <a:spAutoFit/>
          </a:bodyPr>
          <a:lstStyle/>
          <a:p>
            <a:pPr>
              <a:tabLst>
                <a:tab pos="457200" algn="l"/>
              </a:tabLst>
            </a:pPr>
            <a:r>
              <a:rPr lang="zh-CN" altLang="en-US" sz="3200">
                <a:solidFill>
                  <a:srgbClr val="FFFF00"/>
                </a:solidFill>
              </a:rPr>
              <a:t>结论：</a:t>
            </a:r>
          </a:p>
          <a:p>
            <a:pPr>
              <a:tabLst>
                <a:tab pos="457200" algn="l"/>
              </a:tabLst>
            </a:pPr>
            <a:endParaRPr lang="zh-CN" altLang="en-US" sz="3200">
              <a:solidFill>
                <a:srgbClr val="FFFF00"/>
              </a:solidFill>
            </a:endParaRPr>
          </a:p>
          <a:p>
            <a:pPr>
              <a:tabLst>
                <a:tab pos="457200" algn="l"/>
              </a:tabLst>
            </a:pPr>
            <a:r>
              <a:rPr lang="zh-CN" altLang="en-US" sz="3200" b="0"/>
              <a:t>　　通过对上述晶态和非晶态高聚物结构模型的讨论我们得到如下</a:t>
            </a:r>
            <a:r>
              <a:rPr lang="zh-CN" altLang="en-US" sz="3200"/>
              <a:t>结论：</a:t>
            </a:r>
          </a:p>
          <a:p>
            <a:pPr>
              <a:tabLst>
                <a:tab pos="457200" algn="l"/>
              </a:tabLst>
            </a:pPr>
            <a:endParaRPr lang="zh-CN" altLang="en-US" sz="3200" b="0"/>
          </a:p>
          <a:p>
            <a:pPr>
              <a:tabLst>
                <a:tab pos="457200" algn="l"/>
              </a:tabLst>
            </a:pPr>
            <a:r>
              <a:rPr lang="zh-CN" altLang="en-US" sz="3200">
                <a:solidFill>
                  <a:srgbClr val="FFFF00"/>
                </a:solidFill>
              </a:rPr>
              <a:t>１）结晶高聚物中存在着晶态和非晶态，即使是结晶非常完善的单晶体，也还是存在着晶体缺陷，即晶态和非晶态共存；</a:t>
            </a:r>
          </a:p>
          <a:p>
            <a:pPr>
              <a:tabLst>
                <a:tab pos="457200" algn="l"/>
              </a:tabLst>
            </a:pPr>
            <a:endParaRPr lang="zh-CN" altLang="en-US" sz="3200" b="0">
              <a:solidFill>
                <a:srgbClr val="FFFF00"/>
              </a:solidFill>
            </a:endParaRPr>
          </a:p>
          <a:p>
            <a:pPr>
              <a:tabLst>
                <a:tab pos="457200" algn="l"/>
              </a:tabLst>
            </a:pPr>
            <a:r>
              <a:rPr lang="zh-CN" altLang="en-US" sz="3200">
                <a:solidFill>
                  <a:srgbClr val="FFFF00"/>
                </a:solidFill>
              </a:rPr>
              <a:t>２）高聚物的非晶态主要由完全无序的无规线团和局部有序部分组成；</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ChangeArrowheads="1"/>
          </p:cNvSpPr>
          <p:nvPr/>
        </p:nvSpPr>
        <p:spPr bwMode="auto">
          <a:xfrm>
            <a:off x="468313" y="476250"/>
            <a:ext cx="8135937" cy="5940425"/>
          </a:xfrm>
          <a:prstGeom prst="rect">
            <a:avLst/>
          </a:prstGeom>
          <a:noFill/>
          <a:ln w="9525">
            <a:noFill/>
            <a:miter lim="800000"/>
            <a:headEnd/>
            <a:tailEnd/>
          </a:ln>
          <a:effectLst/>
        </p:spPr>
        <p:txBody>
          <a:bodyPr>
            <a:spAutoFit/>
          </a:bodyPr>
          <a:lstStyle/>
          <a:p>
            <a:r>
              <a:rPr kumimoji="1" lang="en-US" altLang="zh-CN" sz="3200" b="0">
                <a:solidFill>
                  <a:srgbClr val="FFFF00"/>
                </a:solidFill>
              </a:rPr>
              <a:t>2.1.2 </a:t>
            </a:r>
            <a:r>
              <a:rPr kumimoji="1" lang="zh-CN" altLang="en-US" sz="3200" b="0">
                <a:solidFill>
                  <a:srgbClr val="FFFF00"/>
                </a:solidFill>
              </a:rPr>
              <a:t>内聚能密度</a:t>
            </a:r>
            <a:r>
              <a:rPr kumimoji="1" lang="en-US" altLang="zh-CN" sz="3200" b="0">
                <a:solidFill>
                  <a:srgbClr val="FFFF00"/>
                </a:solidFill>
              </a:rPr>
              <a:t>(cohesive energy density)</a:t>
            </a:r>
          </a:p>
          <a:p>
            <a:endParaRPr kumimoji="1" lang="en-US" altLang="zh-CN" sz="3200" b="0">
              <a:solidFill>
                <a:srgbClr val="FFFF00"/>
              </a:solidFill>
            </a:endParaRPr>
          </a:p>
          <a:p>
            <a:r>
              <a:rPr kumimoji="1" lang="en-US" altLang="zh-CN" sz="3200" b="0"/>
              <a:t>       </a:t>
            </a:r>
            <a:r>
              <a:rPr kumimoji="1" lang="zh-CN" altLang="en-US" sz="3200" b="0"/>
              <a:t>分子间作用力影响物质的许多重要性质，如沸点、熔点、气化热、熔融热。</a:t>
            </a:r>
          </a:p>
          <a:p>
            <a:r>
              <a:rPr kumimoji="1" lang="zh-CN" altLang="en-US" sz="3200" b="0"/>
              <a:t>高聚物分子间的作用力大小通常采用内聚能或内聚能密度来表示。</a:t>
            </a:r>
          </a:p>
          <a:p>
            <a:r>
              <a:rPr kumimoji="1" lang="zh-CN" altLang="en-US" sz="3200" b="0">
                <a:solidFill>
                  <a:srgbClr val="FFFF00"/>
                </a:solidFill>
              </a:rPr>
              <a:t>内聚能：</a:t>
            </a:r>
            <a:r>
              <a:rPr kumimoji="1" lang="zh-CN" altLang="en-US" sz="3200" b="0"/>
              <a:t>克服分子间的作用力，把一摩尔液体或固体分子移到其引力之外所需的能量。</a:t>
            </a:r>
          </a:p>
          <a:p>
            <a:r>
              <a:rPr kumimoji="1" lang="zh-CN" altLang="en-US" sz="3200" b="0"/>
              <a:t>	</a:t>
            </a:r>
          </a:p>
          <a:p>
            <a:endParaRPr kumimoji="1" lang="zh-CN" altLang="en-US" sz="3200" b="0"/>
          </a:p>
          <a:p>
            <a:r>
              <a:rPr kumimoji="1" lang="zh-CN" altLang="en-US" sz="3200" b="0" i="1"/>
              <a:t>    </a:t>
            </a:r>
            <a:r>
              <a:rPr kumimoji="1" lang="en-US" altLang="zh-CN" sz="3200" b="0" i="1"/>
              <a:t>ΔHv</a:t>
            </a:r>
            <a:r>
              <a:rPr kumimoji="1" lang="zh-CN" altLang="en-US" sz="3200" b="0"/>
              <a:t>：</a:t>
            </a:r>
            <a:r>
              <a:rPr kumimoji="1" lang="zh-CN" altLang="en-US" b="0"/>
              <a:t> </a:t>
            </a:r>
            <a:r>
              <a:rPr kumimoji="1" lang="zh-CN" altLang="en-US" sz="3200" b="0"/>
              <a:t>摩尔蒸发热</a:t>
            </a:r>
          </a:p>
          <a:p>
            <a:r>
              <a:rPr kumimoji="1" lang="zh-CN" altLang="en-US" sz="3200" b="0"/>
              <a:t>       </a:t>
            </a:r>
            <a:r>
              <a:rPr kumimoji="1" lang="en-US" altLang="zh-CN" sz="3200" b="0"/>
              <a:t>RT</a:t>
            </a:r>
            <a:r>
              <a:rPr kumimoji="1" lang="zh-CN" altLang="en-US" sz="3200" b="0"/>
              <a:t>：转化为气体所做的膨胀功 </a:t>
            </a:r>
          </a:p>
        </p:txBody>
      </p:sp>
      <p:graphicFrame>
        <p:nvGraphicFramePr>
          <p:cNvPr id="13319" name="Object 7"/>
          <p:cNvGraphicFramePr>
            <a:graphicFrameLocks noChangeAspect="1"/>
          </p:cNvGraphicFramePr>
          <p:nvPr/>
        </p:nvGraphicFramePr>
        <p:xfrm>
          <a:off x="2700338" y="4652963"/>
          <a:ext cx="2514600" cy="558800"/>
        </p:xfrm>
        <a:graphic>
          <a:graphicData uri="http://schemas.openxmlformats.org/presentationml/2006/ole">
            <p:oleObj spid="_x0000_s13319" r:id="rId3" imgW="1028700" imgH="228600" progId="Equation.3">
              <p:embed/>
            </p:oleObj>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68313" y="692150"/>
            <a:ext cx="8229600" cy="1143000"/>
          </a:xfrm>
        </p:spPr>
        <p:txBody>
          <a:bodyPr/>
          <a:lstStyle/>
          <a:p>
            <a:r>
              <a:rPr lang="zh-CN" altLang="en-US" sz="3200" b="1">
                <a:solidFill>
                  <a:srgbClr val="FF6600"/>
                </a:solidFill>
              </a:rPr>
              <a:t>第四节： 高聚物的结晶过程</a:t>
            </a:r>
          </a:p>
        </p:txBody>
      </p:sp>
      <p:sp>
        <p:nvSpPr>
          <p:cNvPr id="83971" name="Rectangle 3"/>
          <p:cNvSpPr>
            <a:spLocks noGrp="1" noChangeArrowheads="1"/>
          </p:cNvSpPr>
          <p:nvPr>
            <p:ph type="body" idx="1"/>
          </p:nvPr>
        </p:nvSpPr>
        <p:spPr>
          <a:xfrm>
            <a:off x="1835150" y="2420938"/>
            <a:ext cx="6923088" cy="2908300"/>
          </a:xfrm>
        </p:spPr>
        <p:txBody>
          <a:bodyPr/>
          <a:lstStyle/>
          <a:p>
            <a:pPr>
              <a:buFont typeface="Wingdings" pitchFamily="2" charset="2"/>
              <a:buNone/>
            </a:pPr>
            <a:r>
              <a:rPr lang="en-US" altLang="zh-CN"/>
              <a:t>2.4.1 </a:t>
            </a:r>
            <a:r>
              <a:rPr lang="zh-CN" altLang="en-US"/>
              <a:t>高分子的结构与结晶能力</a:t>
            </a:r>
          </a:p>
          <a:p>
            <a:pPr>
              <a:buFont typeface="Wingdings" pitchFamily="2" charset="2"/>
              <a:buNone/>
            </a:pPr>
            <a:r>
              <a:rPr lang="en-US" altLang="zh-CN"/>
              <a:t>2.4.2 </a:t>
            </a:r>
            <a:r>
              <a:rPr lang="zh-CN" altLang="en-US"/>
              <a:t>影响高聚物结晶过程的因素</a:t>
            </a:r>
          </a:p>
          <a:p>
            <a:pPr>
              <a:buFont typeface="Wingdings" pitchFamily="2" charset="2"/>
              <a:buNone/>
            </a:pPr>
            <a:r>
              <a:rPr lang="en-US" altLang="zh-CN"/>
              <a:t>2.4.3 </a:t>
            </a:r>
            <a:r>
              <a:rPr lang="zh-CN" altLang="en-US"/>
              <a:t>结晶度概念及其测定方法</a:t>
            </a:r>
          </a:p>
          <a:p>
            <a:pPr>
              <a:buFont typeface="Wingdings" pitchFamily="2" charset="2"/>
              <a:buNone/>
            </a:pPr>
            <a:r>
              <a:rPr lang="en-US" altLang="zh-CN"/>
              <a:t>2.4.4 </a:t>
            </a:r>
            <a:r>
              <a:rPr lang="zh-CN" altLang="en-US"/>
              <a:t>结晶度和高聚物性能的关系</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ChangeArrowheads="1"/>
          </p:cNvSpPr>
          <p:nvPr/>
        </p:nvSpPr>
        <p:spPr bwMode="auto">
          <a:xfrm>
            <a:off x="611188" y="404813"/>
            <a:ext cx="7921625" cy="6005512"/>
          </a:xfrm>
          <a:prstGeom prst="rect">
            <a:avLst/>
          </a:prstGeom>
          <a:noFill/>
          <a:ln w="9525">
            <a:noFill/>
            <a:miter lim="800000"/>
            <a:headEnd/>
            <a:tailEnd/>
          </a:ln>
          <a:effectLst/>
        </p:spPr>
        <p:txBody>
          <a:bodyPr anchor="ctr">
            <a:spAutoFit/>
          </a:bodyPr>
          <a:lstStyle/>
          <a:p>
            <a:pPr>
              <a:tabLst>
                <a:tab pos="457200" algn="l"/>
              </a:tabLst>
            </a:pPr>
            <a:r>
              <a:rPr lang="en-US" altLang="zh-CN" sz="3200">
                <a:solidFill>
                  <a:srgbClr val="FFFF00"/>
                </a:solidFill>
              </a:rPr>
              <a:t>4.1</a:t>
            </a:r>
            <a:r>
              <a:rPr lang="zh-CN" altLang="en-US" sz="3200">
                <a:solidFill>
                  <a:srgbClr val="FFFF00"/>
                </a:solidFill>
              </a:rPr>
              <a:t>高分子结构与结晶能力</a:t>
            </a:r>
          </a:p>
          <a:p>
            <a:pPr>
              <a:tabLst>
                <a:tab pos="457200" algn="l"/>
              </a:tabLst>
            </a:pPr>
            <a:endParaRPr lang="zh-CN" altLang="en-US" sz="3200" b="0">
              <a:solidFill>
                <a:srgbClr val="FFFF00"/>
              </a:solidFill>
            </a:endParaRPr>
          </a:p>
          <a:p>
            <a:pPr>
              <a:tabLst>
                <a:tab pos="457200" algn="l"/>
              </a:tabLst>
            </a:pPr>
            <a:r>
              <a:rPr lang="en-US" altLang="zh-CN" sz="3200"/>
              <a:t>1</a:t>
            </a:r>
            <a:r>
              <a:rPr lang="zh-CN" altLang="en-US" sz="3200"/>
              <a:t>、链的对称性</a:t>
            </a:r>
            <a:endParaRPr lang="zh-CN" altLang="en-US" sz="3200" b="0"/>
          </a:p>
          <a:p>
            <a:pPr>
              <a:tabLst>
                <a:tab pos="457200" algn="l"/>
              </a:tabLst>
            </a:pPr>
            <a:r>
              <a:rPr lang="zh-CN" altLang="en-US" sz="3200" b="0"/>
              <a:t>　　对称性好的高聚物容易结晶。如聚乙烯、聚四氟乙烯等高聚物不但容易结晶，而且结晶度还非常高。</a:t>
            </a:r>
            <a:r>
              <a:rPr lang="zh-CN" altLang="en-US" b="0"/>
              <a:t> </a:t>
            </a:r>
          </a:p>
          <a:p>
            <a:pPr>
              <a:tabLst>
                <a:tab pos="457200" algn="l"/>
              </a:tabLst>
            </a:pPr>
            <a:endParaRPr lang="zh-CN" altLang="en-US" sz="2800" b="0"/>
          </a:p>
          <a:p>
            <a:pPr>
              <a:tabLst>
                <a:tab pos="457200" algn="l"/>
              </a:tabLst>
            </a:pPr>
            <a:r>
              <a:rPr lang="zh-CN" altLang="en-US" sz="2800" b="0"/>
              <a:t>　　－</a:t>
            </a:r>
            <a:r>
              <a:rPr lang="en-US" altLang="zh-CN" sz="2800" b="0"/>
              <a:t>CH</a:t>
            </a:r>
            <a:r>
              <a:rPr lang="en-US" altLang="zh-CN" sz="2800" baseline="-25000"/>
              <a:t>2</a:t>
            </a:r>
            <a:r>
              <a:rPr lang="zh-CN" altLang="en-US" sz="2800" b="0"/>
              <a:t>－</a:t>
            </a:r>
            <a:r>
              <a:rPr lang="en-US" altLang="zh-CN" sz="2800" b="0"/>
              <a:t>CH</a:t>
            </a:r>
            <a:r>
              <a:rPr lang="en-US" altLang="zh-CN" sz="2800" baseline="-25000"/>
              <a:t>2</a:t>
            </a:r>
            <a:r>
              <a:rPr lang="zh-CN" altLang="en-US" sz="2800" b="0"/>
              <a:t>－　　　   －</a:t>
            </a:r>
            <a:r>
              <a:rPr lang="en-US" altLang="zh-CN" sz="2800" b="0"/>
              <a:t>CF</a:t>
            </a:r>
            <a:r>
              <a:rPr lang="en-US" altLang="zh-CN" sz="2800" baseline="-25000"/>
              <a:t>2</a:t>
            </a:r>
            <a:r>
              <a:rPr lang="zh-CN" altLang="en-US" sz="2800" b="0"/>
              <a:t>－</a:t>
            </a:r>
            <a:r>
              <a:rPr lang="en-US" altLang="zh-CN" sz="2800" b="0"/>
              <a:t>CF</a:t>
            </a:r>
            <a:r>
              <a:rPr lang="en-US" altLang="zh-CN" sz="2800" baseline="-25000"/>
              <a:t>2</a:t>
            </a:r>
            <a:r>
              <a:rPr lang="zh-CN" altLang="en-US" sz="2800" b="0"/>
              <a:t>－</a:t>
            </a:r>
          </a:p>
          <a:p>
            <a:pPr>
              <a:tabLst>
                <a:tab pos="457200" algn="l"/>
              </a:tabLst>
            </a:pPr>
            <a:endParaRPr lang="zh-CN" altLang="en-US" sz="2800" b="0"/>
          </a:p>
          <a:p>
            <a:pPr>
              <a:tabLst>
                <a:tab pos="457200" algn="l"/>
              </a:tabLst>
            </a:pPr>
            <a:endParaRPr lang="zh-CN" altLang="en-US" sz="2800" b="0"/>
          </a:p>
          <a:p>
            <a:pPr>
              <a:tabLst>
                <a:tab pos="457200" algn="l"/>
              </a:tabLst>
            </a:pPr>
            <a:r>
              <a:rPr lang="zh-CN" altLang="en-US" sz="2800" b="0"/>
              <a:t>      －</a:t>
            </a:r>
            <a:r>
              <a:rPr lang="en-US" altLang="zh-CN" sz="2800" b="0"/>
              <a:t>CH</a:t>
            </a:r>
            <a:r>
              <a:rPr lang="en-US" altLang="zh-CN" sz="2800" baseline="-25000"/>
              <a:t>2</a:t>
            </a:r>
            <a:r>
              <a:rPr lang="zh-CN" altLang="en-US" sz="2800" b="0"/>
              <a:t>－</a:t>
            </a:r>
            <a:r>
              <a:rPr lang="en-US" altLang="zh-CN" sz="2800" b="0"/>
              <a:t>CHCL</a:t>
            </a:r>
            <a:r>
              <a:rPr lang="en-US" altLang="zh-CN" sz="2800" baseline="-25000"/>
              <a:t>2</a:t>
            </a:r>
            <a:r>
              <a:rPr lang="zh-CN" altLang="en-US" sz="2800" b="0"/>
              <a:t>－        －</a:t>
            </a:r>
            <a:r>
              <a:rPr lang="en-US" altLang="zh-CN" sz="2800" b="0"/>
              <a:t>CH</a:t>
            </a:r>
            <a:r>
              <a:rPr lang="en-US" altLang="zh-CN" sz="2800" baseline="-25000"/>
              <a:t>2</a:t>
            </a:r>
            <a:r>
              <a:rPr lang="zh-CN" altLang="en-US" sz="2800" b="0"/>
              <a:t>－</a:t>
            </a:r>
            <a:r>
              <a:rPr lang="en-US" altLang="zh-CN" sz="2800" b="0"/>
              <a:t>C(CH</a:t>
            </a:r>
            <a:r>
              <a:rPr lang="en-US" altLang="zh-CN" sz="2800" baseline="-25000"/>
              <a:t>3</a:t>
            </a:r>
            <a:r>
              <a:rPr lang="en-US" altLang="zh-CN" sz="2800" b="0"/>
              <a:t>)</a:t>
            </a:r>
            <a:r>
              <a:rPr lang="en-US" altLang="zh-CN" sz="2800" baseline="-25000"/>
              <a:t>2</a:t>
            </a:r>
            <a:r>
              <a:rPr lang="zh-CN" altLang="en-US" sz="2800" b="0"/>
              <a:t>－</a:t>
            </a:r>
          </a:p>
          <a:p>
            <a:pPr>
              <a:tabLst>
                <a:tab pos="457200" algn="l"/>
              </a:tabLst>
            </a:pPr>
            <a:endParaRPr lang="zh-CN" altLang="en-US" sz="2800" b="0"/>
          </a:p>
          <a:p>
            <a:pPr>
              <a:tabLst>
                <a:tab pos="457200" algn="l"/>
              </a:tabLst>
            </a:pPr>
            <a:endParaRPr lang="en-US" altLang="zh-CN" sz="2800" b="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4"/>
          <p:cNvSpPr>
            <a:spLocks noChangeArrowheads="1"/>
          </p:cNvSpPr>
          <p:nvPr/>
        </p:nvSpPr>
        <p:spPr bwMode="auto">
          <a:xfrm>
            <a:off x="684213" y="908050"/>
            <a:ext cx="7874000" cy="4965700"/>
          </a:xfrm>
          <a:prstGeom prst="rect">
            <a:avLst/>
          </a:prstGeom>
          <a:noFill/>
          <a:ln w="9525">
            <a:noFill/>
            <a:miter lim="800000"/>
            <a:headEnd/>
            <a:tailEnd/>
          </a:ln>
          <a:effectLst/>
        </p:spPr>
        <p:txBody>
          <a:bodyPr anchor="ctr">
            <a:spAutoFit/>
          </a:bodyPr>
          <a:lstStyle/>
          <a:p>
            <a:pPr indent="400050">
              <a:tabLst>
                <a:tab pos="457200" algn="l"/>
              </a:tabLst>
            </a:pPr>
            <a:r>
              <a:rPr lang="en-US" altLang="zh-CN" sz="3200"/>
              <a:t>2</a:t>
            </a:r>
            <a:r>
              <a:rPr lang="zh-CN" altLang="en-US" sz="3200"/>
              <a:t>、链的规整性</a:t>
            </a:r>
            <a:endParaRPr lang="zh-CN" altLang="en-US" sz="3200" b="0"/>
          </a:p>
          <a:p>
            <a:pPr indent="400050">
              <a:tabLst>
                <a:tab pos="457200" algn="l"/>
              </a:tabLst>
            </a:pPr>
            <a:r>
              <a:rPr lang="zh-CN" altLang="en-US" sz="3200" b="0"/>
              <a:t>　　有规立构的高聚物都具有较高的结晶能力和结晶度，而且等规度越高结晶能力就越大。许多</a:t>
            </a:r>
            <a:r>
              <a:rPr lang="zh-CN" altLang="en-US" sz="3200" b="0">
                <a:sym typeface="Symbol" pitchFamily="18" charset="2"/>
              </a:rPr>
              <a:t></a:t>
            </a:r>
            <a:r>
              <a:rPr lang="en-US" altLang="zh-CN" sz="3200" b="0">
                <a:sym typeface="Symbol" pitchFamily="18" charset="2"/>
              </a:rPr>
              <a:t>-</a:t>
            </a:r>
            <a:r>
              <a:rPr lang="zh-CN" altLang="en-US" sz="3200" b="0"/>
              <a:t>烯烃通过定向聚合，都能得到有规立构的结晶高聚物。</a:t>
            </a:r>
            <a:endParaRPr lang="zh-CN" altLang="en-US" sz="3200" b="0">
              <a:sym typeface="Symbol" pitchFamily="18" charset="2"/>
            </a:endParaRPr>
          </a:p>
          <a:p>
            <a:pPr indent="400050">
              <a:tabLst>
                <a:tab pos="457200" algn="l"/>
              </a:tabLst>
            </a:pPr>
            <a:r>
              <a:rPr lang="zh-CN" altLang="en-US" sz="3200" b="0">
                <a:sym typeface="Symbol" pitchFamily="18" charset="2"/>
              </a:rPr>
              <a:t>　　对于双烯类高聚物，通过定向聚合得到全反式或者全顺式结构的高聚物，也能结晶，而且全反式高聚物的结晶能力大于全顺式高聚物的结晶能力。例如：顺丁橡胶和天然橡胶，结晶度约</a:t>
            </a:r>
            <a:r>
              <a:rPr lang="en-US" altLang="zh-CN" sz="3200" b="0">
                <a:sym typeface="Symbol" pitchFamily="18" charset="2"/>
              </a:rPr>
              <a:t>30%</a:t>
            </a:r>
            <a:r>
              <a:rPr lang="zh-CN" altLang="en-US" sz="3200" b="0">
                <a:sym typeface="Symbol" pitchFamily="18" charset="2"/>
              </a:rPr>
              <a:t>。</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52" name="Line 12"/>
          <p:cNvSpPr>
            <a:spLocks noChangeShapeType="1"/>
          </p:cNvSpPr>
          <p:nvPr/>
        </p:nvSpPr>
        <p:spPr bwMode="auto">
          <a:xfrm>
            <a:off x="1406525" y="2540000"/>
            <a:ext cx="66675" cy="66675"/>
          </a:xfrm>
          <a:prstGeom prst="line">
            <a:avLst/>
          </a:prstGeom>
          <a:noFill/>
          <a:ln w="9525">
            <a:solidFill>
              <a:srgbClr val="000000"/>
            </a:solidFill>
            <a:round/>
            <a:headEnd/>
            <a:tailEnd/>
          </a:ln>
        </p:spPr>
        <p:txBody>
          <a:bodyPr/>
          <a:lstStyle/>
          <a:p>
            <a:endParaRPr lang="zh-CN" altLang="en-US"/>
          </a:p>
        </p:txBody>
      </p:sp>
      <p:sp>
        <p:nvSpPr>
          <p:cNvPr id="87071" name="Rectangle 31"/>
          <p:cNvSpPr>
            <a:spLocks noChangeArrowheads="1"/>
          </p:cNvSpPr>
          <p:nvPr/>
        </p:nvSpPr>
        <p:spPr bwMode="auto">
          <a:xfrm>
            <a:off x="0" y="1795463"/>
            <a:ext cx="9144000" cy="0"/>
          </a:xfrm>
          <a:prstGeom prst="rect">
            <a:avLst/>
          </a:prstGeom>
          <a:noFill/>
          <a:ln w="9525">
            <a:noFill/>
            <a:miter lim="800000"/>
            <a:headEnd/>
            <a:tailEnd/>
          </a:ln>
          <a:effectLst/>
        </p:spPr>
        <p:txBody>
          <a:bodyPr wrap="none" anchor="ctr">
            <a:spAutoFit/>
          </a:bodyPr>
          <a:lstStyle/>
          <a:p>
            <a:endParaRPr lang="zh-CN" altLang="zh-CN" b="0"/>
          </a:p>
        </p:txBody>
      </p:sp>
      <p:sp>
        <p:nvSpPr>
          <p:cNvPr id="87072" name="Rectangle 32"/>
          <p:cNvSpPr>
            <a:spLocks noChangeArrowheads="1"/>
          </p:cNvSpPr>
          <p:nvPr/>
        </p:nvSpPr>
        <p:spPr bwMode="auto">
          <a:xfrm>
            <a:off x="3779838" y="1125538"/>
            <a:ext cx="1768475" cy="854075"/>
          </a:xfrm>
          <a:prstGeom prst="rect">
            <a:avLst/>
          </a:prstGeom>
          <a:noFill/>
          <a:ln w="9525">
            <a:noFill/>
            <a:miter lim="800000"/>
            <a:headEnd/>
            <a:tailEnd/>
          </a:ln>
          <a:effectLst/>
        </p:spPr>
        <p:txBody>
          <a:bodyPr anchor="ctr">
            <a:spAutoFit/>
          </a:bodyPr>
          <a:lstStyle/>
          <a:p>
            <a:pPr algn="ctr"/>
            <a:r>
              <a:rPr lang="en-US" altLang="zh-CN" sz="2800">
                <a:latin typeface="Times New Roman" pitchFamily="18" charset="0"/>
                <a:cs typeface="Times New Roman" pitchFamily="18" charset="0"/>
              </a:rPr>
              <a:t>    </a:t>
            </a:r>
            <a:r>
              <a:rPr lang="en-US" altLang="zh-CN" sz="3200">
                <a:latin typeface="Times New Roman" pitchFamily="18" charset="0"/>
                <a:cs typeface="Times New Roman" pitchFamily="18" charset="0"/>
              </a:rPr>
              <a:t>4.8A</a:t>
            </a:r>
            <a:r>
              <a:rPr lang="en-US" altLang="zh-CN" sz="3200" baseline="30000">
                <a:latin typeface="Times New Roman" pitchFamily="18" charset="0"/>
                <a:cs typeface="Times New Roman" pitchFamily="18" charset="0"/>
              </a:rPr>
              <a:t>o</a:t>
            </a:r>
            <a:r>
              <a:rPr lang="en-US" altLang="zh-CN" sz="1600" b="0">
                <a:latin typeface="Times New Roman" pitchFamily="18" charset="0"/>
                <a:cs typeface="Times New Roman" pitchFamily="18" charset="0"/>
              </a:rPr>
              <a:t>        </a:t>
            </a:r>
            <a:endParaRPr lang="en-US" altLang="zh-CN" sz="1100" b="0"/>
          </a:p>
          <a:p>
            <a:pPr algn="ctr" eaLnBrk="0" hangingPunct="0"/>
            <a:endParaRPr lang="en-US" altLang="zh-CN" b="0"/>
          </a:p>
        </p:txBody>
      </p:sp>
      <p:sp>
        <p:nvSpPr>
          <p:cNvPr id="87073" name="Rectangle 33"/>
          <p:cNvSpPr>
            <a:spLocks noChangeArrowheads="1"/>
          </p:cNvSpPr>
          <p:nvPr/>
        </p:nvSpPr>
        <p:spPr bwMode="auto">
          <a:xfrm>
            <a:off x="1908175" y="1560513"/>
            <a:ext cx="5934075" cy="2227262"/>
          </a:xfrm>
          <a:prstGeom prst="rect">
            <a:avLst/>
          </a:prstGeom>
          <a:noFill/>
          <a:ln w="9525">
            <a:noFill/>
            <a:miter lim="800000"/>
            <a:headEnd/>
            <a:tailEnd/>
          </a:ln>
          <a:effectLst/>
        </p:spPr>
        <p:txBody>
          <a:bodyPr anchor="ctr">
            <a:spAutoFit/>
          </a:bodyPr>
          <a:lstStyle/>
          <a:p>
            <a:r>
              <a:rPr lang="en-US" altLang="zh-CN" sz="1600" b="0">
                <a:latin typeface="Times New Roman" pitchFamily="18" charset="0"/>
                <a:cs typeface="Times New Roman" pitchFamily="18" charset="0"/>
              </a:rPr>
              <a:t>                    </a:t>
            </a:r>
            <a:r>
              <a:rPr lang="en-US" altLang="zh-CN" sz="1000" b="0">
                <a:latin typeface="Times New Roman" pitchFamily="18" charset="0"/>
                <a:cs typeface="Times New Roman" pitchFamily="18" charset="0"/>
              </a:rPr>
              <a:t>   </a:t>
            </a:r>
            <a:r>
              <a:rPr lang="en-US" altLang="zh-CN" sz="2800" b="0">
                <a:latin typeface="Times New Roman" pitchFamily="18" charset="0"/>
                <a:cs typeface="Times New Roman" pitchFamily="18" charset="0"/>
              </a:rPr>
              <a:t>C      C      C      C      C     </a:t>
            </a:r>
          </a:p>
          <a:p>
            <a:r>
              <a:rPr lang="en-US" altLang="zh-CN" sz="2800" b="0">
                <a:latin typeface="Times New Roman" pitchFamily="18" charset="0"/>
                <a:cs typeface="Times New Roman" pitchFamily="18" charset="0"/>
              </a:rPr>
              <a:t>        C       C     C      C      C      C    </a:t>
            </a:r>
          </a:p>
          <a:p>
            <a:pPr eaLnBrk="0" hangingPunct="0"/>
            <a:endParaRPr lang="en-US" altLang="zh-CN" sz="2800" b="0"/>
          </a:p>
          <a:p>
            <a:pPr eaLnBrk="0" hangingPunct="0"/>
            <a:r>
              <a:rPr lang="en-US" altLang="zh-CN" sz="2800" b="0">
                <a:latin typeface="Times New Roman" pitchFamily="18" charset="0"/>
                <a:cs typeface="Times New Roman" pitchFamily="18" charset="0"/>
              </a:rPr>
              <a:t>               </a:t>
            </a:r>
            <a:endParaRPr lang="en-US" altLang="zh-CN" sz="2800" b="0"/>
          </a:p>
          <a:p>
            <a:pPr eaLnBrk="0" hangingPunct="0"/>
            <a:endParaRPr lang="en-US" altLang="zh-CN" sz="2800" b="0"/>
          </a:p>
        </p:txBody>
      </p:sp>
      <p:sp>
        <p:nvSpPr>
          <p:cNvPr id="87074" name="Rectangle 34"/>
          <p:cNvSpPr>
            <a:spLocks noChangeArrowheads="1"/>
          </p:cNvSpPr>
          <p:nvPr/>
        </p:nvSpPr>
        <p:spPr bwMode="auto">
          <a:xfrm>
            <a:off x="3924300" y="3933825"/>
            <a:ext cx="1223963" cy="579438"/>
          </a:xfrm>
          <a:prstGeom prst="rect">
            <a:avLst/>
          </a:prstGeom>
          <a:noFill/>
          <a:ln w="9525">
            <a:noFill/>
            <a:miter lim="800000"/>
            <a:headEnd/>
            <a:tailEnd/>
          </a:ln>
          <a:effectLst/>
        </p:spPr>
        <p:txBody>
          <a:bodyPr anchor="ctr">
            <a:spAutoFit/>
          </a:bodyPr>
          <a:lstStyle/>
          <a:p>
            <a:r>
              <a:rPr lang="en-US" altLang="zh-CN" sz="3200" b="0">
                <a:latin typeface="Times New Roman" pitchFamily="18" charset="0"/>
                <a:cs typeface="Times New Roman" pitchFamily="18" charset="0"/>
              </a:rPr>
              <a:t>8.1A</a:t>
            </a:r>
            <a:r>
              <a:rPr lang="en-US" altLang="zh-CN" sz="3200" b="0" baseline="30000">
                <a:latin typeface="Times New Roman" pitchFamily="18" charset="0"/>
                <a:cs typeface="Times New Roman" pitchFamily="18" charset="0"/>
              </a:rPr>
              <a:t>o</a:t>
            </a:r>
            <a:endParaRPr lang="en-US" altLang="zh-CN" b="0"/>
          </a:p>
        </p:txBody>
      </p:sp>
      <p:sp>
        <p:nvSpPr>
          <p:cNvPr id="87075" name="Rectangle 35"/>
          <p:cNvSpPr>
            <a:spLocks noChangeArrowheads="1"/>
          </p:cNvSpPr>
          <p:nvPr/>
        </p:nvSpPr>
        <p:spPr bwMode="auto">
          <a:xfrm>
            <a:off x="2411413" y="4365625"/>
            <a:ext cx="4681537" cy="579438"/>
          </a:xfrm>
          <a:prstGeom prst="rect">
            <a:avLst/>
          </a:prstGeom>
          <a:noFill/>
          <a:ln w="9525">
            <a:noFill/>
            <a:miter lim="800000"/>
            <a:headEnd/>
            <a:tailEnd/>
          </a:ln>
          <a:effectLst/>
        </p:spPr>
        <p:txBody>
          <a:bodyPr anchor="ctr">
            <a:spAutoFit/>
          </a:bodyPr>
          <a:lstStyle/>
          <a:p>
            <a:r>
              <a:rPr lang="en-US" altLang="zh-CN" sz="1000" b="0">
                <a:latin typeface="Times New Roman" pitchFamily="18" charset="0"/>
                <a:cs typeface="Times New Roman" pitchFamily="18" charset="0"/>
              </a:rPr>
              <a:t>                     </a:t>
            </a:r>
            <a:r>
              <a:rPr lang="en-US" altLang="zh-CN" sz="3200" b="0">
                <a:latin typeface="Times New Roman" pitchFamily="18" charset="0"/>
                <a:cs typeface="Times New Roman" pitchFamily="18" charset="0"/>
              </a:rPr>
              <a:t>C=CH           C=CH</a:t>
            </a:r>
            <a:endParaRPr lang="en-US" altLang="zh-CN" sz="3200" b="0"/>
          </a:p>
        </p:txBody>
      </p:sp>
      <p:sp>
        <p:nvSpPr>
          <p:cNvPr id="87076" name="Rectangle 36"/>
          <p:cNvSpPr>
            <a:spLocks noChangeArrowheads="1"/>
          </p:cNvSpPr>
          <p:nvPr/>
        </p:nvSpPr>
        <p:spPr bwMode="auto">
          <a:xfrm>
            <a:off x="3708400" y="5084763"/>
            <a:ext cx="2303463" cy="854075"/>
          </a:xfrm>
          <a:prstGeom prst="rect">
            <a:avLst/>
          </a:prstGeom>
          <a:noFill/>
          <a:ln w="9525">
            <a:noFill/>
            <a:miter lim="800000"/>
            <a:headEnd/>
            <a:tailEnd/>
          </a:ln>
          <a:effectLst/>
        </p:spPr>
        <p:txBody>
          <a:bodyPr anchor="ctr">
            <a:spAutoFit/>
          </a:bodyPr>
          <a:lstStyle/>
          <a:p>
            <a:r>
              <a:rPr lang="en-US" altLang="zh-CN" sz="1600" b="0">
                <a:latin typeface="Times New Roman" pitchFamily="18" charset="0"/>
                <a:cs typeface="Times New Roman" pitchFamily="18" charset="0"/>
              </a:rPr>
              <a:t>   </a:t>
            </a:r>
            <a:r>
              <a:rPr lang="en-US" altLang="zh-CN" sz="3200" b="0">
                <a:latin typeface="Times New Roman" pitchFamily="18" charset="0"/>
                <a:cs typeface="Times New Roman" pitchFamily="18" charset="0"/>
              </a:rPr>
              <a:t>CH</a:t>
            </a:r>
            <a:r>
              <a:rPr lang="en-US" altLang="zh-CN" sz="3200" b="0" baseline="-30000">
                <a:latin typeface="Times New Roman" pitchFamily="18" charset="0"/>
                <a:cs typeface="Times New Roman" pitchFamily="18" charset="0"/>
              </a:rPr>
              <a:t>2</a:t>
            </a:r>
            <a:r>
              <a:rPr lang="en-US" altLang="zh-CN" sz="3200" b="0">
                <a:latin typeface="Times New Roman" pitchFamily="18" charset="0"/>
                <a:cs typeface="Times New Roman" pitchFamily="18" charset="0"/>
              </a:rPr>
              <a:t>—CH</a:t>
            </a:r>
            <a:r>
              <a:rPr lang="en-US" altLang="zh-CN" sz="3200" b="0" baseline="-30000">
                <a:latin typeface="Times New Roman" pitchFamily="18" charset="0"/>
                <a:cs typeface="Times New Roman" pitchFamily="18" charset="0"/>
              </a:rPr>
              <a:t>2</a:t>
            </a:r>
            <a:r>
              <a:rPr lang="en-US" altLang="zh-CN" sz="1000" b="0">
                <a:latin typeface="Times New Roman" pitchFamily="18" charset="0"/>
                <a:cs typeface="Times New Roman" pitchFamily="18" charset="0"/>
              </a:rPr>
              <a:t>   </a:t>
            </a:r>
            <a:endParaRPr lang="en-US" altLang="zh-CN" sz="1100" b="0"/>
          </a:p>
          <a:p>
            <a:pPr eaLnBrk="0" hangingPunct="0"/>
            <a:endParaRPr lang="en-US" altLang="zh-CN" b="0"/>
          </a:p>
        </p:txBody>
      </p:sp>
      <p:sp>
        <p:nvSpPr>
          <p:cNvPr id="87077" name="Line 37"/>
          <p:cNvSpPr>
            <a:spLocks noChangeShapeType="1"/>
          </p:cNvSpPr>
          <p:nvPr/>
        </p:nvSpPr>
        <p:spPr bwMode="auto">
          <a:xfrm flipV="1">
            <a:off x="2987675" y="1989138"/>
            <a:ext cx="144463" cy="144462"/>
          </a:xfrm>
          <a:prstGeom prst="line">
            <a:avLst/>
          </a:prstGeom>
          <a:noFill/>
          <a:ln w="28575">
            <a:solidFill>
              <a:schemeClr val="tx1"/>
            </a:solidFill>
            <a:round/>
            <a:headEnd/>
            <a:tailEnd/>
          </a:ln>
          <a:effectLst/>
        </p:spPr>
        <p:txBody>
          <a:bodyPr/>
          <a:lstStyle/>
          <a:p>
            <a:endParaRPr lang="zh-CN" altLang="en-US"/>
          </a:p>
        </p:txBody>
      </p:sp>
      <p:sp>
        <p:nvSpPr>
          <p:cNvPr id="87078" name="Line 38"/>
          <p:cNvSpPr>
            <a:spLocks noChangeShapeType="1"/>
          </p:cNvSpPr>
          <p:nvPr/>
        </p:nvSpPr>
        <p:spPr bwMode="auto">
          <a:xfrm flipV="1">
            <a:off x="3779838" y="1916113"/>
            <a:ext cx="144462" cy="144462"/>
          </a:xfrm>
          <a:prstGeom prst="line">
            <a:avLst/>
          </a:prstGeom>
          <a:noFill/>
          <a:ln w="28575">
            <a:solidFill>
              <a:schemeClr val="tx1"/>
            </a:solidFill>
            <a:round/>
            <a:headEnd/>
            <a:tailEnd/>
          </a:ln>
          <a:effectLst/>
        </p:spPr>
        <p:txBody>
          <a:bodyPr/>
          <a:lstStyle/>
          <a:p>
            <a:endParaRPr lang="zh-CN" altLang="en-US"/>
          </a:p>
        </p:txBody>
      </p:sp>
      <p:sp>
        <p:nvSpPr>
          <p:cNvPr id="87079" name="Line 39"/>
          <p:cNvSpPr>
            <a:spLocks noChangeShapeType="1"/>
          </p:cNvSpPr>
          <p:nvPr/>
        </p:nvSpPr>
        <p:spPr bwMode="auto">
          <a:xfrm flipV="1">
            <a:off x="4500563" y="1916113"/>
            <a:ext cx="144462" cy="144462"/>
          </a:xfrm>
          <a:prstGeom prst="line">
            <a:avLst/>
          </a:prstGeom>
          <a:noFill/>
          <a:ln w="28575">
            <a:solidFill>
              <a:schemeClr val="tx1"/>
            </a:solidFill>
            <a:round/>
            <a:headEnd/>
            <a:tailEnd/>
          </a:ln>
          <a:effectLst/>
        </p:spPr>
        <p:txBody>
          <a:bodyPr/>
          <a:lstStyle/>
          <a:p>
            <a:endParaRPr lang="zh-CN" altLang="en-US"/>
          </a:p>
        </p:txBody>
      </p:sp>
      <p:sp>
        <p:nvSpPr>
          <p:cNvPr id="87080" name="Line 40"/>
          <p:cNvSpPr>
            <a:spLocks noChangeShapeType="1"/>
          </p:cNvSpPr>
          <p:nvPr/>
        </p:nvSpPr>
        <p:spPr bwMode="auto">
          <a:xfrm flipV="1">
            <a:off x="5292725" y="1989138"/>
            <a:ext cx="144463" cy="144462"/>
          </a:xfrm>
          <a:prstGeom prst="line">
            <a:avLst/>
          </a:prstGeom>
          <a:noFill/>
          <a:ln w="28575">
            <a:solidFill>
              <a:schemeClr val="tx1"/>
            </a:solidFill>
            <a:round/>
            <a:headEnd/>
            <a:tailEnd/>
          </a:ln>
          <a:effectLst/>
        </p:spPr>
        <p:txBody>
          <a:bodyPr/>
          <a:lstStyle/>
          <a:p>
            <a:endParaRPr lang="zh-CN" altLang="en-US"/>
          </a:p>
        </p:txBody>
      </p:sp>
      <p:sp>
        <p:nvSpPr>
          <p:cNvPr id="87081" name="Line 41"/>
          <p:cNvSpPr>
            <a:spLocks noChangeShapeType="1"/>
          </p:cNvSpPr>
          <p:nvPr/>
        </p:nvSpPr>
        <p:spPr bwMode="auto">
          <a:xfrm flipV="1">
            <a:off x="6084888" y="1989138"/>
            <a:ext cx="144462" cy="144462"/>
          </a:xfrm>
          <a:prstGeom prst="line">
            <a:avLst/>
          </a:prstGeom>
          <a:noFill/>
          <a:ln w="28575">
            <a:solidFill>
              <a:schemeClr val="tx1"/>
            </a:solidFill>
            <a:round/>
            <a:headEnd/>
            <a:tailEnd/>
          </a:ln>
          <a:effectLst/>
        </p:spPr>
        <p:txBody>
          <a:bodyPr/>
          <a:lstStyle/>
          <a:p>
            <a:endParaRPr lang="zh-CN" altLang="en-US"/>
          </a:p>
        </p:txBody>
      </p:sp>
      <p:sp>
        <p:nvSpPr>
          <p:cNvPr id="87082" name="Line 42"/>
          <p:cNvSpPr>
            <a:spLocks noChangeShapeType="1"/>
          </p:cNvSpPr>
          <p:nvPr/>
        </p:nvSpPr>
        <p:spPr bwMode="auto">
          <a:xfrm flipH="1" flipV="1">
            <a:off x="2484438" y="1989138"/>
            <a:ext cx="142875" cy="144462"/>
          </a:xfrm>
          <a:prstGeom prst="line">
            <a:avLst/>
          </a:prstGeom>
          <a:noFill/>
          <a:ln w="28575">
            <a:solidFill>
              <a:schemeClr val="tx1"/>
            </a:solidFill>
            <a:round/>
            <a:headEnd/>
            <a:tailEnd/>
          </a:ln>
          <a:effectLst/>
        </p:spPr>
        <p:txBody>
          <a:bodyPr/>
          <a:lstStyle/>
          <a:p>
            <a:endParaRPr lang="zh-CN" altLang="en-US"/>
          </a:p>
        </p:txBody>
      </p:sp>
      <p:sp>
        <p:nvSpPr>
          <p:cNvPr id="87083" name="Line 43"/>
          <p:cNvSpPr>
            <a:spLocks noChangeShapeType="1"/>
          </p:cNvSpPr>
          <p:nvPr/>
        </p:nvSpPr>
        <p:spPr bwMode="auto">
          <a:xfrm flipH="1" flipV="1">
            <a:off x="3348038" y="1989138"/>
            <a:ext cx="142875" cy="144462"/>
          </a:xfrm>
          <a:prstGeom prst="line">
            <a:avLst/>
          </a:prstGeom>
          <a:noFill/>
          <a:ln w="28575">
            <a:solidFill>
              <a:schemeClr val="tx1"/>
            </a:solidFill>
            <a:round/>
            <a:headEnd/>
            <a:tailEnd/>
          </a:ln>
          <a:effectLst/>
        </p:spPr>
        <p:txBody>
          <a:bodyPr/>
          <a:lstStyle/>
          <a:p>
            <a:endParaRPr lang="zh-CN" altLang="en-US"/>
          </a:p>
        </p:txBody>
      </p:sp>
      <p:sp>
        <p:nvSpPr>
          <p:cNvPr id="87084" name="Line 44"/>
          <p:cNvSpPr>
            <a:spLocks noChangeShapeType="1"/>
          </p:cNvSpPr>
          <p:nvPr/>
        </p:nvSpPr>
        <p:spPr bwMode="auto">
          <a:xfrm flipH="1" flipV="1">
            <a:off x="2555875" y="1916113"/>
            <a:ext cx="142875" cy="144462"/>
          </a:xfrm>
          <a:prstGeom prst="line">
            <a:avLst/>
          </a:prstGeom>
          <a:noFill/>
          <a:ln w="28575">
            <a:solidFill>
              <a:schemeClr val="tx1"/>
            </a:solidFill>
            <a:round/>
            <a:headEnd/>
            <a:tailEnd/>
          </a:ln>
          <a:effectLst/>
        </p:spPr>
        <p:txBody>
          <a:bodyPr/>
          <a:lstStyle/>
          <a:p>
            <a:endParaRPr lang="zh-CN" altLang="en-US"/>
          </a:p>
        </p:txBody>
      </p:sp>
      <p:sp>
        <p:nvSpPr>
          <p:cNvPr id="87085" name="Line 45"/>
          <p:cNvSpPr>
            <a:spLocks noChangeShapeType="1"/>
          </p:cNvSpPr>
          <p:nvPr/>
        </p:nvSpPr>
        <p:spPr bwMode="auto">
          <a:xfrm flipH="1" flipV="1">
            <a:off x="4067175" y="1989138"/>
            <a:ext cx="142875" cy="144462"/>
          </a:xfrm>
          <a:prstGeom prst="line">
            <a:avLst/>
          </a:prstGeom>
          <a:noFill/>
          <a:ln w="28575">
            <a:solidFill>
              <a:schemeClr val="tx1"/>
            </a:solidFill>
            <a:round/>
            <a:headEnd/>
            <a:tailEnd/>
          </a:ln>
          <a:effectLst/>
        </p:spPr>
        <p:txBody>
          <a:bodyPr/>
          <a:lstStyle/>
          <a:p>
            <a:endParaRPr lang="zh-CN" altLang="en-US"/>
          </a:p>
        </p:txBody>
      </p:sp>
      <p:sp>
        <p:nvSpPr>
          <p:cNvPr id="87086" name="Line 46"/>
          <p:cNvSpPr>
            <a:spLocks noChangeShapeType="1"/>
          </p:cNvSpPr>
          <p:nvPr/>
        </p:nvSpPr>
        <p:spPr bwMode="auto">
          <a:xfrm flipH="1" flipV="1">
            <a:off x="4140200" y="1916113"/>
            <a:ext cx="142875" cy="144462"/>
          </a:xfrm>
          <a:prstGeom prst="line">
            <a:avLst/>
          </a:prstGeom>
          <a:noFill/>
          <a:ln w="28575">
            <a:solidFill>
              <a:schemeClr val="tx1"/>
            </a:solidFill>
            <a:round/>
            <a:headEnd/>
            <a:tailEnd/>
          </a:ln>
          <a:effectLst/>
        </p:spPr>
        <p:txBody>
          <a:bodyPr/>
          <a:lstStyle/>
          <a:p>
            <a:endParaRPr lang="zh-CN" altLang="en-US"/>
          </a:p>
        </p:txBody>
      </p:sp>
      <p:sp>
        <p:nvSpPr>
          <p:cNvPr id="87087" name="Line 47"/>
          <p:cNvSpPr>
            <a:spLocks noChangeShapeType="1"/>
          </p:cNvSpPr>
          <p:nvPr/>
        </p:nvSpPr>
        <p:spPr bwMode="auto">
          <a:xfrm flipH="1" flipV="1">
            <a:off x="6372225" y="1989138"/>
            <a:ext cx="142875" cy="144462"/>
          </a:xfrm>
          <a:prstGeom prst="line">
            <a:avLst/>
          </a:prstGeom>
          <a:noFill/>
          <a:ln w="28575">
            <a:solidFill>
              <a:schemeClr val="tx1"/>
            </a:solidFill>
            <a:round/>
            <a:headEnd/>
            <a:tailEnd/>
          </a:ln>
          <a:effectLst/>
        </p:spPr>
        <p:txBody>
          <a:bodyPr/>
          <a:lstStyle/>
          <a:p>
            <a:endParaRPr lang="zh-CN" altLang="en-US"/>
          </a:p>
        </p:txBody>
      </p:sp>
      <p:sp>
        <p:nvSpPr>
          <p:cNvPr id="87088" name="Line 48"/>
          <p:cNvSpPr>
            <a:spLocks noChangeShapeType="1"/>
          </p:cNvSpPr>
          <p:nvPr/>
        </p:nvSpPr>
        <p:spPr bwMode="auto">
          <a:xfrm flipH="1" flipV="1">
            <a:off x="4859338" y="1989138"/>
            <a:ext cx="142875" cy="144462"/>
          </a:xfrm>
          <a:prstGeom prst="line">
            <a:avLst/>
          </a:prstGeom>
          <a:noFill/>
          <a:ln w="28575">
            <a:solidFill>
              <a:schemeClr val="tx1"/>
            </a:solidFill>
            <a:round/>
            <a:headEnd/>
            <a:tailEnd/>
          </a:ln>
          <a:effectLst/>
        </p:spPr>
        <p:txBody>
          <a:bodyPr/>
          <a:lstStyle/>
          <a:p>
            <a:endParaRPr lang="zh-CN" altLang="en-US"/>
          </a:p>
        </p:txBody>
      </p:sp>
      <p:sp>
        <p:nvSpPr>
          <p:cNvPr id="87089" name="Line 49"/>
          <p:cNvSpPr>
            <a:spLocks noChangeShapeType="1"/>
          </p:cNvSpPr>
          <p:nvPr/>
        </p:nvSpPr>
        <p:spPr bwMode="auto">
          <a:xfrm flipH="1" flipV="1">
            <a:off x="5724525" y="1916113"/>
            <a:ext cx="142875" cy="144462"/>
          </a:xfrm>
          <a:prstGeom prst="line">
            <a:avLst/>
          </a:prstGeom>
          <a:noFill/>
          <a:ln w="28575">
            <a:solidFill>
              <a:schemeClr val="tx1"/>
            </a:solidFill>
            <a:round/>
            <a:headEnd/>
            <a:tailEnd/>
          </a:ln>
          <a:effectLst/>
        </p:spPr>
        <p:txBody>
          <a:bodyPr/>
          <a:lstStyle/>
          <a:p>
            <a:endParaRPr lang="zh-CN" altLang="en-US"/>
          </a:p>
        </p:txBody>
      </p:sp>
      <p:sp>
        <p:nvSpPr>
          <p:cNvPr id="87091" name="Line 51"/>
          <p:cNvSpPr>
            <a:spLocks noChangeShapeType="1"/>
          </p:cNvSpPr>
          <p:nvPr/>
        </p:nvSpPr>
        <p:spPr bwMode="auto">
          <a:xfrm flipH="1" flipV="1">
            <a:off x="5651500" y="1989138"/>
            <a:ext cx="142875" cy="144462"/>
          </a:xfrm>
          <a:prstGeom prst="line">
            <a:avLst/>
          </a:prstGeom>
          <a:noFill/>
          <a:ln w="28575">
            <a:solidFill>
              <a:schemeClr val="tx1"/>
            </a:solidFill>
            <a:round/>
            <a:headEnd/>
            <a:tailEnd/>
          </a:ln>
          <a:effectLst/>
        </p:spPr>
        <p:txBody>
          <a:bodyPr/>
          <a:lstStyle/>
          <a:p>
            <a:endParaRPr lang="zh-CN" altLang="en-US"/>
          </a:p>
        </p:txBody>
      </p:sp>
      <p:sp>
        <p:nvSpPr>
          <p:cNvPr id="87095" name="Line 55"/>
          <p:cNvSpPr>
            <a:spLocks noChangeShapeType="1"/>
          </p:cNvSpPr>
          <p:nvPr/>
        </p:nvSpPr>
        <p:spPr bwMode="auto">
          <a:xfrm flipV="1">
            <a:off x="6804025" y="2060575"/>
            <a:ext cx="215900" cy="144463"/>
          </a:xfrm>
          <a:prstGeom prst="line">
            <a:avLst/>
          </a:prstGeom>
          <a:noFill/>
          <a:ln w="28575">
            <a:solidFill>
              <a:schemeClr val="tx1"/>
            </a:solidFill>
            <a:round/>
            <a:headEnd/>
            <a:tailEnd/>
          </a:ln>
          <a:effectLst/>
        </p:spPr>
        <p:txBody>
          <a:bodyPr/>
          <a:lstStyle/>
          <a:p>
            <a:endParaRPr lang="zh-CN" altLang="en-US"/>
          </a:p>
        </p:txBody>
      </p:sp>
      <p:sp>
        <p:nvSpPr>
          <p:cNvPr id="87096" name="Line 56"/>
          <p:cNvSpPr>
            <a:spLocks noChangeShapeType="1"/>
          </p:cNvSpPr>
          <p:nvPr/>
        </p:nvSpPr>
        <p:spPr bwMode="auto">
          <a:xfrm>
            <a:off x="3995738" y="1268413"/>
            <a:ext cx="0" cy="287337"/>
          </a:xfrm>
          <a:prstGeom prst="line">
            <a:avLst/>
          </a:prstGeom>
          <a:noFill/>
          <a:ln w="38100">
            <a:solidFill>
              <a:schemeClr val="tx1"/>
            </a:solidFill>
            <a:round/>
            <a:headEnd/>
            <a:tailEnd/>
          </a:ln>
          <a:effectLst/>
        </p:spPr>
        <p:txBody>
          <a:bodyPr/>
          <a:lstStyle/>
          <a:p>
            <a:endParaRPr lang="zh-CN" altLang="en-US"/>
          </a:p>
        </p:txBody>
      </p:sp>
      <p:sp>
        <p:nvSpPr>
          <p:cNvPr id="87097" name="Line 57"/>
          <p:cNvSpPr>
            <a:spLocks noChangeShapeType="1"/>
          </p:cNvSpPr>
          <p:nvPr/>
        </p:nvSpPr>
        <p:spPr bwMode="auto">
          <a:xfrm>
            <a:off x="5580063" y="1268413"/>
            <a:ext cx="0" cy="287337"/>
          </a:xfrm>
          <a:prstGeom prst="line">
            <a:avLst/>
          </a:prstGeom>
          <a:noFill/>
          <a:ln w="38100">
            <a:solidFill>
              <a:schemeClr val="tx1"/>
            </a:solidFill>
            <a:round/>
            <a:headEnd/>
            <a:tailEnd/>
          </a:ln>
          <a:effectLst/>
        </p:spPr>
        <p:txBody>
          <a:bodyPr/>
          <a:lstStyle/>
          <a:p>
            <a:endParaRPr lang="zh-CN" altLang="en-US"/>
          </a:p>
        </p:txBody>
      </p:sp>
      <p:sp>
        <p:nvSpPr>
          <p:cNvPr id="87099" name="Line 59"/>
          <p:cNvSpPr>
            <a:spLocks noChangeShapeType="1"/>
          </p:cNvSpPr>
          <p:nvPr/>
        </p:nvSpPr>
        <p:spPr bwMode="auto">
          <a:xfrm>
            <a:off x="3419475" y="1412875"/>
            <a:ext cx="504825" cy="0"/>
          </a:xfrm>
          <a:prstGeom prst="line">
            <a:avLst/>
          </a:prstGeom>
          <a:noFill/>
          <a:ln w="38100">
            <a:solidFill>
              <a:schemeClr val="tx1"/>
            </a:solidFill>
            <a:round/>
            <a:headEnd/>
            <a:tailEnd type="triangle" w="med" len="med"/>
          </a:ln>
          <a:effectLst/>
        </p:spPr>
        <p:txBody>
          <a:bodyPr/>
          <a:lstStyle/>
          <a:p>
            <a:endParaRPr lang="zh-CN" altLang="en-US"/>
          </a:p>
        </p:txBody>
      </p:sp>
      <p:sp>
        <p:nvSpPr>
          <p:cNvPr id="87102" name="Line 62"/>
          <p:cNvSpPr>
            <a:spLocks noChangeShapeType="1"/>
          </p:cNvSpPr>
          <p:nvPr/>
        </p:nvSpPr>
        <p:spPr bwMode="auto">
          <a:xfrm flipH="1">
            <a:off x="5651500" y="1412875"/>
            <a:ext cx="433388" cy="0"/>
          </a:xfrm>
          <a:prstGeom prst="line">
            <a:avLst/>
          </a:prstGeom>
          <a:noFill/>
          <a:ln w="38100">
            <a:solidFill>
              <a:schemeClr val="tx1"/>
            </a:solidFill>
            <a:round/>
            <a:headEnd/>
            <a:tailEnd type="triangle" w="med" len="med"/>
          </a:ln>
          <a:effectLst/>
        </p:spPr>
        <p:txBody>
          <a:bodyPr/>
          <a:lstStyle/>
          <a:p>
            <a:endParaRPr lang="zh-CN" altLang="en-US"/>
          </a:p>
        </p:txBody>
      </p:sp>
      <p:sp>
        <p:nvSpPr>
          <p:cNvPr id="87103" name="Line 63"/>
          <p:cNvSpPr>
            <a:spLocks noChangeShapeType="1"/>
          </p:cNvSpPr>
          <p:nvPr/>
        </p:nvSpPr>
        <p:spPr bwMode="auto">
          <a:xfrm>
            <a:off x="3924300" y="4941888"/>
            <a:ext cx="71438" cy="215900"/>
          </a:xfrm>
          <a:prstGeom prst="line">
            <a:avLst/>
          </a:prstGeom>
          <a:noFill/>
          <a:ln w="38100">
            <a:solidFill>
              <a:schemeClr val="tx1"/>
            </a:solidFill>
            <a:round/>
            <a:headEnd/>
            <a:tailEnd/>
          </a:ln>
          <a:effectLst/>
        </p:spPr>
        <p:txBody>
          <a:bodyPr/>
          <a:lstStyle/>
          <a:p>
            <a:endParaRPr lang="zh-CN" altLang="en-US"/>
          </a:p>
        </p:txBody>
      </p:sp>
      <p:sp>
        <p:nvSpPr>
          <p:cNvPr id="87104" name="Line 64"/>
          <p:cNvSpPr>
            <a:spLocks noChangeShapeType="1"/>
          </p:cNvSpPr>
          <p:nvPr/>
        </p:nvSpPr>
        <p:spPr bwMode="auto">
          <a:xfrm flipV="1">
            <a:off x="5292725" y="4941888"/>
            <a:ext cx="73025" cy="215900"/>
          </a:xfrm>
          <a:prstGeom prst="line">
            <a:avLst/>
          </a:prstGeom>
          <a:noFill/>
          <a:ln w="38100">
            <a:solidFill>
              <a:schemeClr val="tx1"/>
            </a:solidFill>
            <a:round/>
            <a:headEnd/>
            <a:tailEnd/>
          </a:ln>
          <a:effectLst/>
        </p:spPr>
        <p:txBody>
          <a:bodyPr/>
          <a:lstStyle/>
          <a:p>
            <a:endParaRPr lang="zh-CN" altLang="en-US"/>
          </a:p>
        </p:txBody>
      </p:sp>
      <p:sp>
        <p:nvSpPr>
          <p:cNvPr id="87105" name="Text Box 65"/>
          <p:cNvSpPr txBox="1">
            <a:spLocks noChangeArrowheads="1"/>
          </p:cNvSpPr>
          <p:nvPr/>
        </p:nvSpPr>
        <p:spPr bwMode="auto">
          <a:xfrm>
            <a:off x="2484438" y="3573463"/>
            <a:ext cx="4032250" cy="579437"/>
          </a:xfrm>
          <a:prstGeom prst="rect">
            <a:avLst/>
          </a:prstGeom>
          <a:noFill/>
          <a:ln w="9525">
            <a:noFill/>
            <a:miter lim="800000"/>
            <a:headEnd/>
            <a:tailEnd/>
          </a:ln>
          <a:effectLst/>
        </p:spPr>
        <p:txBody>
          <a:bodyPr>
            <a:spAutoFit/>
          </a:bodyPr>
          <a:lstStyle/>
          <a:p>
            <a:r>
              <a:rPr lang="en-US" altLang="zh-CN" sz="3200" b="0"/>
              <a:t>     </a:t>
            </a:r>
            <a:r>
              <a:rPr lang="en-US" altLang="zh-CN" sz="3200" b="0">
                <a:latin typeface="Times New Roman" pitchFamily="18" charset="0"/>
              </a:rPr>
              <a:t>CH</a:t>
            </a:r>
            <a:r>
              <a:rPr lang="en-US" altLang="zh-CN" sz="3200" baseline="-25000">
                <a:latin typeface="Times New Roman" pitchFamily="18" charset="0"/>
              </a:rPr>
              <a:t>3                      </a:t>
            </a:r>
            <a:r>
              <a:rPr lang="en-US" altLang="zh-CN" sz="3200" b="0">
                <a:latin typeface="Times New Roman" pitchFamily="18" charset="0"/>
              </a:rPr>
              <a:t>CH</a:t>
            </a:r>
            <a:r>
              <a:rPr lang="en-US" altLang="zh-CN" sz="3200" baseline="-25000">
                <a:latin typeface="Times New Roman" pitchFamily="18" charset="0"/>
              </a:rPr>
              <a:t>3</a:t>
            </a:r>
          </a:p>
        </p:txBody>
      </p:sp>
      <p:sp>
        <p:nvSpPr>
          <p:cNvPr id="87106" name="Line 66"/>
          <p:cNvSpPr>
            <a:spLocks noChangeShapeType="1"/>
          </p:cNvSpPr>
          <p:nvPr/>
        </p:nvSpPr>
        <p:spPr bwMode="auto">
          <a:xfrm>
            <a:off x="3276600" y="4149725"/>
            <a:ext cx="0" cy="287338"/>
          </a:xfrm>
          <a:prstGeom prst="line">
            <a:avLst/>
          </a:prstGeom>
          <a:noFill/>
          <a:ln w="38100">
            <a:solidFill>
              <a:schemeClr val="tx1"/>
            </a:solidFill>
            <a:round/>
            <a:headEnd/>
            <a:tailEnd/>
          </a:ln>
          <a:effectLst/>
        </p:spPr>
        <p:txBody>
          <a:bodyPr/>
          <a:lstStyle/>
          <a:p>
            <a:endParaRPr lang="zh-CN" altLang="en-US"/>
          </a:p>
        </p:txBody>
      </p:sp>
      <p:sp>
        <p:nvSpPr>
          <p:cNvPr id="87107" name="Line 67"/>
          <p:cNvSpPr>
            <a:spLocks noChangeShapeType="1"/>
          </p:cNvSpPr>
          <p:nvPr/>
        </p:nvSpPr>
        <p:spPr bwMode="auto">
          <a:xfrm>
            <a:off x="5435600" y="4149725"/>
            <a:ext cx="0" cy="287338"/>
          </a:xfrm>
          <a:prstGeom prst="line">
            <a:avLst/>
          </a:prstGeom>
          <a:noFill/>
          <a:ln w="38100">
            <a:solidFill>
              <a:schemeClr val="tx1"/>
            </a:solidFill>
            <a:round/>
            <a:headEnd/>
            <a:tailEnd/>
          </a:ln>
          <a:effectLst/>
        </p:spPr>
        <p:txBody>
          <a:bodyPr/>
          <a:lstStyle/>
          <a:p>
            <a:endParaRPr lang="zh-CN" altLang="en-US"/>
          </a:p>
        </p:txBody>
      </p:sp>
      <p:sp>
        <p:nvSpPr>
          <p:cNvPr id="87110" name="Line 70"/>
          <p:cNvSpPr>
            <a:spLocks noChangeShapeType="1"/>
          </p:cNvSpPr>
          <p:nvPr/>
        </p:nvSpPr>
        <p:spPr bwMode="auto">
          <a:xfrm>
            <a:off x="6084888" y="4941888"/>
            <a:ext cx="144462" cy="215900"/>
          </a:xfrm>
          <a:prstGeom prst="line">
            <a:avLst/>
          </a:prstGeom>
          <a:noFill/>
          <a:ln w="38100">
            <a:solidFill>
              <a:schemeClr val="tx1"/>
            </a:solidFill>
            <a:round/>
            <a:headEnd/>
            <a:tailEnd/>
          </a:ln>
          <a:effectLst/>
        </p:spPr>
        <p:txBody>
          <a:bodyPr/>
          <a:lstStyle/>
          <a:p>
            <a:endParaRPr lang="zh-CN" altLang="en-US"/>
          </a:p>
        </p:txBody>
      </p:sp>
      <p:sp>
        <p:nvSpPr>
          <p:cNvPr id="87113" name="Line 73"/>
          <p:cNvSpPr>
            <a:spLocks noChangeShapeType="1"/>
          </p:cNvSpPr>
          <p:nvPr/>
        </p:nvSpPr>
        <p:spPr bwMode="auto">
          <a:xfrm>
            <a:off x="2484438" y="4292600"/>
            <a:ext cx="719137" cy="0"/>
          </a:xfrm>
          <a:prstGeom prst="line">
            <a:avLst/>
          </a:prstGeom>
          <a:noFill/>
          <a:ln w="38100">
            <a:solidFill>
              <a:schemeClr val="tx1"/>
            </a:solidFill>
            <a:round/>
            <a:headEnd/>
            <a:tailEnd type="triangle" w="med" len="med"/>
          </a:ln>
          <a:effectLst/>
        </p:spPr>
        <p:txBody>
          <a:bodyPr/>
          <a:lstStyle/>
          <a:p>
            <a:endParaRPr lang="zh-CN" altLang="en-US"/>
          </a:p>
        </p:txBody>
      </p:sp>
      <p:sp>
        <p:nvSpPr>
          <p:cNvPr id="87114" name="Line 74"/>
          <p:cNvSpPr>
            <a:spLocks noChangeShapeType="1"/>
          </p:cNvSpPr>
          <p:nvPr/>
        </p:nvSpPr>
        <p:spPr bwMode="auto">
          <a:xfrm flipH="1">
            <a:off x="5508625" y="4292600"/>
            <a:ext cx="719138" cy="0"/>
          </a:xfrm>
          <a:prstGeom prst="line">
            <a:avLst/>
          </a:prstGeom>
          <a:noFill/>
          <a:ln w="38100">
            <a:solidFill>
              <a:schemeClr val="tx1"/>
            </a:solidFill>
            <a:round/>
            <a:headEnd/>
            <a:tailEnd type="triangle" w="med" len="med"/>
          </a:ln>
          <a:effectLst/>
        </p:spPr>
        <p:txBody>
          <a:bodyPr/>
          <a:lstStyle/>
          <a:p>
            <a:endParaRPr lang="zh-CN" altLang="en-US"/>
          </a:p>
        </p:txBody>
      </p:sp>
      <p:sp>
        <p:nvSpPr>
          <p:cNvPr id="87115" name="Line 75"/>
          <p:cNvSpPr>
            <a:spLocks noChangeShapeType="1"/>
          </p:cNvSpPr>
          <p:nvPr/>
        </p:nvSpPr>
        <p:spPr bwMode="auto">
          <a:xfrm flipV="1">
            <a:off x="3132138" y="4941888"/>
            <a:ext cx="73025" cy="215900"/>
          </a:xfrm>
          <a:prstGeom prst="line">
            <a:avLst/>
          </a:prstGeom>
          <a:noFill/>
          <a:ln w="38100">
            <a:solidFill>
              <a:schemeClr val="tx1"/>
            </a:solidFill>
            <a:round/>
            <a:headEnd/>
            <a:tailEnd/>
          </a:ln>
          <a:effectLst/>
        </p:spPr>
        <p:txBody>
          <a:bodyPr/>
          <a:lstStyle/>
          <a:p>
            <a:endParaRPr lang="zh-CN" alt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4"/>
          <p:cNvSpPr>
            <a:spLocks noChangeArrowheads="1"/>
          </p:cNvSpPr>
          <p:nvPr/>
        </p:nvSpPr>
        <p:spPr bwMode="auto">
          <a:xfrm>
            <a:off x="684213" y="692150"/>
            <a:ext cx="7920037" cy="5453063"/>
          </a:xfrm>
          <a:prstGeom prst="rect">
            <a:avLst/>
          </a:prstGeom>
          <a:noFill/>
          <a:ln w="9525">
            <a:noFill/>
            <a:miter lim="800000"/>
            <a:headEnd/>
            <a:tailEnd/>
          </a:ln>
          <a:effectLst/>
        </p:spPr>
        <p:txBody>
          <a:bodyPr anchor="ctr">
            <a:spAutoFit/>
          </a:bodyPr>
          <a:lstStyle/>
          <a:p>
            <a:pPr indent="390525"/>
            <a:r>
              <a:rPr lang="en-US" altLang="zh-CN" sz="3200"/>
              <a:t>3</a:t>
            </a:r>
            <a:r>
              <a:rPr lang="zh-CN" altLang="en-US" sz="3200"/>
              <a:t>、共聚物的结晶能力</a:t>
            </a:r>
          </a:p>
          <a:p>
            <a:pPr indent="390525"/>
            <a:r>
              <a:rPr lang="zh-CN" altLang="en-US" sz="3200" b="0"/>
              <a:t>　　共聚破坏了分子链结构的规整性和对称性，因此共聚物的结晶能力通常比均聚物的结晶能力要差。例如：乙烯和丙烯共聚得到不结晶的乙丙橡胶。</a:t>
            </a:r>
          </a:p>
          <a:p>
            <a:pPr indent="390525"/>
            <a:endParaRPr lang="zh-CN" altLang="en-US" sz="3200" b="0"/>
          </a:p>
          <a:p>
            <a:pPr indent="390525"/>
            <a:r>
              <a:rPr lang="en-US" altLang="zh-CN" sz="3200"/>
              <a:t>4</a:t>
            </a:r>
            <a:r>
              <a:rPr lang="zh-CN" altLang="en-US" sz="3200"/>
              <a:t>、分子链的柔顺性</a:t>
            </a:r>
          </a:p>
          <a:p>
            <a:pPr indent="390525"/>
            <a:r>
              <a:rPr lang="zh-CN" altLang="en-US" sz="3200" b="0"/>
              <a:t>　　高聚物在结晶时，要通过链段的运动使得分子链向晶粒表面扩散并进入晶体结构，所以通常来讲，高分子链柔顺性好的，结晶能力就越强。例如：</a:t>
            </a:r>
            <a:r>
              <a:rPr lang="en-US" altLang="zh-CN" sz="3200" b="0"/>
              <a:t>PE </a:t>
            </a:r>
            <a:r>
              <a:rPr lang="en-US" altLang="zh-CN" sz="3200" b="0">
                <a:sym typeface="Symbol" pitchFamily="18" charset="2"/>
              </a:rPr>
              <a:t></a:t>
            </a:r>
            <a:r>
              <a:rPr lang="en-US" altLang="zh-CN" sz="3200" b="0"/>
              <a:t>PC</a:t>
            </a:r>
            <a:r>
              <a:rPr lang="zh-CN" altLang="en-US" sz="3200" b="0">
                <a:sym typeface="Symbol" pitchFamily="18" charset="2"/>
              </a:rPr>
              <a:t>。</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4"/>
          <p:cNvSpPr>
            <a:spLocks noChangeArrowheads="1"/>
          </p:cNvSpPr>
          <p:nvPr/>
        </p:nvSpPr>
        <p:spPr bwMode="auto">
          <a:xfrm>
            <a:off x="539750" y="620713"/>
            <a:ext cx="8147050" cy="5453062"/>
          </a:xfrm>
          <a:prstGeom prst="rect">
            <a:avLst/>
          </a:prstGeom>
          <a:noFill/>
          <a:ln w="9525">
            <a:noFill/>
            <a:miter lim="800000"/>
            <a:headEnd/>
            <a:tailEnd/>
          </a:ln>
          <a:effectLst/>
        </p:spPr>
        <p:txBody>
          <a:bodyPr anchor="ctr">
            <a:spAutoFit/>
          </a:bodyPr>
          <a:lstStyle/>
          <a:p>
            <a:pPr>
              <a:tabLst>
                <a:tab pos="457200" algn="l"/>
              </a:tabLst>
            </a:pPr>
            <a:r>
              <a:rPr lang="en-US" altLang="zh-CN" sz="3200"/>
              <a:t>5</a:t>
            </a:r>
            <a:r>
              <a:rPr lang="zh-CN" altLang="en-US" sz="3200"/>
              <a:t>、分子链的支化</a:t>
            </a:r>
          </a:p>
          <a:p>
            <a:pPr>
              <a:tabLst>
                <a:tab pos="457200" algn="l"/>
              </a:tabLst>
            </a:pPr>
            <a:r>
              <a:rPr lang="zh-CN" altLang="en-US" sz="3200" b="0"/>
              <a:t>　　支化使得高分子的对称性和规整性受到坏，从而结晶能力下降。例如：高压聚乙烯的结晶能力小于低压聚乙烯，而且结晶度也低。</a:t>
            </a:r>
          </a:p>
          <a:p>
            <a:pPr>
              <a:tabLst>
                <a:tab pos="457200" algn="l"/>
              </a:tabLst>
            </a:pPr>
            <a:endParaRPr lang="zh-CN" altLang="en-US" sz="3200" b="0"/>
          </a:p>
          <a:p>
            <a:pPr>
              <a:tabLst>
                <a:tab pos="457200" algn="l"/>
              </a:tabLst>
            </a:pPr>
            <a:r>
              <a:rPr lang="en-US" altLang="zh-CN" sz="3200"/>
              <a:t>6</a:t>
            </a:r>
            <a:r>
              <a:rPr lang="zh-CN" altLang="en-US" sz="3200"/>
              <a:t>、分子链之间的交联</a:t>
            </a:r>
          </a:p>
          <a:p>
            <a:pPr>
              <a:tabLst>
                <a:tab pos="457200" algn="l"/>
              </a:tabLst>
            </a:pPr>
            <a:r>
              <a:rPr lang="zh-CN" altLang="en-US" sz="3200" b="0"/>
              <a:t>　　通常分子间交联限制了链的活动性。轻度交联对高分子的结晶能力影响不大，如：天然橡胶。高度交联时，高聚物失去结晶能力。</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4"/>
          <p:cNvSpPr>
            <a:spLocks noChangeArrowheads="1"/>
          </p:cNvSpPr>
          <p:nvPr/>
        </p:nvSpPr>
        <p:spPr bwMode="auto">
          <a:xfrm>
            <a:off x="900113" y="1655763"/>
            <a:ext cx="7335837" cy="3016250"/>
          </a:xfrm>
          <a:prstGeom prst="rect">
            <a:avLst/>
          </a:prstGeom>
          <a:noFill/>
          <a:ln w="9525">
            <a:noFill/>
            <a:miter lim="800000"/>
            <a:headEnd/>
            <a:tailEnd/>
          </a:ln>
          <a:effectLst/>
        </p:spPr>
        <p:txBody>
          <a:bodyPr anchor="ctr">
            <a:spAutoFit/>
          </a:bodyPr>
          <a:lstStyle/>
          <a:p>
            <a:pPr>
              <a:tabLst>
                <a:tab pos="457200" algn="l"/>
              </a:tabLst>
            </a:pPr>
            <a:r>
              <a:rPr lang="en-US" altLang="zh-CN" sz="3200"/>
              <a:t>7</a:t>
            </a:r>
            <a:r>
              <a:rPr lang="zh-CN" altLang="en-US" sz="3200"/>
              <a:t>、高分子的分子间作用力</a:t>
            </a:r>
          </a:p>
          <a:p>
            <a:pPr>
              <a:tabLst>
                <a:tab pos="457200" algn="l"/>
              </a:tabLst>
            </a:pPr>
            <a:r>
              <a:rPr lang="zh-CN" altLang="en-US" sz="3200" b="0"/>
              <a:t>　　分子间作用力强的高聚物，内旋转困难，分子链的柔顺性较差，对结晶是不利的。但这类高聚物一旦结晶，结晶结构就比较稳定。例如：聚酰胺类高聚物，分子间可以形成氢键。</a:t>
            </a:r>
            <a:r>
              <a:rPr lang="zh-CN" altLang="en-US" sz="3200"/>
              <a:t> </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4"/>
          <p:cNvSpPr>
            <a:spLocks noChangeArrowheads="1"/>
          </p:cNvSpPr>
          <p:nvPr/>
        </p:nvSpPr>
        <p:spPr bwMode="auto">
          <a:xfrm>
            <a:off x="611188" y="692150"/>
            <a:ext cx="7921625" cy="4965700"/>
          </a:xfrm>
          <a:prstGeom prst="rect">
            <a:avLst/>
          </a:prstGeom>
          <a:noFill/>
          <a:ln w="9525">
            <a:noFill/>
            <a:miter lim="800000"/>
            <a:headEnd/>
            <a:tailEnd/>
          </a:ln>
          <a:effectLst/>
        </p:spPr>
        <p:txBody>
          <a:bodyPr anchor="ctr">
            <a:spAutoFit/>
          </a:bodyPr>
          <a:lstStyle/>
          <a:p>
            <a:pPr indent="400050">
              <a:tabLst>
                <a:tab pos="457200" algn="l"/>
              </a:tabLst>
            </a:pPr>
            <a:r>
              <a:rPr lang="en-US" altLang="zh-CN" sz="3200">
                <a:solidFill>
                  <a:srgbClr val="FFFF00"/>
                </a:solidFill>
              </a:rPr>
              <a:t>4.2 </a:t>
            </a:r>
            <a:r>
              <a:rPr lang="zh-CN" altLang="en-US" sz="3200">
                <a:solidFill>
                  <a:srgbClr val="FFFF00"/>
                </a:solidFill>
              </a:rPr>
              <a:t>结晶速度及其测定方法：</a:t>
            </a:r>
          </a:p>
          <a:p>
            <a:pPr indent="400050">
              <a:tabLst>
                <a:tab pos="457200" algn="l"/>
              </a:tabLst>
            </a:pPr>
            <a:r>
              <a:rPr lang="zh-CN" altLang="en-US" sz="3200" b="0"/>
              <a:t>　高聚物的结晶速度包括成核速度、结晶生长速度和由他们共同决定的总速度。</a:t>
            </a:r>
          </a:p>
          <a:p>
            <a:pPr indent="400050">
              <a:tabLst>
                <a:tab pos="457200" algn="l"/>
              </a:tabLst>
            </a:pPr>
            <a:r>
              <a:rPr lang="zh-CN" altLang="en-US" sz="3200" b="0"/>
              <a:t>　测定高聚物等温结晶速度的方法很多，其原理都是对伴随结晶过程发生变化的热力学和物理性质的测量。</a:t>
            </a:r>
          </a:p>
          <a:p>
            <a:pPr indent="400050">
              <a:tabLst>
                <a:tab pos="457200" algn="l"/>
              </a:tabLst>
            </a:pPr>
            <a:endParaRPr lang="zh-CN" altLang="en-US" sz="3200" b="0"/>
          </a:p>
          <a:p>
            <a:pPr indent="400050">
              <a:tabLst>
                <a:tab pos="457200" algn="l"/>
              </a:tabLst>
            </a:pPr>
            <a:r>
              <a:rPr lang="zh-CN" altLang="en-US" sz="3200"/>
              <a:t>成核速度：</a:t>
            </a:r>
          </a:p>
          <a:p>
            <a:pPr indent="400050">
              <a:tabLst>
                <a:tab pos="457200" algn="l"/>
              </a:tabLst>
            </a:pPr>
            <a:r>
              <a:rPr lang="zh-CN" altLang="en-US" sz="3200" b="0"/>
              <a:t>　用偏光显微镜、电子显微镜直接观察单位时间内形成晶核的数目。</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4"/>
          <p:cNvSpPr>
            <a:spLocks noChangeArrowheads="1"/>
          </p:cNvSpPr>
          <p:nvPr/>
        </p:nvSpPr>
        <p:spPr bwMode="auto">
          <a:xfrm>
            <a:off x="684213" y="2587625"/>
            <a:ext cx="7777162" cy="2041525"/>
          </a:xfrm>
          <a:prstGeom prst="rect">
            <a:avLst/>
          </a:prstGeom>
          <a:noFill/>
          <a:ln w="9525">
            <a:noFill/>
            <a:miter lim="800000"/>
            <a:headEnd/>
            <a:tailEnd/>
          </a:ln>
          <a:effectLst/>
        </p:spPr>
        <p:txBody>
          <a:bodyPr anchor="ctr">
            <a:spAutoFit/>
          </a:bodyPr>
          <a:lstStyle/>
          <a:p>
            <a:pPr indent="400050"/>
            <a:r>
              <a:rPr lang="zh-CN" altLang="en-US" sz="3200"/>
              <a:t>结晶总速度：</a:t>
            </a:r>
          </a:p>
          <a:p>
            <a:pPr indent="400050"/>
            <a:r>
              <a:rPr lang="zh-CN" altLang="en-US" sz="3200" b="0"/>
              <a:t>　用膨胀计法等测定结晶过程进行一半所需时间的倒数作为结晶总速度。</a:t>
            </a:r>
          </a:p>
          <a:p>
            <a:pPr indent="400050"/>
            <a:endParaRPr lang="en-US" altLang="zh-CN" sz="3200" b="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9" name="Picture 5"/>
          <p:cNvPicPr>
            <a:picLocks noChangeAspect="1" noChangeArrowheads="1"/>
          </p:cNvPicPr>
          <p:nvPr/>
        </p:nvPicPr>
        <p:blipFill>
          <a:blip r:embed="rId2" cstate="print"/>
          <a:srcRect/>
          <a:stretch>
            <a:fillRect/>
          </a:stretch>
        </p:blipFill>
        <p:spPr bwMode="auto">
          <a:xfrm>
            <a:off x="755650" y="561975"/>
            <a:ext cx="7561263" cy="5026025"/>
          </a:xfrm>
          <a:prstGeom prst="rect">
            <a:avLst/>
          </a:prstGeom>
          <a:noFill/>
        </p:spPr>
      </p:pic>
      <p:sp>
        <p:nvSpPr>
          <p:cNvPr id="93190" name="Text Box 6"/>
          <p:cNvSpPr txBox="1">
            <a:spLocks noChangeArrowheads="1"/>
          </p:cNvSpPr>
          <p:nvPr/>
        </p:nvSpPr>
        <p:spPr bwMode="auto">
          <a:xfrm>
            <a:off x="2700338" y="5876925"/>
            <a:ext cx="3883025" cy="519113"/>
          </a:xfrm>
          <a:prstGeom prst="rect">
            <a:avLst/>
          </a:prstGeom>
          <a:noFill/>
          <a:ln w="9525">
            <a:noFill/>
            <a:miter lim="800000"/>
            <a:headEnd/>
            <a:tailEnd/>
          </a:ln>
          <a:effectLst/>
        </p:spPr>
        <p:txBody>
          <a:bodyPr wrap="none">
            <a:spAutoFit/>
          </a:bodyPr>
          <a:lstStyle/>
          <a:p>
            <a:r>
              <a:rPr lang="en-US" altLang="zh-CN"/>
              <a:t> </a:t>
            </a:r>
            <a:r>
              <a:rPr lang="zh-CN" altLang="en-US" sz="2800"/>
              <a:t>高聚物的等温结晶曲线</a:t>
            </a:r>
            <a:r>
              <a:rPr lang="zh-CN" altLang="en-US"/>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ChangeArrowheads="1"/>
          </p:cNvSpPr>
          <p:nvPr/>
        </p:nvSpPr>
        <p:spPr bwMode="auto">
          <a:xfrm>
            <a:off x="539750" y="836613"/>
            <a:ext cx="8280400" cy="5062537"/>
          </a:xfrm>
          <a:prstGeom prst="rect">
            <a:avLst/>
          </a:prstGeom>
          <a:noFill/>
          <a:ln w="9525">
            <a:noFill/>
            <a:miter lim="800000"/>
            <a:headEnd/>
            <a:tailEnd/>
          </a:ln>
          <a:effectLst/>
        </p:spPr>
        <p:txBody>
          <a:bodyPr>
            <a:spAutoFit/>
          </a:bodyPr>
          <a:lstStyle/>
          <a:p>
            <a:r>
              <a:rPr kumimoji="1" lang="zh-CN" altLang="en-US" sz="3200" b="0">
                <a:solidFill>
                  <a:srgbClr val="FFFF00"/>
                </a:solidFill>
              </a:rPr>
              <a:t>内聚能密度</a:t>
            </a:r>
            <a:r>
              <a:rPr kumimoji="1" lang="en-US" altLang="zh-CN" sz="3200" b="0">
                <a:solidFill>
                  <a:srgbClr val="FFFF00"/>
                </a:solidFill>
              </a:rPr>
              <a:t>(CED):</a:t>
            </a:r>
            <a:r>
              <a:rPr kumimoji="1" lang="en-US" altLang="zh-CN" sz="3200" b="0"/>
              <a:t>  </a:t>
            </a:r>
            <a:r>
              <a:rPr kumimoji="1" lang="zh-CN" altLang="en-US" sz="3200" b="0"/>
              <a:t>单位体积的内聚能</a:t>
            </a:r>
          </a:p>
          <a:p>
            <a:endParaRPr kumimoji="1" lang="zh-CN" altLang="en-US" sz="3200" b="0"/>
          </a:p>
          <a:p>
            <a:endParaRPr kumimoji="1" lang="zh-CN" altLang="en-US" sz="3200" b="0"/>
          </a:p>
          <a:p>
            <a:endParaRPr kumimoji="1" lang="zh-CN" altLang="en-US" sz="3200" b="0"/>
          </a:p>
          <a:p>
            <a:endParaRPr kumimoji="1" lang="zh-CN" altLang="en-US" sz="3200" b="0"/>
          </a:p>
          <a:p>
            <a:pPr>
              <a:spcBef>
                <a:spcPct val="20000"/>
              </a:spcBef>
            </a:pPr>
            <a:r>
              <a:rPr kumimoji="1" lang="zh-CN" altLang="en-US" sz="3200" b="0"/>
              <a:t>　　对于低分子化合物，其内聚能近似等于恒容蒸发热或升华热，可以直接由热力学数据估计其内聚能密度。然而由于高聚物不能汽化，故间接计算（近似于最良溶剂）。</a:t>
            </a:r>
          </a:p>
          <a:p>
            <a:endParaRPr kumimoji="1" lang="en-US" altLang="zh-CN" sz="3200" b="0"/>
          </a:p>
        </p:txBody>
      </p:sp>
      <p:graphicFrame>
        <p:nvGraphicFramePr>
          <p:cNvPr id="14341" name="Object 5"/>
          <p:cNvGraphicFramePr>
            <a:graphicFrameLocks noChangeAspect="1"/>
          </p:cNvGraphicFramePr>
          <p:nvPr/>
        </p:nvGraphicFramePr>
        <p:xfrm>
          <a:off x="1476375" y="1916113"/>
          <a:ext cx="1752600" cy="977900"/>
        </p:xfrm>
        <a:graphic>
          <a:graphicData uri="http://schemas.openxmlformats.org/presentationml/2006/ole">
            <p:oleObj spid="_x0000_s14341" r:id="rId3" imgW="736280" imgH="406224" progId="Equation.3">
              <p:embed/>
            </p:oleObj>
          </a:graphicData>
        </a:graphic>
      </p:graphicFrame>
      <p:graphicFrame>
        <p:nvGraphicFramePr>
          <p:cNvPr id="14342" name="Object 6"/>
          <p:cNvGraphicFramePr>
            <a:graphicFrameLocks noChangeAspect="1"/>
          </p:cNvGraphicFramePr>
          <p:nvPr/>
        </p:nvGraphicFramePr>
        <p:xfrm>
          <a:off x="5076825" y="2133600"/>
          <a:ext cx="2057400" cy="528638"/>
        </p:xfrm>
        <a:graphic>
          <a:graphicData uri="http://schemas.openxmlformats.org/presentationml/2006/ole">
            <p:oleObj spid="_x0000_s14342" name="Equation" r:id="rId4" imgW="888840" imgH="228600" progId="Equation.3">
              <p:embed/>
            </p:oleObj>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4212" name="Object 4"/>
          <p:cNvGraphicFramePr>
            <a:graphicFrameLocks noChangeAspect="1"/>
          </p:cNvGraphicFramePr>
          <p:nvPr/>
        </p:nvGraphicFramePr>
        <p:xfrm>
          <a:off x="684213" y="1125538"/>
          <a:ext cx="7543800" cy="989012"/>
        </p:xfrm>
        <a:graphic>
          <a:graphicData uri="http://schemas.openxmlformats.org/presentationml/2006/ole">
            <p:oleObj spid="_x0000_s94212" name="Equation" r:id="rId3" imgW="3301920" imgH="431640" progId="Equation.3">
              <p:embed/>
            </p:oleObj>
          </a:graphicData>
        </a:graphic>
      </p:graphicFrame>
      <p:sp>
        <p:nvSpPr>
          <p:cNvPr id="94213" name="Rectangle 5"/>
          <p:cNvSpPr>
            <a:spLocks noChangeArrowheads="1"/>
          </p:cNvSpPr>
          <p:nvPr/>
        </p:nvSpPr>
        <p:spPr bwMode="auto">
          <a:xfrm>
            <a:off x="755650" y="3213100"/>
            <a:ext cx="6985000" cy="2103438"/>
          </a:xfrm>
          <a:prstGeom prst="rect">
            <a:avLst/>
          </a:prstGeom>
          <a:noFill/>
          <a:ln w="9525">
            <a:noFill/>
            <a:miter lim="800000"/>
            <a:headEnd/>
            <a:tailEnd/>
          </a:ln>
          <a:effectLst/>
        </p:spPr>
        <p:txBody>
          <a:bodyPr>
            <a:spAutoFit/>
          </a:bodyPr>
          <a:lstStyle/>
          <a:p>
            <a:r>
              <a:rPr kumimoji="1" lang="en-US" altLang="zh-CN" sz="3600" b="0" i="1">
                <a:solidFill>
                  <a:srgbClr val="FFFF00"/>
                </a:solidFill>
              </a:rPr>
              <a:t>t</a:t>
            </a:r>
            <a:r>
              <a:rPr kumimoji="1" lang="en-US" altLang="zh-CN" sz="3600" b="0" i="1" baseline="-25000">
                <a:solidFill>
                  <a:srgbClr val="FFFF00"/>
                </a:solidFill>
              </a:rPr>
              <a:t>1/2</a:t>
            </a:r>
            <a:r>
              <a:rPr kumimoji="1" lang="en-US" altLang="zh-CN" sz="3200" b="0"/>
              <a:t>: </a:t>
            </a:r>
            <a:r>
              <a:rPr kumimoji="1" lang="zh-CN" altLang="en-US" sz="3200" b="0"/>
              <a:t>这点附近，体积变化大，误差小，体积收缩进行到一半所需时间的倒数</a:t>
            </a:r>
            <a:r>
              <a:rPr kumimoji="1" lang="en-US" altLang="zh-CN" sz="3200" b="0">
                <a:solidFill>
                  <a:srgbClr val="FFFF00"/>
                </a:solidFill>
              </a:rPr>
              <a:t>(</a:t>
            </a:r>
            <a:r>
              <a:rPr lang="en-US" altLang="zh-CN" sz="3200">
                <a:solidFill>
                  <a:srgbClr val="FFFF00"/>
                </a:solidFill>
              </a:rPr>
              <a:t>1/ t</a:t>
            </a:r>
            <a:r>
              <a:rPr lang="en-US" altLang="zh-CN" sz="3200" baseline="-25000">
                <a:solidFill>
                  <a:srgbClr val="FFFF00"/>
                </a:solidFill>
              </a:rPr>
              <a:t>1/2</a:t>
            </a:r>
            <a:r>
              <a:rPr lang="en-US" altLang="zh-CN" sz="3200">
                <a:solidFill>
                  <a:srgbClr val="FFFF00"/>
                </a:solidFill>
              </a:rPr>
              <a:t>)</a:t>
            </a:r>
            <a:r>
              <a:rPr kumimoji="1" lang="zh-CN" altLang="en-US" sz="3200" b="0"/>
              <a:t>通常定为实验温度下的结晶速度。</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236" name="Object 4"/>
          <p:cNvGraphicFramePr>
            <a:graphicFrameLocks noChangeAspect="1"/>
          </p:cNvGraphicFramePr>
          <p:nvPr/>
        </p:nvGraphicFramePr>
        <p:xfrm>
          <a:off x="900113" y="908050"/>
          <a:ext cx="7127875" cy="2160588"/>
        </p:xfrm>
        <a:graphic>
          <a:graphicData uri="http://schemas.openxmlformats.org/presentationml/2006/ole">
            <p:oleObj spid="_x0000_s95236" name="Equation" r:id="rId3" imgW="2323800" imgH="736560" progId="Equation.3">
              <p:embed/>
            </p:oleObj>
          </a:graphicData>
        </a:graphic>
      </p:graphicFrame>
      <p:graphicFrame>
        <p:nvGraphicFramePr>
          <p:cNvPr id="95237" name="Object 5"/>
          <p:cNvGraphicFramePr>
            <a:graphicFrameLocks noChangeAspect="1"/>
          </p:cNvGraphicFramePr>
          <p:nvPr/>
        </p:nvGraphicFramePr>
        <p:xfrm>
          <a:off x="900113" y="3429000"/>
          <a:ext cx="4033837" cy="2819400"/>
        </p:xfrm>
        <a:graphic>
          <a:graphicData uri="http://schemas.openxmlformats.org/presentationml/2006/ole">
            <p:oleObj spid="_x0000_s95237" r:id="rId4" imgW="977900" imgH="1168400" progId="Equation.3">
              <p:embed/>
            </p:oleObj>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4"/>
          <p:cNvSpPr>
            <a:spLocks noChangeArrowheads="1"/>
          </p:cNvSpPr>
          <p:nvPr/>
        </p:nvSpPr>
        <p:spPr bwMode="auto">
          <a:xfrm>
            <a:off x="395288" y="619125"/>
            <a:ext cx="8280400" cy="5468938"/>
          </a:xfrm>
          <a:prstGeom prst="rect">
            <a:avLst/>
          </a:prstGeom>
          <a:noFill/>
          <a:ln w="9525">
            <a:noFill/>
            <a:miter lim="800000"/>
            <a:headEnd/>
            <a:tailEnd/>
          </a:ln>
          <a:effectLst/>
        </p:spPr>
        <p:txBody>
          <a:bodyPr anchor="ctr">
            <a:spAutoFit/>
          </a:bodyPr>
          <a:lstStyle/>
          <a:p>
            <a:pPr indent="400050"/>
            <a:r>
              <a:rPr lang="en-US" altLang="zh-CN" sz="3200"/>
              <a:t>Avrami</a:t>
            </a:r>
            <a:r>
              <a:rPr lang="zh-CN" altLang="en-US" sz="3200"/>
              <a:t>方程：</a:t>
            </a:r>
          </a:p>
          <a:p>
            <a:pPr indent="400050"/>
            <a:r>
              <a:rPr lang="zh-CN" altLang="en-US" sz="3200" b="0"/>
              <a:t>　　高聚物的等温结晶过程与小分子物质相似，也可以用</a:t>
            </a:r>
            <a:r>
              <a:rPr lang="en-US" altLang="zh-CN" sz="3200" b="0"/>
              <a:t>Avrami</a:t>
            </a:r>
            <a:r>
              <a:rPr lang="zh-CN" altLang="en-US" sz="3200" b="0"/>
              <a:t>方程来描述：</a:t>
            </a:r>
          </a:p>
          <a:p>
            <a:pPr indent="400050"/>
            <a:endParaRPr lang="zh-CN" altLang="en-US" sz="3200" b="0"/>
          </a:p>
          <a:p>
            <a:pPr indent="400050"/>
            <a:endParaRPr lang="zh-CN" altLang="en-US" sz="3200" b="0"/>
          </a:p>
          <a:p>
            <a:pPr indent="400050"/>
            <a:endParaRPr lang="zh-CN" altLang="en-US" sz="3200" b="0"/>
          </a:p>
          <a:p>
            <a:pPr indent="400050"/>
            <a:endParaRPr lang="zh-CN" altLang="en-US" sz="3200" b="0"/>
          </a:p>
          <a:p>
            <a:pPr indent="400050"/>
            <a:endParaRPr kumimoji="1" lang="zh-CN" altLang="en-US" sz="2800" b="0"/>
          </a:p>
          <a:p>
            <a:pPr indent="400050">
              <a:spcBef>
                <a:spcPct val="20000"/>
              </a:spcBef>
            </a:pPr>
            <a:r>
              <a:rPr kumimoji="1" lang="en-US" altLang="zh-CN" sz="2800" b="0"/>
              <a:t>ν </a:t>
            </a:r>
            <a:r>
              <a:rPr kumimoji="1" lang="zh-CN" altLang="en-US" sz="2800" b="0"/>
              <a:t>：高聚物的比容</a:t>
            </a:r>
          </a:p>
          <a:p>
            <a:pPr indent="400050">
              <a:spcBef>
                <a:spcPct val="20000"/>
              </a:spcBef>
            </a:pPr>
            <a:r>
              <a:rPr kumimoji="1" lang="en-US" altLang="zh-CN" sz="2800" b="0" i="1"/>
              <a:t>v</a:t>
            </a:r>
            <a:r>
              <a:rPr kumimoji="1" lang="en-US" altLang="zh-CN" sz="2800" b="0" i="1" baseline="-25000"/>
              <a:t>0</a:t>
            </a:r>
            <a:r>
              <a:rPr kumimoji="1" lang="zh-CN" altLang="en-US" sz="2800" b="0"/>
              <a:t>，</a:t>
            </a:r>
            <a:r>
              <a:rPr kumimoji="1" lang="en-US" altLang="zh-CN" sz="2800" b="0" i="1"/>
              <a:t>v∞</a:t>
            </a:r>
            <a:r>
              <a:rPr kumimoji="1" lang="en-US" altLang="zh-CN" sz="2800" b="0"/>
              <a:t> </a:t>
            </a:r>
            <a:r>
              <a:rPr kumimoji="1" lang="zh-CN" altLang="en-US" sz="2800" b="0"/>
              <a:t>，</a:t>
            </a:r>
            <a:r>
              <a:rPr kumimoji="1" lang="en-US" altLang="zh-CN" sz="2800" b="0" i="1"/>
              <a:t>v</a:t>
            </a:r>
            <a:r>
              <a:rPr kumimoji="1" lang="en-US" altLang="zh-CN" sz="2800" b="0" i="1" baseline="-25000"/>
              <a:t>t</a:t>
            </a:r>
            <a:r>
              <a:rPr kumimoji="1" lang="zh-CN" altLang="en-US" sz="2800" b="0" i="1" baseline="-25000"/>
              <a:t>　</a:t>
            </a:r>
            <a:r>
              <a:rPr kumimoji="1" lang="zh-CN" altLang="en-US" sz="2800" b="0"/>
              <a:t>：为最初，最终和时间</a:t>
            </a:r>
            <a:r>
              <a:rPr kumimoji="1" lang="en-US" altLang="zh-CN" sz="2800" b="0"/>
              <a:t>t</a:t>
            </a:r>
            <a:r>
              <a:rPr kumimoji="1" lang="zh-CN" altLang="en-US" sz="2800" b="0"/>
              <a:t>时的比容</a:t>
            </a:r>
          </a:p>
          <a:p>
            <a:pPr indent="400050">
              <a:spcBef>
                <a:spcPct val="20000"/>
              </a:spcBef>
            </a:pPr>
            <a:r>
              <a:rPr lang="zh-CN" altLang="en-US"/>
              <a:t> </a:t>
            </a:r>
            <a:r>
              <a:rPr lang="en-US" altLang="zh-CN" sz="2800" b="0"/>
              <a:t>n—Avrami </a:t>
            </a:r>
            <a:r>
              <a:rPr lang="zh-CN" altLang="en-US" sz="2800" b="0"/>
              <a:t>指数</a:t>
            </a:r>
            <a:r>
              <a:rPr lang="zh-CN" altLang="en-US"/>
              <a:t> </a:t>
            </a:r>
          </a:p>
        </p:txBody>
      </p:sp>
      <p:graphicFrame>
        <p:nvGraphicFramePr>
          <p:cNvPr id="97285" name="Object 5"/>
          <p:cNvGraphicFramePr>
            <a:graphicFrameLocks noChangeAspect="1"/>
          </p:cNvGraphicFramePr>
          <p:nvPr/>
        </p:nvGraphicFramePr>
        <p:xfrm>
          <a:off x="1908175" y="2636838"/>
          <a:ext cx="4751388" cy="1654175"/>
        </p:xfrm>
        <a:graphic>
          <a:graphicData uri="http://schemas.openxmlformats.org/presentationml/2006/ole">
            <p:oleObj spid="_x0000_s97285" r:id="rId3" imgW="1282700" imgH="444500" progId="Equation.3">
              <p:embed/>
            </p:oleObj>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4"/>
          <p:cNvSpPr>
            <a:spLocks noChangeArrowheads="1"/>
          </p:cNvSpPr>
          <p:nvPr/>
        </p:nvSpPr>
        <p:spPr bwMode="auto">
          <a:xfrm>
            <a:off x="611188" y="1484313"/>
            <a:ext cx="7920037" cy="3503612"/>
          </a:xfrm>
          <a:prstGeom prst="rect">
            <a:avLst/>
          </a:prstGeom>
          <a:noFill/>
          <a:ln w="9525">
            <a:noFill/>
            <a:miter lim="800000"/>
            <a:headEnd/>
            <a:tailEnd/>
          </a:ln>
          <a:effectLst/>
        </p:spPr>
        <p:txBody>
          <a:bodyPr anchor="ctr">
            <a:spAutoFit/>
          </a:bodyPr>
          <a:lstStyle/>
          <a:p>
            <a:r>
              <a:rPr lang="zh-CN" altLang="en-US" sz="3200" b="0"/>
              <a:t>　　由于均相成核有时间依赖性，时间维数为一；而异相成核与时间无关，时间维数为零。所以球晶三维生长时</a:t>
            </a:r>
            <a:r>
              <a:rPr lang="en-US" altLang="zh-CN" sz="3200" b="0"/>
              <a:t>n</a:t>
            </a:r>
            <a:r>
              <a:rPr lang="zh-CN" altLang="en-US" sz="3200" b="0"/>
              <a:t>为：</a:t>
            </a:r>
          </a:p>
          <a:p>
            <a:endParaRPr lang="zh-CN" altLang="en-US" sz="3200" b="0"/>
          </a:p>
          <a:p>
            <a:r>
              <a:rPr lang="zh-CN" altLang="en-US" sz="3200" b="0"/>
              <a:t>对于均相成核：</a:t>
            </a:r>
            <a:r>
              <a:rPr lang="en-US" altLang="zh-CN" sz="3200" b="0"/>
              <a:t>n = 3+1= 4</a:t>
            </a:r>
          </a:p>
          <a:p>
            <a:endParaRPr lang="en-US" altLang="zh-CN" sz="3200" b="0"/>
          </a:p>
          <a:p>
            <a:r>
              <a:rPr lang="zh-CN" altLang="en-US" sz="3200" b="0"/>
              <a:t>对于异相成核：</a:t>
            </a:r>
            <a:r>
              <a:rPr lang="en-US" altLang="zh-CN" sz="3200" b="0"/>
              <a:t>n = 3+0= 3</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4"/>
          <p:cNvSpPr>
            <a:spLocks noChangeArrowheads="1"/>
          </p:cNvSpPr>
          <p:nvPr/>
        </p:nvSpPr>
        <p:spPr bwMode="auto">
          <a:xfrm>
            <a:off x="900113" y="449263"/>
            <a:ext cx="7504112" cy="3016250"/>
          </a:xfrm>
          <a:prstGeom prst="rect">
            <a:avLst/>
          </a:prstGeom>
          <a:noFill/>
          <a:ln w="9525">
            <a:noFill/>
            <a:miter lim="800000"/>
            <a:headEnd/>
            <a:tailEnd/>
          </a:ln>
          <a:effectLst/>
        </p:spPr>
        <p:txBody>
          <a:bodyPr anchor="ctr">
            <a:spAutoFit/>
          </a:bodyPr>
          <a:lstStyle/>
          <a:p>
            <a:pPr>
              <a:tabLst>
                <a:tab pos="457200" algn="l"/>
              </a:tabLst>
            </a:pPr>
            <a:r>
              <a:rPr lang="en-US" altLang="zh-CN" sz="3200">
                <a:solidFill>
                  <a:srgbClr val="FFFF00"/>
                </a:solidFill>
              </a:rPr>
              <a:t>4.3  </a:t>
            </a:r>
            <a:r>
              <a:rPr lang="zh-CN" altLang="en-US" sz="3200">
                <a:solidFill>
                  <a:srgbClr val="FFFF00"/>
                </a:solidFill>
              </a:rPr>
              <a:t>结晶速度与温度的关系</a:t>
            </a:r>
          </a:p>
          <a:p>
            <a:pPr>
              <a:tabLst>
                <a:tab pos="457200" algn="l"/>
              </a:tabLst>
            </a:pPr>
            <a:endParaRPr lang="zh-CN" altLang="en-US" sz="3200">
              <a:solidFill>
                <a:srgbClr val="FFFF00"/>
              </a:solidFill>
            </a:endParaRPr>
          </a:p>
          <a:p>
            <a:pPr>
              <a:tabLst>
                <a:tab pos="457200" algn="l"/>
              </a:tabLst>
            </a:pPr>
            <a:r>
              <a:rPr lang="zh-CN" altLang="en-US" sz="3200" b="0"/>
              <a:t>用膨胀计法在一系列温度下测定一组等温结晶曲线，每一条曲线得到一个</a:t>
            </a:r>
            <a:r>
              <a:rPr lang="en-US" altLang="zh-CN" sz="3200">
                <a:solidFill>
                  <a:srgbClr val="FFFF00"/>
                </a:solidFill>
              </a:rPr>
              <a:t>t</a:t>
            </a:r>
            <a:r>
              <a:rPr lang="en-US" altLang="zh-CN" sz="3200" baseline="-25000">
                <a:solidFill>
                  <a:srgbClr val="FFFF00"/>
                </a:solidFill>
              </a:rPr>
              <a:t>1/2</a:t>
            </a:r>
            <a:r>
              <a:rPr lang="zh-CN" altLang="en-US" sz="3200" b="0"/>
              <a:t>值，其倒数为该温度下的结晶速度。以</a:t>
            </a:r>
            <a:r>
              <a:rPr lang="en-US" altLang="zh-CN" sz="3200">
                <a:solidFill>
                  <a:srgbClr val="FFFF00"/>
                </a:solidFill>
              </a:rPr>
              <a:t>1/ t</a:t>
            </a:r>
            <a:r>
              <a:rPr lang="en-US" altLang="zh-CN" sz="3200" baseline="-25000">
                <a:solidFill>
                  <a:srgbClr val="FFFF00"/>
                </a:solidFill>
              </a:rPr>
              <a:t>1/2</a:t>
            </a:r>
            <a:r>
              <a:rPr lang="en-US" altLang="zh-CN" sz="3200" b="0"/>
              <a:t> </a:t>
            </a:r>
            <a:r>
              <a:rPr lang="zh-CN" altLang="en-US" sz="3200" b="0"/>
              <a:t>对 </a:t>
            </a:r>
            <a:r>
              <a:rPr lang="en-US" altLang="zh-CN" sz="3200">
                <a:solidFill>
                  <a:srgbClr val="FFFF00"/>
                </a:solidFill>
              </a:rPr>
              <a:t>T</a:t>
            </a:r>
            <a:r>
              <a:rPr lang="zh-CN" altLang="en-US" sz="3200" b="0"/>
              <a:t>作图，便得到结晶速度</a:t>
            </a:r>
            <a:r>
              <a:rPr lang="en-US" altLang="zh-CN" sz="3200" b="0"/>
              <a:t>—</a:t>
            </a:r>
            <a:r>
              <a:rPr lang="zh-CN" altLang="en-US" sz="3200" b="0"/>
              <a:t>温度曲线。</a:t>
            </a:r>
          </a:p>
        </p:txBody>
      </p:sp>
      <p:sp>
        <p:nvSpPr>
          <p:cNvPr id="99340" name="Freeform 12"/>
          <p:cNvSpPr>
            <a:spLocks/>
          </p:cNvSpPr>
          <p:nvPr/>
        </p:nvSpPr>
        <p:spPr bwMode="auto">
          <a:xfrm>
            <a:off x="2843213" y="3981450"/>
            <a:ext cx="3371850" cy="1631950"/>
          </a:xfrm>
          <a:custGeom>
            <a:avLst/>
            <a:gdLst/>
            <a:ahLst/>
            <a:cxnLst>
              <a:cxn ang="0">
                <a:pos x="0" y="15"/>
              </a:cxn>
              <a:cxn ang="0">
                <a:pos x="227" y="60"/>
              </a:cxn>
              <a:cxn ang="0">
                <a:pos x="409" y="378"/>
              </a:cxn>
              <a:cxn ang="0">
                <a:pos x="681" y="695"/>
              </a:cxn>
              <a:cxn ang="0">
                <a:pos x="1316" y="922"/>
              </a:cxn>
              <a:cxn ang="0">
                <a:pos x="1996" y="1013"/>
              </a:cxn>
              <a:cxn ang="0">
                <a:pos x="2087" y="1013"/>
              </a:cxn>
            </a:cxnLst>
            <a:rect l="0" t="0" r="r" b="b"/>
            <a:pathLst>
              <a:path w="2124" h="1028">
                <a:moveTo>
                  <a:pt x="0" y="15"/>
                </a:moveTo>
                <a:cubicBezTo>
                  <a:pt x="79" y="7"/>
                  <a:pt x="159" y="0"/>
                  <a:pt x="227" y="60"/>
                </a:cubicBezTo>
                <a:cubicBezTo>
                  <a:pt x="295" y="120"/>
                  <a:pt x="333" y="272"/>
                  <a:pt x="409" y="378"/>
                </a:cubicBezTo>
                <a:cubicBezTo>
                  <a:pt x="485" y="484"/>
                  <a:pt x="530" y="604"/>
                  <a:pt x="681" y="695"/>
                </a:cubicBezTo>
                <a:cubicBezTo>
                  <a:pt x="832" y="786"/>
                  <a:pt x="1097" y="869"/>
                  <a:pt x="1316" y="922"/>
                </a:cubicBezTo>
                <a:cubicBezTo>
                  <a:pt x="1535" y="975"/>
                  <a:pt x="1868" y="998"/>
                  <a:pt x="1996" y="1013"/>
                </a:cubicBezTo>
                <a:cubicBezTo>
                  <a:pt x="2124" y="1028"/>
                  <a:pt x="2105" y="1020"/>
                  <a:pt x="2087" y="1013"/>
                </a:cubicBezTo>
              </a:path>
            </a:pathLst>
          </a:custGeom>
          <a:noFill/>
          <a:ln w="38100" cmpd="sng">
            <a:solidFill>
              <a:schemeClr val="tx1"/>
            </a:solidFill>
            <a:round/>
            <a:headEnd/>
            <a:tailEnd/>
          </a:ln>
          <a:effectLst/>
        </p:spPr>
        <p:txBody>
          <a:bodyPr/>
          <a:lstStyle/>
          <a:p>
            <a:endParaRPr lang="zh-CN" altLang="en-US"/>
          </a:p>
        </p:txBody>
      </p:sp>
      <p:sp>
        <p:nvSpPr>
          <p:cNvPr id="99341" name="Freeform 13"/>
          <p:cNvSpPr>
            <a:spLocks/>
          </p:cNvSpPr>
          <p:nvPr/>
        </p:nvSpPr>
        <p:spPr bwMode="auto">
          <a:xfrm>
            <a:off x="2843213" y="4005263"/>
            <a:ext cx="3384550" cy="1655762"/>
          </a:xfrm>
          <a:custGeom>
            <a:avLst/>
            <a:gdLst/>
            <a:ahLst/>
            <a:cxnLst>
              <a:cxn ang="0">
                <a:pos x="0" y="0"/>
              </a:cxn>
              <a:cxn ang="0">
                <a:pos x="91" y="91"/>
              </a:cxn>
              <a:cxn ang="0">
                <a:pos x="136" y="181"/>
              </a:cxn>
              <a:cxn ang="0">
                <a:pos x="273" y="499"/>
              </a:cxn>
              <a:cxn ang="0">
                <a:pos x="454" y="771"/>
              </a:cxn>
              <a:cxn ang="0">
                <a:pos x="817" y="907"/>
              </a:cxn>
              <a:cxn ang="0">
                <a:pos x="1316" y="998"/>
              </a:cxn>
              <a:cxn ang="0">
                <a:pos x="2132" y="1043"/>
              </a:cxn>
            </a:cxnLst>
            <a:rect l="0" t="0" r="r" b="b"/>
            <a:pathLst>
              <a:path w="2132" h="1043">
                <a:moveTo>
                  <a:pt x="0" y="0"/>
                </a:moveTo>
                <a:cubicBezTo>
                  <a:pt x="34" y="30"/>
                  <a:pt x="68" y="61"/>
                  <a:pt x="91" y="91"/>
                </a:cubicBezTo>
                <a:cubicBezTo>
                  <a:pt x="114" y="121"/>
                  <a:pt x="106" y="113"/>
                  <a:pt x="136" y="181"/>
                </a:cubicBezTo>
                <a:cubicBezTo>
                  <a:pt x="166" y="249"/>
                  <a:pt x="220" y="401"/>
                  <a:pt x="273" y="499"/>
                </a:cubicBezTo>
                <a:cubicBezTo>
                  <a:pt x="326" y="597"/>
                  <a:pt x="363" y="703"/>
                  <a:pt x="454" y="771"/>
                </a:cubicBezTo>
                <a:cubicBezTo>
                  <a:pt x="545" y="839"/>
                  <a:pt x="673" y="869"/>
                  <a:pt x="817" y="907"/>
                </a:cubicBezTo>
                <a:cubicBezTo>
                  <a:pt x="961" y="945"/>
                  <a:pt x="1097" y="975"/>
                  <a:pt x="1316" y="998"/>
                </a:cubicBezTo>
                <a:cubicBezTo>
                  <a:pt x="1535" y="1021"/>
                  <a:pt x="1833" y="1032"/>
                  <a:pt x="2132" y="1043"/>
                </a:cubicBezTo>
              </a:path>
            </a:pathLst>
          </a:custGeom>
          <a:noFill/>
          <a:ln w="28575" cmpd="sng">
            <a:solidFill>
              <a:schemeClr val="tx1"/>
            </a:solidFill>
            <a:round/>
            <a:headEnd/>
            <a:tailEnd/>
          </a:ln>
          <a:effectLst/>
        </p:spPr>
        <p:txBody>
          <a:bodyPr/>
          <a:lstStyle/>
          <a:p>
            <a:endParaRPr lang="zh-CN" altLang="en-US"/>
          </a:p>
        </p:txBody>
      </p:sp>
      <p:sp>
        <p:nvSpPr>
          <p:cNvPr id="99342" name="Freeform 14"/>
          <p:cNvSpPr>
            <a:spLocks/>
          </p:cNvSpPr>
          <p:nvPr/>
        </p:nvSpPr>
        <p:spPr bwMode="auto">
          <a:xfrm>
            <a:off x="2843213" y="3933825"/>
            <a:ext cx="3384550" cy="1582738"/>
          </a:xfrm>
          <a:custGeom>
            <a:avLst/>
            <a:gdLst/>
            <a:ahLst/>
            <a:cxnLst>
              <a:cxn ang="0">
                <a:pos x="0" y="45"/>
              </a:cxn>
              <a:cxn ang="0">
                <a:pos x="363" y="45"/>
              </a:cxn>
              <a:cxn ang="0">
                <a:pos x="590" y="317"/>
              </a:cxn>
              <a:cxn ang="0">
                <a:pos x="726" y="498"/>
              </a:cxn>
              <a:cxn ang="0">
                <a:pos x="998" y="725"/>
              </a:cxn>
              <a:cxn ang="0">
                <a:pos x="1497" y="907"/>
              </a:cxn>
              <a:cxn ang="0">
                <a:pos x="2132" y="997"/>
              </a:cxn>
            </a:cxnLst>
            <a:rect l="0" t="0" r="r" b="b"/>
            <a:pathLst>
              <a:path w="2132" h="997">
                <a:moveTo>
                  <a:pt x="0" y="45"/>
                </a:moveTo>
                <a:cubicBezTo>
                  <a:pt x="132" y="22"/>
                  <a:pt x="265" y="0"/>
                  <a:pt x="363" y="45"/>
                </a:cubicBezTo>
                <a:cubicBezTo>
                  <a:pt x="461" y="90"/>
                  <a:pt x="530" y="242"/>
                  <a:pt x="590" y="317"/>
                </a:cubicBezTo>
                <a:cubicBezTo>
                  <a:pt x="650" y="392"/>
                  <a:pt x="658" y="430"/>
                  <a:pt x="726" y="498"/>
                </a:cubicBezTo>
                <a:cubicBezTo>
                  <a:pt x="794" y="566"/>
                  <a:pt x="870" y="657"/>
                  <a:pt x="998" y="725"/>
                </a:cubicBezTo>
                <a:cubicBezTo>
                  <a:pt x="1126" y="793"/>
                  <a:pt x="1308" y="862"/>
                  <a:pt x="1497" y="907"/>
                </a:cubicBezTo>
                <a:cubicBezTo>
                  <a:pt x="1686" y="952"/>
                  <a:pt x="1909" y="974"/>
                  <a:pt x="2132" y="997"/>
                </a:cubicBezTo>
              </a:path>
            </a:pathLst>
          </a:custGeom>
          <a:noFill/>
          <a:ln w="28575" cmpd="sng">
            <a:solidFill>
              <a:schemeClr val="tx1"/>
            </a:solidFill>
            <a:round/>
            <a:headEnd/>
            <a:tailEnd/>
          </a:ln>
          <a:effectLst/>
        </p:spPr>
        <p:txBody>
          <a:bodyPr/>
          <a:lstStyle/>
          <a:p>
            <a:endParaRPr lang="zh-CN" altLang="en-US"/>
          </a:p>
        </p:txBody>
      </p:sp>
      <p:sp>
        <p:nvSpPr>
          <p:cNvPr id="99344" name="Line 16"/>
          <p:cNvSpPr>
            <a:spLocks noChangeShapeType="1"/>
          </p:cNvSpPr>
          <p:nvPr/>
        </p:nvSpPr>
        <p:spPr bwMode="auto">
          <a:xfrm>
            <a:off x="2916238" y="4797425"/>
            <a:ext cx="1152525" cy="0"/>
          </a:xfrm>
          <a:prstGeom prst="line">
            <a:avLst/>
          </a:prstGeom>
          <a:noFill/>
          <a:ln w="9525">
            <a:solidFill>
              <a:schemeClr val="tx1"/>
            </a:solidFill>
            <a:round/>
            <a:headEnd/>
            <a:tailEnd/>
          </a:ln>
          <a:effectLst/>
        </p:spPr>
        <p:txBody>
          <a:bodyPr/>
          <a:lstStyle/>
          <a:p>
            <a:endParaRPr lang="zh-CN" altLang="en-US"/>
          </a:p>
        </p:txBody>
      </p:sp>
      <p:sp>
        <p:nvSpPr>
          <p:cNvPr id="99345" name="Text Box 17"/>
          <p:cNvSpPr txBox="1">
            <a:spLocks noChangeArrowheads="1"/>
          </p:cNvSpPr>
          <p:nvPr/>
        </p:nvSpPr>
        <p:spPr bwMode="auto">
          <a:xfrm>
            <a:off x="2411413" y="3789363"/>
            <a:ext cx="311150" cy="366712"/>
          </a:xfrm>
          <a:prstGeom prst="rect">
            <a:avLst/>
          </a:prstGeom>
          <a:noFill/>
          <a:ln w="9525">
            <a:noFill/>
            <a:miter lim="800000"/>
            <a:headEnd/>
            <a:tailEnd/>
          </a:ln>
          <a:effectLst/>
        </p:spPr>
        <p:txBody>
          <a:bodyPr wrap="none">
            <a:spAutoFit/>
          </a:bodyPr>
          <a:lstStyle/>
          <a:p>
            <a:r>
              <a:rPr lang="en-US" altLang="zh-CN"/>
              <a:t>1</a:t>
            </a:r>
          </a:p>
        </p:txBody>
      </p:sp>
      <p:sp>
        <p:nvSpPr>
          <p:cNvPr id="99346" name="Text Box 18"/>
          <p:cNvSpPr txBox="1">
            <a:spLocks noChangeArrowheads="1"/>
          </p:cNvSpPr>
          <p:nvPr/>
        </p:nvSpPr>
        <p:spPr bwMode="auto">
          <a:xfrm>
            <a:off x="2339975" y="4581525"/>
            <a:ext cx="501650" cy="366713"/>
          </a:xfrm>
          <a:prstGeom prst="rect">
            <a:avLst/>
          </a:prstGeom>
          <a:noFill/>
          <a:ln w="9525">
            <a:noFill/>
            <a:miter lim="800000"/>
            <a:headEnd/>
            <a:tailEnd/>
          </a:ln>
          <a:effectLst/>
        </p:spPr>
        <p:txBody>
          <a:bodyPr wrap="none">
            <a:spAutoFit/>
          </a:bodyPr>
          <a:lstStyle/>
          <a:p>
            <a:r>
              <a:rPr lang="en-US" altLang="zh-CN"/>
              <a:t>0.5</a:t>
            </a:r>
          </a:p>
        </p:txBody>
      </p:sp>
      <p:sp>
        <p:nvSpPr>
          <p:cNvPr id="99347" name="Text Box 19"/>
          <p:cNvSpPr txBox="1">
            <a:spLocks noChangeArrowheads="1"/>
          </p:cNvSpPr>
          <p:nvPr/>
        </p:nvSpPr>
        <p:spPr bwMode="auto">
          <a:xfrm>
            <a:off x="2484438" y="5516563"/>
            <a:ext cx="311150" cy="366712"/>
          </a:xfrm>
          <a:prstGeom prst="rect">
            <a:avLst/>
          </a:prstGeom>
          <a:noFill/>
          <a:ln w="9525">
            <a:noFill/>
            <a:miter lim="800000"/>
            <a:headEnd/>
            <a:tailEnd/>
          </a:ln>
          <a:effectLst/>
        </p:spPr>
        <p:txBody>
          <a:bodyPr wrap="none">
            <a:spAutoFit/>
          </a:bodyPr>
          <a:lstStyle/>
          <a:p>
            <a:r>
              <a:rPr lang="en-US" altLang="zh-CN"/>
              <a:t>0</a:t>
            </a:r>
          </a:p>
        </p:txBody>
      </p:sp>
      <p:sp>
        <p:nvSpPr>
          <p:cNvPr id="99348" name="Text Box 20"/>
          <p:cNvSpPr txBox="1">
            <a:spLocks noChangeArrowheads="1"/>
          </p:cNvSpPr>
          <p:nvPr/>
        </p:nvSpPr>
        <p:spPr bwMode="auto">
          <a:xfrm>
            <a:off x="6372225" y="5564188"/>
            <a:ext cx="1374775" cy="396875"/>
          </a:xfrm>
          <a:prstGeom prst="rect">
            <a:avLst/>
          </a:prstGeom>
          <a:noFill/>
          <a:ln w="9525">
            <a:noFill/>
            <a:miter lim="800000"/>
            <a:headEnd/>
            <a:tailEnd/>
          </a:ln>
          <a:effectLst/>
        </p:spPr>
        <p:txBody>
          <a:bodyPr wrap="none">
            <a:spAutoFit/>
          </a:bodyPr>
          <a:lstStyle/>
          <a:p>
            <a:r>
              <a:rPr lang="zh-CN" altLang="en-US" sz="2000"/>
              <a:t>温度</a:t>
            </a:r>
            <a:r>
              <a:rPr lang="en-US" altLang="zh-CN" sz="2000"/>
              <a:t>(T C</a:t>
            </a:r>
            <a:r>
              <a:rPr lang="en-US" altLang="zh-CN" sz="2000" baseline="30000"/>
              <a:t>o</a:t>
            </a:r>
            <a:r>
              <a:rPr lang="en-US" altLang="zh-CN" sz="2000"/>
              <a:t>)</a:t>
            </a:r>
          </a:p>
        </p:txBody>
      </p:sp>
      <p:sp>
        <p:nvSpPr>
          <p:cNvPr id="99349" name="Line 21"/>
          <p:cNvSpPr>
            <a:spLocks noChangeShapeType="1"/>
          </p:cNvSpPr>
          <p:nvPr/>
        </p:nvSpPr>
        <p:spPr bwMode="auto">
          <a:xfrm>
            <a:off x="3276600" y="4797425"/>
            <a:ext cx="0" cy="936625"/>
          </a:xfrm>
          <a:prstGeom prst="line">
            <a:avLst/>
          </a:prstGeom>
          <a:noFill/>
          <a:ln w="9525">
            <a:solidFill>
              <a:schemeClr val="tx1"/>
            </a:solidFill>
            <a:round/>
            <a:headEnd/>
            <a:tailEnd/>
          </a:ln>
          <a:effectLst/>
        </p:spPr>
        <p:txBody>
          <a:bodyPr/>
          <a:lstStyle/>
          <a:p>
            <a:endParaRPr lang="zh-CN" altLang="en-US"/>
          </a:p>
        </p:txBody>
      </p:sp>
      <p:sp>
        <p:nvSpPr>
          <p:cNvPr id="99350" name="Line 22"/>
          <p:cNvSpPr>
            <a:spLocks noChangeShapeType="1"/>
          </p:cNvSpPr>
          <p:nvPr/>
        </p:nvSpPr>
        <p:spPr bwMode="auto">
          <a:xfrm>
            <a:off x="3635375" y="4797425"/>
            <a:ext cx="0" cy="936625"/>
          </a:xfrm>
          <a:prstGeom prst="line">
            <a:avLst/>
          </a:prstGeom>
          <a:noFill/>
          <a:ln w="9525">
            <a:solidFill>
              <a:schemeClr val="tx1"/>
            </a:solidFill>
            <a:round/>
            <a:headEnd/>
            <a:tailEnd/>
          </a:ln>
          <a:effectLst/>
        </p:spPr>
        <p:txBody>
          <a:bodyPr/>
          <a:lstStyle/>
          <a:p>
            <a:endParaRPr lang="zh-CN" altLang="en-US"/>
          </a:p>
        </p:txBody>
      </p:sp>
      <p:sp>
        <p:nvSpPr>
          <p:cNvPr id="99351" name="Line 23"/>
          <p:cNvSpPr>
            <a:spLocks noChangeShapeType="1"/>
          </p:cNvSpPr>
          <p:nvPr/>
        </p:nvSpPr>
        <p:spPr bwMode="auto">
          <a:xfrm>
            <a:off x="4067175" y="4797425"/>
            <a:ext cx="0" cy="936625"/>
          </a:xfrm>
          <a:prstGeom prst="line">
            <a:avLst/>
          </a:prstGeom>
          <a:noFill/>
          <a:ln w="9525">
            <a:solidFill>
              <a:schemeClr val="tx1"/>
            </a:solidFill>
            <a:round/>
            <a:headEnd/>
            <a:tailEnd/>
          </a:ln>
          <a:effectLst/>
        </p:spPr>
        <p:txBody>
          <a:bodyPr/>
          <a:lstStyle/>
          <a:p>
            <a:endParaRPr lang="zh-CN" altLang="en-US"/>
          </a:p>
        </p:txBody>
      </p:sp>
      <p:sp>
        <p:nvSpPr>
          <p:cNvPr id="99352" name="Text Box 24"/>
          <p:cNvSpPr txBox="1">
            <a:spLocks noChangeArrowheads="1"/>
          </p:cNvSpPr>
          <p:nvPr/>
        </p:nvSpPr>
        <p:spPr bwMode="auto">
          <a:xfrm>
            <a:off x="2987675" y="5876925"/>
            <a:ext cx="1519238" cy="396875"/>
          </a:xfrm>
          <a:prstGeom prst="rect">
            <a:avLst/>
          </a:prstGeom>
          <a:noFill/>
          <a:ln w="9525">
            <a:noFill/>
            <a:miter lim="800000"/>
            <a:headEnd/>
            <a:tailEnd/>
          </a:ln>
          <a:effectLst/>
        </p:spPr>
        <p:txBody>
          <a:bodyPr wrap="none">
            <a:spAutoFit/>
          </a:bodyPr>
          <a:lstStyle/>
          <a:p>
            <a:r>
              <a:rPr lang="en-US" altLang="zh-CN" sz="2000"/>
              <a:t>t</a:t>
            </a:r>
            <a:r>
              <a:rPr lang="en-US" altLang="zh-CN" sz="2000" baseline="-25000"/>
              <a:t>1/2   </a:t>
            </a:r>
            <a:r>
              <a:rPr lang="en-US" altLang="zh-CN" sz="2000"/>
              <a:t>t </a:t>
            </a:r>
            <a:r>
              <a:rPr lang="en-US" altLang="zh-CN" sz="2000" baseline="-25000"/>
              <a:t>1/2    </a:t>
            </a:r>
            <a:r>
              <a:rPr lang="en-US" altLang="zh-CN" sz="2000"/>
              <a:t>t</a:t>
            </a:r>
            <a:r>
              <a:rPr lang="en-US" altLang="zh-CN" sz="2000" baseline="-25000"/>
              <a:t>1/2</a:t>
            </a:r>
          </a:p>
        </p:txBody>
      </p:sp>
      <p:sp>
        <p:nvSpPr>
          <p:cNvPr id="99357" name="Freeform 29"/>
          <p:cNvSpPr>
            <a:spLocks/>
          </p:cNvSpPr>
          <p:nvPr/>
        </p:nvSpPr>
        <p:spPr bwMode="auto">
          <a:xfrm>
            <a:off x="2843213" y="3573463"/>
            <a:ext cx="3529012" cy="2160587"/>
          </a:xfrm>
          <a:custGeom>
            <a:avLst/>
            <a:gdLst/>
            <a:ahLst/>
            <a:cxnLst>
              <a:cxn ang="0">
                <a:pos x="0" y="0"/>
              </a:cxn>
              <a:cxn ang="0">
                <a:pos x="0" y="1361"/>
              </a:cxn>
              <a:cxn ang="0">
                <a:pos x="2223" y="1361"/>
              </a:cxn>
            </a:cxnLst>
            <a:rect l="0" t="0" r="r" b="b"/>
            <a:pathLst>
              <a:path w="2223" h="1361">
                <a:moveTo>
                  <a:pt x="0" y="0"/>
                </a:moveTo>
                <a:lnTo>
                  <a:pt x="0" y="1361"/>
                </a:lnTo>
                <a:lnTo>
                  <a:pt x="2223" y="1361"/>
                </a:lnTo>
              </a:path>
            </a:pathLst>
          </a:custGeom>
          <a:noFill/>
          <a:ln w="28575" cmpd="sng">
            <a:solidFill>
              <a:srgbClr val="FFFF00"/>
            </a:solidFill>
            <a:round/>
            <a:headEnd type="triangle" w="med" len="med"/>
            <a:tailEnd type="triangle" w="med" len="med"/>
          </a:ln>
          <a:effectLst/>
        </p:spPr>
        <p:txBody>
          <a:bodyPr/>
          <a:lstStyle/>
          <a:p>
            <a:endParaRPr lang="zh-CN" altLang="en-US"/>
          </a:p>
        </p:txBody>
      </p:sp>
      <p:sp>
        <p:nvSpPr>
          <p:cNvPr id="99358" name="Text Box 30"/>
          <p:cNvSpPr txBox="1">
            <a:spLocks noChangeArrowheads="1"/>
          </p:cNvSpPr>
          <p:nvPr/>
        </p:nvSpPr>
        <p:spPr bwMode="auto">
          <a:xfrm>
            <a:off x="1903413" y="3860800"/>
            <a:ext cx="488950" cy="1095375"/>
          </a:xfrm>
          <a:prstGeom prst="rect">
            <a:avLst/>
          </a:prstGeom>
          <a:noFill/>
          <a:ln w="9525">
            <a:noFill/>
            <a:miter lim="800000"/>
            <a:headEnd/>
            <a:tailEnd/>
          </a:ln>
          <a:effectLst/>
        </p:spPr>
        <p:txBody>
          <a:bodyPr vert="eaVert" wrap="none">
            <a:spAutoFit/>
          </a:bodyPr>
          <a:lstStyle/>
          <a:p>
            <a:r>
              <a:rPr lang="zh-CN" altLang="en-US" sz="2000"/>
              <a:t>体积收缩</a:t>
            </a:r>
          </a:p>
        </p:txBody>
      </p:sp>
      <p:sp>
        <p:nvSpPr>
          <p:cNvPr id="99359" name="Rectangle 31"/>
          <p:cNvSpPr>
            <a:spLocks noChangeArrowheads="1"/>
          </p:cNvSpPr>
          <p:nvPr/>
        </p:nvSpPr>
        <p:spPr bwMode="auto">
          <a:xfrm>
            <a:off x="3779838" y="3716338"/>
            <a:ext cx="4568825" cy="519112"/>
          </a:xfrm>
          <a:prstGeom prst="rect">
            <a:avLst/>
          </a:prstGeom>
          <a:noFill/>
          <a:ln w="9525">
            <a:noFill/>
            <a:miter lim="800000"/>
            <a:headEnd/>
            <a:tailEnd/>
          </a:ln>
          <a:effectLst/>
        </p:spPr>
        <p:txBody>
          <a:bodyPr wrap="none">
            <a:spAutoFit/>
          </a:bodyPr>
          <a:lstStyle/>
          <a:p>
            <a:r>
              <a:rPr kumimoji="1" lang="zh-CN" altLang="en-US" sz="2800"/>
              <a:t>不同温度下可得不同的</a:t>
            </a:r>
            <a:r>
              <a:rPr kumimoji="1" lang="en-US" altLang="zh-CN" sz="2800" i="1"/>
              <a:t>t</a:t>
            </a:r>
            <a:r>
              <a:rPr kumimoji="1" lang="en-US" altLang="zh-CN" sz="2800" i="1" baseline="-25000"/>
              <a:t>1/2</a:t>
            </a:r>
            <a:r>
              <a:rPr kumimoji="1" lang="zh-CN" altLang="en-US" sz="2800"/>
              <a:t>值</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1381" name="Object 5"/>
          <p:cNvGraphicFramePr>
            <a:graphicFrameLocks noChangeAspect="1"/>
          </p:cNvGraphicFramePr>
          <p:nvPr/>
        </p:nvGraphicFramePr>
        <p:xfrm>
          <a:off x="827088" y="1700213"/>
          <a:ext cx="5410200" cy="933450"/>
        </p:xfrm>
        <a:graphic>
          <a:graphicData uri="http://schemas.openxmlformats.org/presentationml/2006/ole">
            <p:oleObj spid="_x0000_s101381" r:id="rId3" imgW="2489200" imgH="431800" progId="Equation.3">
              <p:embed/>
            </p:oleObj>
          </a:graphicData>
        </a:graphic>
      </p:graphicFrame>
      <p:graphicFrame>
        <p:nvGraphicFramePr>
          <p:cNvPr id="101382" name="Object 6"/>
          <p:cNvGraphicFramePr>
            <a:graphicFrameLocks noChangeAspect="1"/>
          </p:cNvGraphicFramePr>
          <p:nvPr/>
        </p:nvGraphicFramePr>
        <p:xfrm>
          <a:off x="827088" y="2997200"/>
          <a:ext cx="3962400" cy="530225"/>
        </p:xfrm>
        <a:graphic>
          <a:graphicData uri="http://schemas.openxmlformats.org/presentationml/2006/ole">
            <p:oleObj spid="_x0000_s101382" r:id="rId4" imgW="1778000" imgH="241300" progId="Equation.3">
              <p:embed/>
            </p:oleObj>
          </a:graphicData>
        </a:graphic>
      </p:graphicFrame>
      <p:graphicFrame>
        <p:nvGraphicFramePr>
          <p:cNvPr id="101383" name="Object 7"/>
          <p:cNvGraphicFramePr>
            <a:graphicFrameLocks noChangeAspect="1"/>
          </p:cNvGraphicFramePr>
          <p:nvPr/>
        </p:nvGraphicFramePr>
        <p:xfrm>
          <a:off x="827088" y="3860800"/>
          <a:ext cx="4267200" cy="500063"/>
        </p:xfrm>
        <a:graphic>
          <a:graphicData uri="http://schemas.openxmlformats.org/presentationml/2006/ole">
            <p:oleObj spid="_x0000_s101383" r:id="rId5" imgW="1955800" imgH="228600" progId="Equation.3">
              <p:embed/>
            </p:oleObj>
          </a:graphicData>
        </a:graphic>
      </p:graphicFrame>
      <p:graphicFrame>
        <p:nvGraphicFramePr>
          <p:cNvPr id="101384" name="Object 8"/>
          <p:cNvGraphicFramePr>
            <a:graphicFrameLocks noChangeAspect="1"/>
          </p:cNvGraphicFramePr>
          <p:nvPr/>
        </p:nvGraphicFramePr>
        <p:xfrm>
          <a:off x="827088" y="4652963"/>
          <a:ext cx="3962400" cy="514350"/>
        </p:xfrm>
        <a:graphic>
          <a:graphicData uri="http://schemas.openxmlformats.org/presentationml/2006/ole">
            <p:oleObj spid="_x0000_s101384" r:id="rId6" imgW="1841500" imgH="241300" progId="Equation.3">
              <p:embed/>
            </p:oleObj>
          </a:graphicData>
        </a:graphic>
      </p:graphicFrame>
      <p:graphicFrame>
        <p:nvGraphicFramePr>
          <p:cNvPr id="101385" name="Object 9"/>
          <p:cNvGraphicFramePr>
            <a:graphicFrameLocks noChangeAspect="1"/>
          </p:cNvGraphicFramePr>
          <p:nvPr/>
        </p:nvGraphicFramePr>
        <p:xfrm>
          <a:off x="827088" y="5516563"/>
          <a:ext cx="1828800" cy="482600"/>
        </p:xfrm>
        <a:graphic>
          <a:graphicData uri="http://schemas.openxmlformats.org/presentationml/2006/ole">
            <p:oleObj spid="_x0000_s101385" r:id="rId7" imgW="863225" imgH="228501" progId="Equation.3">
              <p:embed/>
            </p:oleObj>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8" name="Rectangle 6"/>
          <p:cNvSpPr>
            <a:spLocks noChangeArrowheads="1"/>
          </p:cNvSpPr>
          <p:nvPr/>
        </p:nvSpPr>
        <p:spPr bwMode="auto">
          <a:xfrm>
            <a:off x="2339975" y="981075"/>
            <a:ext cx="6265863" cy="4608513"/>
          </a:xfrm>
          <a:prstGeom prst="rect">
            <a:avLst/>
          </a:prstGeom>
          <a:solidFill>
            <a:schemeClr val="bg1"/>
          </a:solidFill>
          <a:ln w="38100">
            <a:solidFill>
              <a:srgbClr val="FFFF00"/>
            </a:solidFill>
            <a:miter lim="800000"/>
            <a:headEnd/>
            <a:tailEnd/>
          </a:ln>
          <a:effectLst/>
        </p:spPr>
        <p:txBody>
          <a:bodyPr wrap="none" anchor="ctr"/>
          <a:lstStyle/>
          <a:p>
            <a:pPr algn="ctr"/>
            <a:endParaRPr lang="zh-CN" altLang="zh-CN"/>
          </a:p>
        </p:txBody>
      </p:sp>
      <p:sp>
        <p:nvSpPr>
          <p:cNvPr id="100360" name="Freeform 8"/>
          <p:cNvSpPr>
            <a:spLocks/>
          </p:cNvSpPr>
          <p:nvPr/>
        </p:nvSpPr>
        <p:spPr bwMode="auto">
          <a:xfrm>
            <a:off x="3132138" y="1844675"/>
            <a:ext cx="4752975" cy="3613150"/>
          </a:xfrm>
          <a:custGeom>
            <a:avLst/>
            <a:gdLst/>
            <a:ahLst/>
            <a:cxnLst>
              <a:cxn ang="0">
                <a:pos x="0" y="2276"/>
              </a:cxn>
              <a:cxn ang="0">
                <a:pos x="590" y="1822"/>
              </a:cxn>
              <a:cxn ang="0">
                <a:pos x="1451" y="8"/>
              </a:cxn>
              <a:cxn ang="0">
                <a:pos x="2449" y="1868"/>
              </a:cxn>
              <a:cxn ang="0">
                <a:pos x="2994" y="2276"/>
              </a:cxn>
            </a:cxnLst>
            <a:rect l="0" t="0" r="r" b="b"/>
            <a:pathLst>
              <a:path w="2994" h="2276">
                <a:moveTo>
                  <a:pt x="0" y="2276"/>
                </a:moveTo>
                <a:cubicBezTo>
                  <a:pt x="174" y="2238"/>
                  <a:pt x="348" y="2200"/>
                  <a:pt x="590" y="1822"/>
                </a:cubicBezTo>
                <a:cubicBezTo>
                  <a:pt x="832" y="1444"/>
                  <a:pt x="1141" y="0"/>
                  <a:pt x="1451" y="8"/>
                </a:cubicBezTo>
                <a:cubicBezTo>
                  <a:pt x="1761" y="16"/>
                  <a:pt x="2192" y="1490"/>
                  <a:pt x="2449" y="1868"/>
                </a:cubicBezTo>
                <a:cubicBezTo>
                  <a:pt x="2706" y="2246"/>
                  <a:pt x="2850" y="2261"/>
                  <a:pt x="2994" y="2276"/>
                </a:cubicBezTo>
              </a:path>
            </a:pathLst>
          </a:custGeom>
          <a:noFill/>
          <a:ln w="57150" cmpd="sng">
            <a:solidFill>
              <a:schemeClr val="tx1"/>
            </a:solidFill>
            <a:round/>
            <a:headEnd/>
            <a:tailEnd/>
          </a:ln>
          <a:effectLst/>
        </p:spPr>
        <p:txBody>
          <a:bodyPr/>
          <a:lstStyle/>
          <a:p>
            <a:endParaRPr lang="zh-CN" altLang="en-US"/>
          </a:p>
        </p:txBody>
      </p:sp>
      <p:sp>
        <p:nvSpPr>
          <p:cNvPr id="100361" name="Text Box 9"/>
          <p:cNvSpPr txBox="1">
            <a:spLocks noChangeArrowheads="1"/>
          </p:cNvSpPr>
          <p:nvPr/>
        </p:nvSpPr>
        <p:spPr bwMode="auto">
          <a:xfrm>
            <a:off x="971550" y="1268413"/>
            <a:ext cx="1225550" cy="701675"/>
          </a:xfrm>
          <a:prstGeom prst="rect">
            <a:avLst/>
          </a:prstGeom>
          <a:noFill/>
          <a:ln w="9525">
            <a:noFill/>
            <a:miter lim="800000"/>
            <a:headEnd/>
            <a:tailEnd/>
          </a:ln>
          <a:effectLst/>
        </p:spPr>
        <p:txBody>
          <a:bodyPr wrap="none">
            <a:spAutoFit/>
          </a:bodyPr>
          <a:lstStyle/>
          <a:p>
            <a:r>
              <a:rPr lang="en-US" altLang="zh-CN" sz="4000" b="0"/>
              <a:t>1/t</a:t>
            </a:r>
            <a:r>
              <a:rPr lang="en-US" altLang="zh-CN" sz="4000" b="0" baseline="-25000"/>
              <a:t>1/2</a:t>
            </a:r>
          </a:p>
        </p:txBody>
      </p:sp>
      <p:sp>
        <p:nvSpPr>
          <p:cNvPr id="100362" name="Text Box 10"/>
          <p:cNvSpPr txBox="1">
            <a:spLocks noChangeArrowheads="1"/>
          </p:cNvSpPr>
          <p:nvPr/>
        </p:nvSpPr>
        <p:spPr bwMode="auto">
          <a:xfrm>
            <a:off x="2843213" y="5734050"/>
            <a:ext cx="5392737" cy="579438"/>
          </a:xfrm>
          <a:prstGeom prst="rect">
            <a:avLst/>
          </a:prstGeom>
          <a:noFill/>
          <a:ln w="9525">
            <a:noFill/>
            <a:miter lim="800000"/>
            <a:headEnd/>
            <a:tailEnd/>
          </a:ln>
          <a:effectLst/>
        </p:spPr>
        <p:txBody>
          <a:bodyPr wrap="none">
            <a:spAutoFit/>
          </a:bodyPr>
          <a:lstStyle/>
          <a:p>
            <a:r>
              <a:rPr lang="en-US" altLang="zh-CN" sz="3200"/>
              <a:t>Tg                 Tmax          Tm</a:t>
            </a:r>
          </a:p>
        </p:txBody>
      </p:sp>
      <p:sp>
        <p:nvSpPr>
          <p:cNvPr id="100363" name="Line 11"/>
          <p:cNvSpPr>
            <a:spLocks noChangeShapeType="1"/>
          </p:cNvSpPr>
          <p:nvPr/>
        </p:nvSpPr>
        <p:spPr bwMode="auto">
          <a:xfrm>
            <a:off x="5435600" y="1844675"/>
            <a:ext cx="0" cy="3744913"/>
          </a:xfrm>
          <a:prstGeom prst="line">
            <a:avLst/>
          </a:prstGeom>
          <a:noFill/>
          <a:ln w="9525">
            <a:solidFill>
              <a:schemeClr val="tx1"/>
            </a:solidFill>
            <a:round/>
            <a:headEnd/>
            <a:tailEnd/>
          </a:ln>
          <a:effectLst/>
        </p:spPr>
        <p:txBody>
          <a:bodyPr/>
          <a:lstStyle/>
          <a:p>
            <a:endParaRPr lang="zh-CN"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4"/>
          <p:cNvSpPr>
            <a:spLocks noChangeArrowheads="1"/>
          </p:cNvSpPr>
          <p:nvPr/>
        </p:nvSpPr>
        <p:spPr bwMode="auto">
          <a:xfrm>
            <a:off x="468313" y="708025"/>
            <a:ext cx="8334375" cy="5276850"/>
          </a:xfrm>
          <a:prstGeom prst="rect">
            <a:avLst/>
          </a:prstGeom>
          <a:noFill/>
          <a:ln w="9525">
            <a:noFill/>
            <a:miter lim="800000"/>
            <a:headEnd/>
            <a:tailEnd/>
          </a:ln>
          <a:effectLst/>
        </p:spPr>
        <p:txBody>
          <a:bodyPr anchor="ctr">
            <a:spAutoFit/>
          </a:bodyPr>
          <a:lstStyle/>
          <a:p>
            <a:pPr indent="400050"/>
            <a:r>
              <a:rPr lang="zh-CN" altLang="en-US" sz="3200" b="0"/>
              <a:t>　</a:t>
            </a:r>
            <a:r>
              <a:rPr lang="zh-CN" altLang="en-US" sz="2800"/>
              <a:t>前面我们提到，高聚物的结晶速度是晶核的生成速度与晶粒的生长速度的总效应。</a:t>
            </a:r>
          </a:p>
          <a:p>
            <a:pPr indent="400050"/>
            <a:endParaRPr lang="zh-CN" altLang="en-US" sz="2800"/>
          </a:p>
          <a:p>
            <a:pPr indent="400050"/>
            <a:r>
              <a:rPr lang="zh-CN" altLang="en-US" sz="2800"/>
              <a:t>在成核阶段：高分子链规则排列起来，生成一个热力学上稳定的晶核。</a:t>
            </a:r>
          </a:p>
          <a:p>
            <a:pPr indent="400050"/>
            <a:endParaRPr lang="zh-CN" altLang="en-US" sz="2800"/>
          </a:p>
          <a:p>
            <a:pPr indent="400050" algn="ctr"/>
            <a:r>
              <a:rPr lang="zh-CN" altLang="en-US" sz="2800">
                <a:solidFill>
                  <a:srgbClr val="FFFF00"/>
                </a:solidFill>
              </a:rPr>
              <a:t>成核的方式有两种：</a:t>
            </a:r>
          </a:p>
          <a:p>
            <a:pPr indent="400050"/>
            <a:r>
              <a:rPr lang="zh-CN" altLang="en-US" sz="2800">
                <a:solidFill>
                  <a:srgbClr val="FFFF00"/>
                </a:solidFill>
              </a:rPr>
              <a:t>均相成核：</a:t>
            </a:r>
            <a:r>
              <a:rPr lang="zh-CN" altLang="en-US" sz="2800"/>
              <a:t>处于无定型的高分子链由于热</a:t>
            </a:r>
          </a:p>
          <a:p>
            <a:pPr indent="400050"/>
            <a:r>
              <a:rPr lang="zh-CN" altLang="en-US" sz="2800"/>
              <a:t>                  涨落而形成晶核的过程；</a:t>
            </a:r>
          </a:p>
          <a:p>
            <a:pPr indent="400050"/>
            <a:endParaRPr lang="zh-CN" altLang="en-US" sz="2800"/>
          </a:p>
          <a:p>
            <a:pPr indent="400050"/>
            <a:r>
              <a:rPr lang="zh-CN" altLang="en-US" sz="2800">
                <a:solidFill>
                  <a:srgbClr val="FFFF00"/>
                </a:solidFill>
              </a:rPr>
              <a:t>异相成核：</a:t>
            </a:r>
            <a:r>
              <a:rPr lang="zh-CN" altLang="en-US" sz="2800"/>
              <a:t>是指高分子链被吸附在固体杂质表面</a:t>
            </a:r>
          </a:p>
          <a:p>
            <a:pPr indent="400050"/>
            <a:r>
              <a:rPr lang="zh-CN" altLang="en-US" sz="2800"/>
              <a:t>                  而形成晶核的过程。</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p:cNvSpPr>
            <a:spLocks noChangeArrowheads="1"/>
          </p:cNvSpPr>
          <p:nvPr/>
        </p:nvSpPr>
        <p:spPr bwMode="auto">
          <a:xfrm>
            <a:off x="468313" y="981075"/>
            <a:ext cx="8343900" cy="4478338"/>
          </a:xfrm>
          <a:prstGeom prst="rect">
            <a:avLst/>
          </a:prstGeom>
          <a:noFill/>
          <a:ln w="9525">
            <a:noFill/>
            <a:miter lim="800000"/>
            <a:headEnd/>
            <a:tailEnd/>
          </a:ln>
          <a:effectLst/>
        </p:spPr>
        <p:txBody>
          <a:bodyPr wrap="none">
            <a:spAutoFit/>
          </a:bodyPr>
          <a:lstStyle/>
          <a:p>
            <a:r>
              <a:rPr kumimoji="1" lang="zh-CN" altLang="en-US" sz="3200"/>
              <a:t>　　成核过程的温度依赖与成核方式有关。</a:t>
            </a:r>
          </a:p>
          <a:p>
            <a:r>
              <a:rPr kumimoji="1" lang="zh-CN" altLang="en-US" sz="3200"/>
              <a:t>异相成核可在较高的温度下进行，而均相成</a:t>
            </a:r>
          </a:p>
          <a:p>
            <a:r>
              <a:rPr kumimoji="1" lang="zh-CN" altLang="en-US" sz="3200"/>
              <a:t>核只有在较低温度下才能发生。因为温度过</a:t>
            </a:r>
          </a:p>
          <a:p>
            <a:r>
              <a:rPr kumimoji="1" lang="zh-CN" altLang="en-US" sz="3200"/>
              <a:t>高，分子的热运动过于剧烈，晶核不易形成，</a:t>
            </a:r>
          </a:p>
          <a:p>
            <a:r>
              <a:rPr kumimoji="1" lang="zh-CN" altLang="en-US" sz="3200"/>
              <a:t>或生成的晶核不稳定，容易被分子热运动所</a:t>
            </a:r>
          </a:p>
          <a:p>
            <a:r>
              <a:rPr kumimoji="1" lang="zh-CN" altLang="en-US" sz="3200"/>
              <a:t>破坏。随着温度的降低，均相成核速度增大。</a:t>
            </a:r>
          </a:p>
          <a:p>
            <a:r>
              <a:rPr kumimoji="1" lang="zh-CN" altLang="en-US" sz="3200"/>
              <a:t>结晶的生长过程则取决于链段向晶核扩散和</a:t>
            </a:r>
          </a:p>
          <a:p>
            <a:r>
              <a:rPr kumimoji="1" lang="zh-CN" altLang="en-US" sz="3200"/>
              <a:t>规整堆积的速度，随着温度的降低，链段活</a:t>
            </a:r>
          </a:p>
          <a:p>
            <a:r>
              <a:rPr kumimoji="1" lang="zh-CN" altLang="en-US" sz="3200"/>
              <a:t>动能力降低，晶体生长速度下降。</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4"/>
          <p:cNvSpPr>
            <a:spLocks noChangeArrowheads="1"/>
          </p:cNvSpPr>
          <p:nvPr/>
        </p:nvSpPr>
        <p:spPr bwMode="auto">
          <a:xfrm>
            <a:off x="684213" y="476250"/>
            <a:ext cx="7848600" cy="5788025"/>
          </a:xfrm>
          <a:prstGeom prst="rect">
            <a:avLst/>
          </a:prstGeom>
          <a:noFill/>
          <a:ln w="9525">
            <a:noFill/>
            <a:miter lim="800000"/>
            <a:headEnd/>
            <a:tailEnd/>
          </a:ln>
          <a:effectLst/>
        </p:spPr>
        <p:txBody>
          <a:bodyPr>
            <a:spAutoFit/>
          </a:bodyPr>
          <a:lstStyle/>
          <a:p>
            <a:pPr>
              <a:lnSpc>
                <a:spcPct val="90000"/>
              </a:lnSpc>
              <a:spcBef>
                <a:spcPct val="20000"/>
              </a:spcBef>
            </a:pPr>
            <a:r>
              <a:rPr kumimoji="1" lang="zh-CN" altLang="en-US" sz="3200"/>
              <a:t>　　即高聚物的结晶速度随着熔体温度的逐渐降低，起先由于晶核生成的速度极小，结晶速度很小；之后，由于晶核形成速度增加，并且晶体生长速度又很大，结晶速度迅速增大；到某一适当的温度时，晶核形成和晶体生长都有较大的速度，结晶速度出现极大值；此后，虽然晶核形成的速度仍然较大，但是由于晶体生长速度逐渐下降，结晶速度也随之下降。在熔点以上晶体将被熔融，而在玻璃化温度以下，链段被冻结，因此，通常只有在熔点与玻璃化温度之间，高聚物的本体结晶才能发生。</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ChangeArrowheads="1"/>
          </p:cNvSpPr>
          <p:nvPr/>
        </p:nvSpPr>
        <p:spPr bwMode="auto">
          <a:xfrm>
            <a:off x="468313" y="692150"/>
            <a:ext cx="8064500" cy="5453063"/>
          </a:xfrm>
          <a:prstGeom prst="rect">
            <a:avLst/>
          </a:prstGeom>
          <a:noFill/>
          <a:ln w="9525">
            <a:noFill/>
            <a:miter lim="800000"/>
            <a:headEnd/>
            <a:tailEnd/>
          </a:ln>
          <a:effectLst/>
        </p:spPr>
        <p:txBody>
          <a:bodyPr>
            <a:spAutoFit/>
          </a:bodyPr>
          <a:lstStyle/>
          <a:p>
            <a:r>
              <a:rPr kumimoji="1" lang="zh-CN" altLang="en-US" sz="3200" b="0"/>
              <a:t>　　内聚能密度的大小与高聚物物理性质之间的对应关系：</a:t>
            </a:r>
          </a:p>
          <a:p>
            <a:r>
              <a:rPr kumimoji="1" lang="zh-CN" altLang="en-US" sz="3200" b="0"/>
              <a:t>       </a:t>
            </a:r>
            <a:r>
              <a:rPr kumimoji="1" lang="en-US" altLang="zh-CN" sz="3200" b="0" i="1"/>
              <a:t>CED</a:t>
            </a:r>
            <a:r>
              <a:rPr kumimoji="1" lang="en-US" altLang="zh-CN" sz="3200" b="0"/>
              <a:t>(</a:t>
            </a:r>
            <a:r>
              <a:rPr kumimoji="1" lang="en-US" altLang="zh-CN" sz="3200" b="0" i="1"/>
              <a:t>J/cm3</a:t>
            </a:r>
            <a:r>
              <a:rPr kumimoji="1" lang="en-US" altLang="zh-CN" sz="3200" b="0"/>
              <a:t>)            </a:t>
            </a:r>
            <a:r>
              <a:rPr kumimoji="1" lang="zh-CN" altLang="en-US" sz="3200" b="0"/>
              <a:t>材料用途</a:t>
            </a:r>
          </a:p>
          <a:p>
            <a:endParaRPr kumimoji="1" lang="zh-CN" altLang="en-US" sz="3200" b="0"/>
          </a:p>
          <a:p>
            <a:r>
              <a:rPr kumimoji="1" lang="zh-CN" altLang="en-US" sz="3200" b="0"/>
              <a:t>        </a:t>
            </a:r>
            <a:r>
              <a:rPr kumimoji="1" lang="en-US" altLang="zh-CN" sz="3200" b="0"/>
              <a:t>&lt;290                  </a:t>
            </a:r>
            <a:r>
              <a:rPr kumimoji="1" lang="zh-CN" altLang="en-US" sz="3200" b="0"/>
              <a:t>　　 橡胶</a:t>
            </a:r>
          </a:p>
          <a:p>
            <a:r>
              <a:rPr kumimoji="1" lang="zh-CN" altLang="en-US" sz="3200" b="0"/>
              <a:t>          </a:t>
            </a:r>
            <a:r>
              <a:rPr kumimoji="1" lang="en-US" altLang="zh-CN" sz="3200" b="0"/>
              <a:t>290-420                   </a:t>
            </a:r>
            <a:r>
              <a:rPr kumimoji="1" lang="zh-CN" altLang="en-US" sz="3200" b="0"/>
              <a:t>塑料</a:t>
            </a:r>
          </a:p>
          <a:p>
            <a:r>
              <a:rPr kumimoji="1" lang="zh-CN" altLang="en-US" sz="3200" b="0"/>
              <a:t>        </a:t>
            </a:r>
            <a:r>
              <a:rPr kumimoji="1" lang="en-US" altLang="zh-CN" sz="3200" b="0"/>
              <a:t>&gt;420                          </a:t>
            </a:r>
            <a:r>
              <a:rPr kumimoji="1" lang="zh-CN" altLang="en-US" sz="3200" b="0"/>
              <a:t>纤维</a:t>
            </a:r>
          </a:p>
          <a:p>
            <a:endParaRPr kumimoji="1" lang="zh-CN" altLang="en-US" sz="3200" b="0"/>
          </a:p>
          <a:p>
            <a:endParaRPr kumimoji="1" lang="zh-CN" altLang="en-US" sz="3200" b="0"/>
          </a:p>
          <a:p>
            <a:endParaRPr kumimoji="1" lang="zh-CN" altLang="en-US" sz="3200" b="0"/>
          </a:p>
          <a:p>
            <a:endParaRPr kumimoji="1" lang="en-US" altLang="zh-CN" sz="3200" b="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7" name="Picture 5"/>
          <p:cNvPicPr>
            <a:picLocks noChangeAspect="1" noChangeArrowheads="1"/>
          </p:cNvPicPr>
          <p:nvPr/>
        </p:nvPicPr>
        <p:blipFill>
          <a:blip r:embed="rId2" cstate="print"/>
          <a:srcRect/>
          <a:stretch>
            <a:fillRect/>
          </a:stretch>
        </p:blipFill>
        <p:spPr bwMode="auto">
          <a:xfrm>
            <a:off x="1258888" y="908050"/>
            <a:ext cx="6481762" cy="5038725"/>
          </a:xfrm>
          <a:prstGeom prst="rect">
            <a:avLst/>
          </a:prstGeo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4"/>
          <p:cNvSpPr>
            <a:spLocks noChangeArrowheads="1"/>
          </p:cNvSpPr>
          <p:nvPr/>
        </p:nvSpPr>
        <p:spPr bwMode="auto">
          <a:xfrm>
            <a:off x="539750" y="476250"/>
            <a:ext cx="8064500" cy="5940425"/>
          </a:xfrm>
          <a:prstGeom prst="rect">
            <a:avLst/>
          </a:prstGeom>
          <a:noFill/>
          <a:ln w="9525">
            <a:noFill/>
            <a:miter lim="800000"/>
            <a:headEnd/>
            <a:tailEnd/>
          </a:ln>
          <a:effectLst/>
        </p:spPr>
        <p:txBody>
          <a:bodyPr>
            <a:spAutoFit/>
          </a:bodyPr>
          <a:lstStyle/>
          <a:p>
            <a:pPr marL="457200" indent="-457200"/>
            <a:r>
              <a:rPr kumimoji="1" lang="en-US" altLang="zh-CN" sz="3200"/>
              <a:t> I</a:t>
            </a:r>
            <a:r>
              <a:rPr kumimoji="1" lang="zh-CN" altLang="en-US" sz="3200"/>
              <a:t>区： 熔点以下</a:t>
            </a:r>
            <a:r>
              <a:rPr kumimoji="1" lang="en-US" altLang="zh-CN" sz="3200"/>
              <a:t>10~30</a:t>
            </a:r>
            <a:r>
              <a:rPr kumimoji="1" lang="en-US" altLang="zh-CN" sz="3200" baseline="30000"/>
              <a:t>o</a:t>
            </a:r>
            <a:r>
              <a:rPr kumimoji="1" lang="en-US" altLang="zh-CN" sz="3200"/>
              <a:t>C</a:t>
            </a:r>
            <a:r>
              <a:rPr kumimoji="1" lang="zh-CN" altLang="en-US" sz="3200"/>
              <a:t>范围内，是熔体由</a:t>
            </a:r>
          </a:p>
          <a:p>
            <a:pPr marL="457200" indent="-457200"/>
            <a:r>
              <a:rPr kumimoji="1" lang="zh-CN" altLang="en-US" sz="3200"/>
              <a:t>          高温冷却时的过冷温度区，成核速度</a:t>
            </a:r>
          </a:p>
          <a:p>
            <a:pPr marL="457200" indent="-457200"/>
            <a:r>
              <a:rPr kumimoji="1" lang="zh-CN" altLang="en-US" sz="3200"/>
              <a:t>          极小，结晶速度实际上等于零；</a:t>
            </a:r>
          </a:p>
          <a:p>
            <a:pPr marL="457200" indent="-457200"/>
            <a:r>
              <a:rPr kumimoji="1" lang="en-US" altLang="zh-CN" sz="3200"/>
              <a:t>II</a:t>
            </a:r>
            <a:r>
              <a:rPr kumimoji="1" lang="zh-CN" altLang="en-US" sz="3200"/>
              <a:t>区： 从 </a:t>
            </a:r>
            <a:r>
              <a:rPr kumimoji="1" lang="en-US" altLang="zh-CN" sz="3200"/>
              <a:t>I </a:t>
            </a:r>
            <a:r>
              <a:rPr kumimoji="1" lang="zh-CN" altLang="en-US" sz="3200"/>
              <a:t>区下限开始，向下</a:t>
            </a:r>
            <a:r>
              <a:rPr kumimoji="1" lang="en-US" altLang="zh-CN" sz="3200"/>
              <a:t>30~60</a:t>
            </a:r>
            <a:r>
              <a:rPr kumimoji="1" lang="en-US" altLang="zh-CN" sz="3200" baseline="30000"/>
              <a:t>o</a:t>
            </a:r>
            <a:r>
              <a:rPr kumimoji="1" lang="en-US" altLang="zh-CN" sz="3200"/>
              <a:t>C</a:t>
            </a:r>
            <a:r>
              <a:rPr kumimoji="1" lang="zh-CN" altLang="en-US" sz="3200"/>
              <a:t>范围</a:t>
            </a:r>
          </a:p>
          <a:p>
            <a:pPr marL="457200" indent="-457200"/>
            <a:r>
              <a:rPr kumimoji="1" lang="zh-CN" altLang="en-US" sz="3200"/>
              <a:t>          内，随着温度降低，结晶速度迅速增</a:t>
            </a:r>
          </a:p>
          <a:p>
            <a:pPr marL="457200" indent="-457200"/>
            <a:r>
              <a:rPr kumimoji="1" lang="zh-CN" altLang="en-US" sz="3200"/>
              <a:t>          大，温度变化即使只有几度，结晶速</a:t>
            </a:r>
          </a:p>
          <a:p>
            <a:pPr marL="457200" indent="-457200"/>
            <a:r>
              <a:rPr kumimoji="1" lang="zh-CN" altLang="en-US" sz="3200"/>
              <a:t>          度可以相差很大，不易控制。在这个</a:t>
            </a:r>
          </a:p>
          <a:p>
            <a:pPr marL="457200" indent="-457200"/>
            <a:r>
              <a:rPr kumimoji="1" lang="zh-CN" altLang="en-US" sz="3200"/>
              <a:t>          区域中，成核过程控制结晶速度。</a:t>
            </a:r>
          </a:p>
          <a:p>
            <a:pPr marL="457200" indent="-457200"/>
            <a:r>
              <a:rPr kumimoji="1" lang="en-US" altLang="zh-CN" sz="3200"/>
              <a:t>III</a:t>
            </a:r>
            <a:r>
              <a:rPr kumimoji="1" lang="zh-CN" altLang="en-US" sz="3200"/>
              <a:t>区</a:t>
            </a:r>
            <a:r>
              <a:rPr kumimoji="1" lang="en-US" altLang="zh-CN" sz="3200"/>
              <a:t>:  </a:t>
            </a:r>
            <a:r>
              <a:rPr kumimoji="1" lang="zh-CN" altLang="en-US" sz="3200"/>
              <a:t>最大结晶速度出现在这个区域。是熔</a:t>
            </a:r>
          </a:p>
          <a:p>
            <a:pPr marL="457200" indent="-457200"/>
            <a:r>
              <a:rPr kumimoji="1" lang="zh-CN" altLang="en-US" sz="3200"/>
              <a:t>          体结晶生成的主要区域。</a:t>
            </a:r>
          </a:p>
          <a:p>
            <a:pPr marL="457200" indent="-457200"/>
            <a:r>
              <a:rPr kumimoji="1" lang="en-US" altLang="zh-CN" sz="3200"/>
              <a:t>IV</a:t>
            </a:r>
            <a:r>
              <a:rPr kumimoji="1" lang="zh-CN" altLang="en-US" sz="3200"/>
              <a:t>区</a:t>
            </a:r>
            <a:r>
              <a:rPr kumimoji="1" lang="en-US" altLang="zh-CN" sz="3200"/>
              <a:t>:  </a:t>
            </a:r>
            <a:r>
              <a:rPr kumimoji="1" lang="zh-CN" altLang="en-US" sz="3200"/>
              <a:t>结晶速度随着温度降低迅速降低。结</a:t>
            </a:r>
          </a:p>
          <a:p>
            <a:pPr marL="457200" indent="-457200"/>
            <a:r>
              <a:rPr kumimoji="1" lang="zh-CN" altLang="en-US" sz="3200"/>
              <a:t>          晶速度主要由晶粒生长过程控制。</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4"/>
          <p:cNvSpPr>
            <a:spLocks noChangeArrowheads="1"/>
          </p:cNvSpPr>
          <p:nvPr/>
        </p:nvSpPr>
        <p:spPr bwMode="auto">
          <a:xfrm>
            <a:off x="468313" y="549275"/>
            <a:ext cx="7927975" cy="2041525"/>
          </a:xfrm>
          <a:prstGeom prst="rect">
            <a:avLst/>
          </a:prstGeom>
          <a:noFill/>
          <a:ln w="9525">
            <a:noFill/>
            <a:miter lim="800000"/>
            <a:headEnd/>
            <a:tailEnd/>
          </a:ln>
          <a:effectLst/>
        </p:spPr>
        <p:txBody>
          <a:bodyPr wrap="none" anchor="ctr">
            <a:spAutoFit/>
          </a:bodyPr>
          <a:lstStyle/>
          <a:p>
            <a:r>
              <a:rPr lang="zh-CN" altLang="en-US" sz="3200"/>
              <a:t>　　掌握结晶速度与温度关系的规律，对</a:t>
            </a:r>
          </a:p>
          <a:p>
            <a:r>
              <a:rPr lang="zh-CN" altLang="en-US" sz="3200"/>
              <a:t>于控制结晶性高聚物的结晶度，以获得所</a:t>
            </a:r>
          </a:p>
          <a:p>
            <a:r>
              <a:rPr lang="zh-CN" altLang="en-US" sz="3200"/>
              <a:t>需要的使用性能，有着十分重要的意义。</a:t>
            </a:r>
          </a:p>
          <a:p>
            <a:r>
              <a:rPr lang="zh-CN" altLang="en-US" sz="3200"/>
              <a:t>不同的高聚物具有不同的结晶速度。</a:t>
            </a:r>
          </a:p>
        </p:txBody>
      </p:sp>
      <p:sp>
        <p:nvSpPr>
          <p:cNvPr id="107525" name="Rectangle 5"/>
          <p:cNvSpPr>
            <a:spLocks noChangeArrowheads="1"/>
          </p:cNvSpPr>
          <p:nvPr/>
        </p:nvSpPr>
        <p:spPr bwMode="auto">
          <a:xfrm>
            <a:off x="1101725" y="2997200"/>
            <a:ext cx="6970713" cy="519113"/>
          </a:xfrm>
          <a:prstGeom prst="rect">
            <a:avLst/>
          </a:prstGeom>
          <a:noFill/>
          <a:ln w="9525">
            <a:noFill/>
            <a:miter lim="800000"/>
            <a:headEnd/>
            <a:tailEnd/>
          </a:ln>
          <a:effectLst/>
        </p:spPr>
        <p:txBody>
          <a:bodyPr wrap="none" anchor="ctr">
            <a:spAutoFit/>
          </a:bodyPr>
          <a:lstStyle/>
          <a:p>
            <a:pPr algn="ctr"/>
            <a:r>
              <a:rPr lang="zh-CN" altLang="en-US" sz="2800">
                <a:latin typeface="Times New Roman" pitchFamily="18" charset="0"/>
                <a:cs typeface="Times New Roman" pitchFamily="18" charset="0"/>
              </a:rPr>
              <a:t>某些高聚物在结晶最快的温度下的半结晶期</a:t>
            </a:r>
            <a:endParaRPr lang="zh-CN" altLang="en-US" sz="2800"/>
          </a:p>
        </p:txBody>
      </p:sp>
      <p:graphicFrame>
        <p:nvGraphicFramePr>
          <p:cNvPr id="107674" name="Group 154"/>
          <p:cNvGraphicFramePr>
            <a:graphicFrameLocks noGrp="1"/>
          </p:cNvGraphicFramePr>
          <p:nvPr/>
        </p:nvGraphicFramePr>
        <p:xfrm>
          <a:off x="1116013" y="3716338"/>
          <a:ext cx="6911975" cy="2233612"/>
        </p:xfrm>
        <a:graphic>
          <a:graphicData uri="http://schemas.openxmlformats.org/drawingml/2006/table">
            <a:tbl>
              <a:tblPr/>
              <a:tblGrid>
                <a:gridCol w="1728787"/>
                <a:gridCol w="1511300"/>
                <a:gridCol w="1944688"/>
                <a:gridCol w="1727200"/>
              </a:tblGrid>
              <a:tr h="8143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高聚物</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t</a:t>
                      </a:r>
                      <a:r>
                        <a:rPr kumimoji="0" lang="en-US" altLang="zh-CN"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高聚物</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t</a:t>
                      </a:r>
                      <a:r>
                        <a:rPr kumimoji="0" lang="en-US" altLang="zh-CN"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rPr>
                        <a:t>1/2</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714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尼龙</a:t>
                      </a: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—66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0.42</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PET</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42</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73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等规聚丙烯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1.25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等规聚苯乙烯</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185</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746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尼龙</a:t>
                      </a: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—6</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5.0</a:t>
                      </a:r>
                      <a:endParaRPr kumimoji="0" lang="en-US" altLang="zh-CN" sz="20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天然橡胶</a:t>
                      </a:r>
                      <a:endParaRPr kumimoji="0" lang="zh-CN" altLang="en-US" sz="2000" b="1" i="0" u="none" strike="noStrike" cap="none" normalizeH="0" baseline="0" smtClean="0">
                        <a:ln>
                          <a:noFill/>
                        </a:ln>
                        <a:solidFill>
                          <a:schemeClr val="tx1"/>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5</a:t>
                      </a: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rPr>
                        <a:t></a:t>
                      </a:r>
                      <a:r>
                        <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rPr>
                        <a:t>10</a:t>
                      </a:r>
                      <a:r>
                        <a:rPr kumimoji="0" lang="en-US" altLang="zh-CN" sz="2000" b="1" i="0" u="none" strike="noStrike" cap="none" normalizeH="0" baseline="30000" smtClean="0">
                          <a:ln>
                            <a:noFill/>
                          </a:ln>
                          <a:solidFill>
                            <a:schemeClr val="tx1"/>
                          </a:solidFill>
                          <a:effectLst/>
                          <a:latin typeface="Times New Roman" pitchFamily="18" charset="0"/>
                          <a:ea typeface="宋体" charset="-122"/>
                          <a:cs typeface="Times New Roman" pitchFamily="18" charset="0"/>
                          <a:sym typeface="Symbol" pitchFamily="18" charset="2"/>
                        </a:rPr>
                        <a:t>3</a:t>
                      </a:r>
                      <a:endParaRPr kumimoji="0" lang="en-US" altLang="zh-CN" sz="2000" b="1" i="0" u="none" strike="noStrike" cap="none" normalizeH="0" baseline="0" smtClean="0">
                        <a:ln>
                          <a:noFill/>
                        </a:ln>
                        <a:solidFill>
                          <a:schemeClr val="tx1"/>
                        </a:solidFill>
                        <a:effectLst/>
                        <a:latin typeface="Times New Roman" pitchFamily="18" charset="0"/>
                        <a:ea typeface="宋体" charset="-122"/>
                        <a:cs typeface="Times New Roman" pitchFamily="18" charset="0"/>
                        <a:sym typeface="Symbol" pitchFamily="18" charset="2"/>
                      </a:endParaRPr>
                    </a:p>
                  </a:txBody>
                  <a:tcPr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4"/>
          <p:cNvSpPr>
            <a:spLocks noGrp="1" noChangeArrowheads="1"/>
          </p:cNvSpPr>
          <p:nvPr>
            <p:ph type="title"/>
          </p:nvPr>
        </p:nvSpPr>
        <p:spPr/>
        <p:txBody>
          <a:bodyPr/>
          <a:lstStyle/>
          <a:p>
            <a:r>
              <a:rPr lang="zh-CN" altLang="en-US" sz="3200" b="1">
                <a:solidFill>
                  <a:srgbClr val="FFFF00"/>
                </a:solidFill>
                <a:effectLst/>
              </a:rPr>
              <a:t>第五节</a:t>
            </a:r>
            <a:r>
              <a:rPr lang="en-US" altLang="zh-CN" sz="3200" b="1">
                <a:solidFill>
                  <a:srgbClr val="FFFF00"/>
                </a:solidFill>
                <a:effectLst/>
              </a:rPr>
              <a:t>: </a:t>
            </a:r>
            <a:r>
              <a:rPr lang="zh-CN" altLang="en-US" sz="3200" b="1">
                <a:solidFill>
                  <a:srgbClr val="FFFF00"/>
                </a:solidFill>
                <a:effectLst/>
              </a:rPr>
              <a:t>结晶对高聚物物理机械性能的影响</a:t>
            </a:r>
          </a:p>
        </p:txBody>
      </p:sp>
      <p:sp>
        <p:nvSpPr>
          <p:cNvPr id="109573" name="Rectangle 5"/>
          <p:cNvSpPr>
            <a:spLocks noChangeArrowheads="1"/>
          </p:cNvSpPr>
          <p:nvPr/>
        </p:nvSpPr>
        <p:spPr bwMode="auto">
          <a:xfrm>
            <a:off x="827088" y="1557338"/>
            <a:ext cx="7632700" cy="4752975"/>
          </a:xfrm>
          <a:prstGeom prst="rect">
            <a:avLst/>
          </a:prstGeom>
          <a:noFill/>
          <a:ln w="9525">
            <a:noFill/>
            <a:miter lim="800000"/>
            <a:headEnd/>
            <a:tailEnd/>
          </a:ln>
          <a:effectLst/>
        </p:spPr>
        <p:txBody>
          <a:bodyPr>
            <a:spAutoFit/>
          </a:bodyPr>
          <a:lstStyle/>
          <a:p>
            <a:r>
              <a:rPr lang="en-US" altLang="zh-CN" sz="3200">
                <a:solidFill>
                  <a:srgbClr val="FFFF00"/>
                </a:solidFill>
              </a:rPr>
              <a:t>2.5.1</a:t>
            </a:r>
            <a:r>
              <a:rPr lang="zh-CN" altLang="en-US" sz="3200">
                <a:solidFill>
                  <a:srgbClr val="FFFF00"/>
                </a:solidFill>
              </a:rPr>
              <a:t>结晶度的概念及其测定方法</a:t>
            </a:r>
          </a:p>
          <a:p>
            <a:pPr>
              <a:lnSpc>
                <a:spcPct val="120000"/>
              </a:lnSpc>
            </a:pPr>
            <a:endParaRPr lang="zh-CN" altLang="en-US" sz="3200">
              <a:solidFill>
                <a:srgbClr val="FFFF00"/>
              </a:solidFill>
            </a:endParaRPr>
          </a:p>
          <a:p>
            <a:pPr>
              <a:lnSpc>
                <a:spcPct val="120000"/>
              </a:lnSpc>
            </a:pPr>
            <a:r>
              <a:rPr lang="en-US" altLang="zh-CN" sz="2800">
                <a:solidFill>
                  <a:srgbClr val="FFFF00"/>
                </a:solidFill>
              </a:rPr>
              <a:t>1) </a:t>
            </a:r>
            <a:r>
              <a:rPr lang="zh-CN" altLang="en-US" sz="2800">
                <a:solidFill>
                  <a:srgbClr val="FFFF00"/>
                </a:solidFill>
              </a:rPr>
              <a:t>结晶度的概念</a:t>
            </a:r>
          </a:p>
          <a:p>
            <a:pPr>
              <a:lnSpc>
                <a:spcPct val="120000"/>
              </a:lnSpc>
            </a:pPr>
            <a:r>
              <a:rPr lang="zh-CN" altLang="en-US" sz="2800"/>
              <a:t>　　在前面讨论高聚物的结构模型时，我们，</a:t>
            </a:r>
          </a:p>
          <a:p>
            <a:pPr>
              <a:lnSpc>
                <a:spcPct val="120000"/>
              </a:lnSpc>
            </a:pPr>
            <a:r>
              <a:rPr lang="zh-CN" altLang="en-US" sz="2800"/>
              <a:t>在结晶高聚物中，即使是结晶执行非常好的高聚物都存在一个晶态和非晶态的特点，也就是说，高聚物的结晶并不是</a:t>
            </a:r>
            <a:r>
              <a:rPr lang="en-US" altLang="zh-CN" sz="2800"/>
              <a:t>100%</a:t>
            </a:r>
            <a:r>
              <a:rPr lang="zh-CN" altLang="en-US" sz="2800"/>
              <a:t>的。因此人们提出了一个“结晶度”的概念，定义为：</a:t>
            </a:r>
            <a:r>
              <a:rPr lang="zh-CN" altLang="en-US" sz="2800">
                <a:solidFill>
                  <a:srgbClr val="FFFF00"/>
                </a:solidFill>
              </a:rPr>
              <a:t>结晶高聚物中结晶部分所占的百分数。</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555" name="Object 11"/>
          <p:cNvGraphicFramePr>
            <a:graphicFrameLocks noChangeAspect="1"/>
          </p:cNvGraphicFramePr>
          <p:nvPr/>
        </p:nvGraphicFramePr>
        <p:xfrm>
          <a:off x="755650" y="620713"/>
          <a:ext cx="7777163" cy="1512887"/>
        </p:xfrm>
        <a:graphic>
          <a:graphicData uri="http://schemas.openxmlformats.org/presentationml/2006/ole">
            <p:oleObj spid="_x0000_s108555" name="Equation" r:id="rId3" imgW="2234880" imgH="431640" progId="Equation.3">
              <p:embed/>
            </p:oleObj>
          </a:graphicData>
        </a:graphic>
      </p:graphicFrame>
      <p:graphicFrame>
        <p:nvGraphicFramePr>
          <p:cNvPr id="108556" name="Object 12"/>
          <p:cNvGraphicFramePr>
            <a:graphicFrameLocks noChangeAspect="1"/>
          </p:cNvGraphicFramePr>
          <p:nvPr/>
        </p:nvGraphicFramePr>
        <p:xfrm>
          <a:off x="755650" y="2708275"/>
          <a:ext cx="7777163" cy="1503363"/>
        </p:xfrm>
        <a:graphic>
          <a:graphicData uri="http://schemas.openxmlformats.org/presentationml/2006/ole">
            <p:oleObj spid="_x0000_s108556" name="Equation" r:id="rId4" imgW="2145960" imgH="431640" progId="Equation.3">
              <p:embed/>
            </p:oleObj>
          </a:graphicData>
        </a:graphic>
      </p:graphicFrame>
      <p:sp>
        <p:nvSpPr>
          <p:cNvPr id="108558" name="Rectangle 14"/>
          <p:cNvSpPr>
            <a:spLocks noChangeArrowheads="1"/>
          </p:cNvSpPr>
          <p:nvPr/>
        </p:nvSpPr>
        <p:spPr bwMode="auto">
          <a:xfrm>
            <a:off x="684213" y="4797425"/>
            <a:ext cx="6705600" cy="946150"/>
          </a:xfrm>
          <a:prstGeom prst="rect">
            <a:avLst/>
          </a:prstGeom>
          <a:noFill/>
          <a:ln w="9525">
            <a:noFill/>
            <a:miter lim="800000"/>
            <a:headEnd/>
            <a:tailEnd/>
          </a:ln>
          <a:effectLst/>
        </p:spPr>
        <p:txBody>
          <a:bodyPr wrap="none" anchor="ctr">
            <a:spAutoFit/>
          </a:bodyPr>
          <a:lstStyle/>
          <a:p>
            <a:pPr indent="266700" algn="ctr"/>
            <a:r>
              <a:rPr lang="zh-CN" altLang="en-US" sz="2800"/>
              <a:t>公式中：</a:t>
            </a:r>
            <a:r>
              <a:rPr lang="en-US" altLang="zh-CN" sz="2800"/>
              <a:t>Wc ,Vc—</a:t>
            </a:r>
            <a:r>
              <a:rPr lang="zh-CN" altLang="en-US" sz="2800"/>
              <a:t>结晶部分的重量和体积</a:t>
            </a:r>
          </a:p>
          <a:p>
            <a:pPr indent="266700" algn="ctr"/>
            <a:r>
              <a:rPr lang="zh-CN" altLang="en-US" sz="2800"/>
              <a:t>              </a:t>
            </a:r>
            <a:r>
              <a:rPr lang="en-US" altLang="zh-CN" sz="2800"/>
              <a:t>Wa ,Va—</a:t>
            </a:r>
            <a:r>
              <a:rPr lang="zh-CN" altLang="en-US" sz="2800"/>
              <a:t>非晶部分的重量和体积</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1" name="Rectangle 5"/>
          <p:cNvSpPr>
            <a:spLocks noChangeArrowheads="1"/>
          </p:cNvSpPr>
          <p:nvPr/>
        </p:nvSpPr>
        <p:spPr bwMode="auto">
          <a:xfrm>
            <a:off x="611188" y="1268413"/>
            <a:ext cx="7969250" cy="2528887"/>
          </a:xfrm>
          <a:prstGeom prst="rect">
            <a:avLst/>
          </a:prstGeom>
          <a:noFill/>
          <a:ln w="9525">
            <a:noFill/>
            <a:miter lim="800000"/>
            <a:headEnd/>
            <a:tailEnd/>
          </a:ln>
          <a:effectLst/>
        </p:spPr>
        <p:txBody>
          <a:bodyPr>
            <a:spAutoFit/>
          </a:bodyPr>
          <a:lstStyle/>
          <a:p>
            <a:pPr>
              <a:spcBef>
                <a:spcPct val="20000"/>
              </a:spcBef>
            </a:pPr>
            <a:r>
              <a:rPr kumimoji="1" lang="zh-CN" altLang="en-US" sz="3200"/>
              <a:t>　　结晶度的物理意义不明确，晶区，非晶区界限不明确，只是一工艺指标，各种方法测得结果相差大。只考虑结晶高聚物为两相体系，两相的</a:t>
            </a:r>
            <a:r>
              <a:rPr kumimoji="1" lang="en-US" altLang="zh-CN" sz="3200" i="1"/>
              <a:t>W</a:t>
            </a:r>
            <a:r>
              <a:rPr kumimoji="1" lang="zh-CN" altLang="en-US" sz="3200"/>
              <a:t>，</a:t>
            </a:r>
            <a:r>
              <a:rPr kumimoji="1" lang="en-US" altLang="zh-CN" sz="3200" i="1"/>
              <a:t>v</a:t>
            </a:r>
            <a:r>
              <a:rPr kumimoji="1" lang="zh-CN" altLang="en-US" sz="3200"/>
              <a:t>具加和性，结果导致各种方式所测结晶度不一致。</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4"/>
          <p:cNvSpPr>
            <a:spLocks noChangeArrowheads="1"/>
          </p:cNvSpPr>
          <p:nvPr/>
        </p:nvSpPr>
        <p:spPr bwMode="auto">
          <a:xfrm>
            <a:off x="755650" y="836613"/>
            <a:ext cx="3808413" cy="579437"/>
          </a:xfrm>
          <a:prstGeom prst="rect">
            <a:avLst/>
          </a:prstGeom>
          <a:noFill/>
          <a:ln w="9525">
            <a:noFill/>
            <a:miter lim="800000"/>
            <a:headEnd/>
            <a:tailEnd/>
          </a:ln>
          <a:effectLst/>
        </p:spPr>
        <p:txBody>
          <a:bodyPr wrap="none" anchor="ctr">
            <a:spAutoFit/>
          </a:bodyPr>
          <a:lstStyle/>
          <a:p>
            <a:pPr>
              <a:tabLst>
                <a:tab pos="457200" algn="l"/>
              </a:tabLst>
            </a:pPr>
            <a:r>
              <a:rPr lang="en-US" altLang="zh-CN" sz="3200">
                <a:solidFill>
                  <a:srgbClr val="FFFF00"/>
                </a:solidFill>
              </a:rPr>
              <a:t>2)</a:t>
            </a:r>
            <a:r>
              <a:rPr lang="zh-CN" altLang="en-US" sz="3200">
                <a:solidFill>
                  <a:srgbClr val="FFFF00"/>
                </a:solidFill>
              </a:rPr>
              <a:t>结晶度的测定方法</a:t>
            </a:r>
          </a:p>
        </p:txBody>
      </p:sp>
      <p:sp>
        <p:nvSpPr>
          <p:cNvPr id="112645" name="Rectangle 5"/>
          <p:cNvSpPr>
            <a:spLocks noChangeArrowheads="1"/>
          </p:cNvSpPr>
          <p:nvPr/>
        </p:nvSpPr>
        <p:spPr bwMode="auto">
          <a:xfrm>
            <a:off x="755650" y="1773238"/>
            <a:ext cx="7527925" cy="579437"/>
          </a:xfrm>
          <a:prstGeom prst="rect">
            <a:avLst/>
          </a:prstGeom>
          <a:noFill/>
          <a:ln w="9525">
            <a:noFill/>
            <a:miter lim="800000"/>
            <a:headEnd/>
            <a:tailEnd/>
          </a:ln>
          <a:effectLst/>
        </p:spPr>
        <p:txBody>
          <a:bodyPr wrap="none" anchor="ctr">
            <a:spAutoFit/>
          </a:bodyPr>
          <a:lstStyle/>
          <a:p>
            <a:pPr algn="ctr"/>
            <a:r>
              <a:rPr lang="zh-CN" altLang="en-US" sz="3200">
                <a:latin typeface="Times New Roman" pitchFamily="18" charset="0"/>
                <a:cs typeface="Times New Roman" pitchFamily="18" charset="0"/>
              </a:rPr>
              <a:t>用不同方法测得某些高聚物的结晶度比较</a:t>
            </a:r>
            <a:endParaRPr lang="zh-CN" altLang="en-US" sz="3200"/>
          </a:p>
        </p:txBody>
      </p:sp>
      <p:graphicFrame>
        <p:nvGraphicFramePr>
          <p:cNvPr id="112821" name="Group 181"/>
          <p:cNvGraphicFramePr>
            <a:graphicFrameLocks noGrp="1"/>
          </p:cNvGraphicFramePr>
          <p:nvPr/>
        </p:nvGraphicFramePr>
        <p:xfrm>
          <a:off x="539750" y="2708275"/>
          <a:ext cx="8280400" cy="3540125"/>
        </p:xfrm>
        <a:graphic>
          <a:graphicData uri="http://schemas.openxmlformats.org/drawingml/2006/table">
            <a:tbl>
              <a:tblPr/>
              <a:tblGrid>
                <a:gridCol w="1377950"/>
                <a:gridCol w="1382713"/>
                <a:gridCol w="1381125"/>
                <a:gridCol w="1376362"/>
                <a:gridCol w="1381125"/>
                <a:gridCol w="1381125"/>
              </a:tblGrid>
              <a:tr h="9318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方法</a:t>
                      </a:r>
                      <a:endParaRPr kumimoji="0" lang="zh-CN" altLang="en-US" sz="2400" b="1" i="0" u="none" strike="noStrike" cap="none" normalizeH="0" baseline="0" smtClean="0">
                        <a:ln>
                          <a:noFill/>
                        </a:ln>
                        <a:solidFill>
                          <a:schemeClr val="tx2"/>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纤维素</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r>
                        <a:rPr kumimoji="0" lang="zh-CN" altLang="en-US"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棉花</a:t>
                      </a: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未拉伸</a:t>
                      </a: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PET(%)</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拉伸</a:t>
                      </a: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PET(%)</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LPPE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HPPE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5730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密度法</a:t>
                      </a:r>
                      <a:endParaRPr kumimoji="0" lang="zh-CN" altLang="en-US" sz="2400" b="1" i="0" u="none" strike="noStrike" cap="none" normalizeH="0" baseline="0" smtClean="0">
                        <a:ln>
                          <a:noFill/>
                        </a:ln>
                        <a:solidFill>
                          <a:schemeClr val="tx2"/>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60</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20</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20</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77</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55</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593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X-</a:t>
                      </a:r>
                      <a:r>
                        <a:rPr kumimoji="0" lang="zh-CN" altLang="en-US"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射线法</a:t>
                      </a:r>
                      <a:endParaRPr kumimoji="0" lang="zh-CN" altLang="en-US" sz="2400" b="1" i="0" u="none" strike="noStrike" cap="none" normalizeH="0" baseline="0" smtClean="0">
                        <a:ln>
                          <a:noFill/>
                        </a:ln>
                        <a:solidFill>
                          <a:schemeClr val="tx2"/>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80</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29</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2</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78</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57</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12144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红外光谱</a:t>
                      </a:r>
                      <a:endParaRPr kumimoji="0" lang="zh-CN" altLang="en-US" sz="2400" b="1" i="0" u="none" strike="noStrike" cap="none" normalizeH="0" baseline="0" smtClean="0">
                        <a:ln>
                          <a:noFill/>
                        </a:ln>
                        <a:solidFill>
                          <a:schemeClr val="tx2"/>
                        </a:solidFill>
                        <a:effectLst/>
                        <a:latin typeface="Arial" charset="0"/>
                        <a:ea typeface="宋体" charset="-122"/>
                      </a:endParaRPr>
                    </a:p>
                  </a:txBody>
                  <a:tcPr horzOverflow="overflow">
                    <a:lnL w="381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90000"/>
                        <a:buFont typeface="Wingdings" pitchFamily="2" charset="2"/>
                        <a:buNone/>
                        <a:tabLst/>
                      </a:pPr>
                      <a:endParaRPr kumimoji="0" lang="zh-CN" altLang="zh-CN" sz="2400" b="1" i="0" u="none" strike="noStrike" cap="none" normalizeH="0" baseline="0" smtClean="0">
                        <a:ln>
                          <a:noFill/>
                        </a:ln>
                        <a:solidFill>
                          <a:schemeClr val="tx2"/>
                        </a:solidFill>
                        <a:effectLst>
                          <a:outerShdw blurRad="38100" dist="38100" dir="2700000" algn="tl">
                            <a:srgbClr val="000000"/>
                          </a:outerShdw>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61</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59</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76</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2"/>
                          </a:solidFill>
                          <a:effectLst/>
                          <a:latin typeface="Times New Roman" pitchFamily="18" charset="0"/>
                          <a:ea typeface="宋体" charset="-122"/>
                          <a:cs typeface="Times New Roman" pitchFamily="18" charset="0"/>
                        </a:rPr>
                        <a:t>53</a:t>
                      </a:r>
                      <a:endParaRPr kumimoji="0" lang="en-US" altLang="zh-CN" sz="2400" b="1" i="0" u="none" strike="noStrike" cap="none" normalizeH="0" baseline="0" smtClean="0">
                        <a:ln>
                          <a:noFill/>
                        </a:ln>
                        <a:solidFill>
                          <a:schemeClr val="tx2"/>
                        </a:solidFill>
                        <a:effectLst/>
                        <a:latin typeface="Arial" charset="0"/>
                        <a:ea typeface="宋体" charset="-122"/>
                      </a:endParaRPr>
                    </a:p>
                  </a:txBody>
                  <a:tcPr horzOverflow="overflow">
                    <a:lnL w="12700" cap="flat" cmpd="sng" algn="ctr">
                      <a:solidFill>
                        <a:srgbClr val="000000"/>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112801" name="Rectangle 161"/>
          <p:cNvSpPr>
            <a:spLocks noChangeArrowheads="1"/>
          </p:cNvSpPr>
          <p:nvPr/>
        </p:nvSpPr>
        <p:spPr bwMode="auto">
          <a:xfrm>
            <a:off x="0" y="4110038"/>
            <a:ext cx="184150" cy="366712"/>
          </a:xfrm>
          <a:prstGeom prst="rect">
            <a:avLst/>
          </a:prstGeom>
          <a:noFill/>
          <a:ln w="9525">
            <a:noFill/>
            <a:miter lim="800000"/>
            <a:headEnd/>
            <a:tailEnd/>
          </a:ln>
          <a:effectLst/>
        </p:spPr>
        <p:txBody>
          <a:bodyPr wrap="none" anchor="ctr">
            <a:spAutoFit/>
          </a:bodyPr>
          <a:lstStyle/>
          <a:p>
            <a:endParaRPr lang="zh-CN" altLang="zh-CN" b="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4"/>
          <p:cNvSpPr>
            <a:spLocks noChangeArrowheads="1"/>
          </p:cNvSpPr>
          <p:nvPr/>
        </p:nvSpPr>
        <p:spPr bwMode="auto">
          <a:xfrm>
            <a:off x="611188" y="582613"/>
            <a:ext cx="3448050" cy="579437"/>
          </a:xfrm>
          <a:prstGeom prst="rect">
            <a:avLst/>
          </a:prstGeom>
          <a:noFill/>
          <a:ln w="9525">
            <a:noFill/>
            <a:miter lim="800000"/>
            <a:headEnd/>
            <a:tailEnd/>
          </a:ln>
          <a:effectLst/>
        </p:spPr>
        <p:txBody>
          <a:bodyPr wrap="none">
            <a:spAutoFit/>
          </a:bodyPr>
          <a:lstStyle/>
          <a:p>
            <a:r>
              <a:rPr kumimoji="1" lang="zh-CN" altLang="en-US" sz="3200">
                <a:solidFill>
                  <a:srgbClr val="FFFF00"/>
                </a:solidFill>
              </a:rPr>
              <a:t>密度法测结晶度：</a:t>
            </a:r>
          </a:p>
        </p:txBody>
      </p:sp>
      <p:sp>
        <p:nvSpPr>
          <p:cNvPr id="113669" name="Rectangle 5"/>
          <p:cNvSpPr>
            <a:spLocks noChangeArrowheads="1"/>
          </p:cNvSpPr>
          <p:nvPr/>
        </p:nvSpPr>
        <p:spPr bwMode="auto">
          <a:xfrm>
            <a:off x="611188" y="1412875"/>
            <a:ext cx="3582987" cy="579438"/>
          </a:xfrm>
          <a:prstGeom prst="rect">
            <a:avLst/>
          </a:prstGeom>
          <a:noFill/>
          <a:ln w="9525">
            <a:noFill/>
            <a:miter lim="800000"/>
            <a:headEnd/>
            <a:tailEnd/>
          </a:ln>
          <a:effectLst/>
        </p:spPr>
        <p:txBody>
          <a:bodyPr wrap="none">
            <a:spAutoFit/>
          </a:bodyPr>
          <a:lstStyle/>
          <a:p>
            <a:r>
              <a:rPr kumimoji="1" lang="zh-CN" altLang="en-US" sz="3200"/>
              <a:t>假定比容有加和性</a:t>
            </a:r>
            <a:r>
              <a:rPr kumimoji="1" lang="en-US" altLang="zh-CN" sz="3200"/>
              <a:t>:</a:t>
            </a:r>
          </a:p>
        </p:txBody>
      </p:sp>
      <p:graphicFrame>
        <p:nvGraphicFramePr>
          <p:cNvPr id="113670" name="Object 6"/>
          <p:cNvGraphicFramePr>
            <a:graphicFrameLocks noChangeAspect="1"/>
          </p:cNvGraphicFramePr>
          <p:nvPr/>
        </p:nvGraphicFramePr>
        <p:xfrm>
          <a:off x="755650" y="2636838"/>
          <a:ext cx="5545138" cy="1081087"/>
        </p:xfrm>
        <a:graphic>
          <a:graphicData uri="http://schemas.openxmlformats.org/presentationml/2006/ole">
            <p:oleObj spid="_x0000_s113670" r:id="rId3" imgW="1333500" imgH="241300" progId="Equation.3">
              <p:embed/>
            </p:oleObj>
          </a:graphicData>
        </a:graphic>
      </p:graphicFrame>
      <p:graphicFrame>
        <p:nvGraphicFramePr>
          <p:cNvPr id="113671" name="Object 7"/>
          <p:cNvGraphicFramePr>
            <a:graphicFrameLocks noChangeAspect="1"/>
          </p:cNvGraphicFramePr>
          <p:nvPr/>
        </p:nvGraphicFramePr>
        <p:xfrm>
          <a:off x="755650" y="4437063"/>
          <a:ext cx="5545138" cy="1439862"/>
        </p:xfrm>
        <a:graphic>
          <a:graphicData uri="http://schemas.openxmlformats.org/presentationml/2006/ole">
            <p:oleObj spid="_x0000_s113671" r:id="rId4" imgW="1905000" imgH="444500" progId="Equation.3">
              <p:embed/>
            </p:oleObj>
          </a:graphicData>
        </a:graphic>
      </p:graphicFrame>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4692" name="Object 4"/>
          <p:cNvGraphicFramePr>
            <a:graphicFrameLocks noChangeAspect="1"/>
          </p:cNvGraphicFramePr>
          <p:nvPr/>
        </p:nvGraphicFramePr>
        <p:xfrm>
          <a:off x="755650" y="981075"/>
          <a:ext cx="8135938" cy="1008063"/>
        </p:xfrm>
        <a:graphic>
          <a:graphicData uri="http://schemas.openxmlformats.org/presentationml/2006/ole">
            <p:oleObj spid="_x0000_s114692" name="Equation" r:id="rId3" imgW="1828800" imgH="228600" progId="Equation.3">
              <p:embed/>
            </p:oleObj>
          </a:graphicData>
        </a:graphic>
      </p:graphicFrame>
      <p:graphicFrame>
        <p:nvGraphicFramePr>
          <p:cNvPr id="114693" name="Object 5"/>
          <p:cNvGraphicFramePr>
            <a:graphicFrameLocks noChangeAspect="1"/>
          </p:cNvGraphicFramePr>
          <p:nvPr/>
        </p:nvGraphicFramePr>
        <p:xfrm>
          <a:off x="827088" y="2781300"/>
          <a:ext cx="6148387" cy="936625"/>
        </p:xfrm>
        <a:graphic>
          <a:graphicData uri="http://schemas.openxmlformats.org/presentationml/2006/ole">
            <p:oleObj spid="_x0000_s114693" r:id="rId4" imgW="1397000" imgH="241300" progId="Equation.3">
              <p:embed/>
            </p:oleObj>
          </a:graphicData>
        </a:graphic>
      </p:graphicFrame>
      <p:graphicFrame>
        <p:nvGraphicFramePr>
          <p:cNvPr id="114694" name="Object 6"/>
          <p:cNvGraphicFramePr>
            <a:graphicFrameLocks noChangeAspect="1"/>
          </p:cNvGraphicFramePr>
          <p:nvPr/>
        </p:nvGraphicFramePr>
        <p:xfrm>
          <a:off x="755650" y="4292600"/>
          <a:ext cx="4208463" cy="1406525"/>
        </p:xfrm>
        <a:graphic>
          <a:graphicData uri="http://schemas.openxmlformats.org/presentationml/2006/ole">
            <p:oleObj spid="_x0000_s114694" r:id="rId5" imgW="901309" imgH="444307" progId="Equation.3">
              <p:embed/>
            </p:oleObj>
          </a:graphicData>
        </a:graphic>
      </p:graphicFrame>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4"/>
          <p:cNvSpPr>
            <a:spLocks noChangeArrowheads="1"/>
          </p:cNvSpPr>
          <p:nvPr/>
        </p:nvSpPr>
        <p:spPr bwMode="auto">
          <a:xfrm>
            <a:off x="755650" y="1125538"/>
            <a:ext cx="7561263" cy="4483100"/>
          </a:xfrm>
          <a:prstGeom prst="rect">
            <a:avLst/>
          </a:prstGeom>
          <a:noFill/>
          <a:ln w="9525">
            <a:noFill/>
            <a:miter lim="800000"/>
            <a:headEnd/>
            <a:tailEnd/>
          </a:ln>
          <a:effectLst/>
        </p:spPr>
        <p:txBody>
          <a:bodyPr anchor="ctr">
            <a:spAutoFit/>
          </a:bodyPr>
          <a:lstStyle/>
          <a:p>
            <a:pPr>
              <a:lnSpc>
                <a:spcPct val="150000"/>
              </a:lnSpc>
            </a:pPr>
            <a:r>
              <a:rPr lang="zh-CN" altLang="en-US" sz="3200"/>
              <a:t>公式中：</a:t>
            </a:r>
            <a:r>
              <a:rPr lang="zh-CN" altLang="en-US" sz="3200">
                <a:sym typeface="Symbol" pitchFamily="18" charset="2"/>
              </a:rPr>
              <a:t></a:t>
            </a:r>
            <a:r>
              <a:rPr lang="en-US" altLang="zh-CN" sz="3200"/>
              <a:t>—</a:t>
            </a:r>
            <a:r>
              <a:rPr lang="en-US" altLang="zh-CN" sz="3200">
                <a:sym typeface="Symbol" pitchFamily="18" charset="2"/>
              </a:rPr>
              <a:t> </a:t>
            </a:r>
            <a:r>
              <a:rPr lang="zh-CN" altLang="en-US" sz="3200">
                <a:sym typeface="Symbol" pitchFamily="18" charset="2"/>
              </a:rPr>
              <a:t>高聚物试样的比容</a:t>
            </a:r>
          </a:p>
          <a:p>
            <a:pPr>
              <a:lnSpc>
                <a:spcPct val="150000"/>
              </a:lnSpc>
            </a:pPr>
            <a:r>
              <a:rPr lang="zh-CN" altLang="en-US" sz="3200">
                <a:sym typeface="Symbol" pitchFamily="18" charset="2"/>
              </a:rPr>
              <a:t>              </a:t>
            </a:r>
            <a:r>
              <a:rPr lang="en-US" altLang="zh-CN" sz="3200"/>
              <a:t>a</a:t>
            </a:r>
            <a:r>
              <a:rPr lang="en-US" altLang="zh-CN" sz="3200">
                <a:sym typeface="Symbol" pitchFamily="18" charset="2"/>
              </a:rPr>
              <a:t>—  </a:t>
            </a:r>
            <a:r>
              <a:rPr lang="zh-CN" altLang="en-US" sz="3200">
                <a:sym typeface="Symbol" pitchFamily="18" charset="2"/>
              </a:rPr>
              <a:t>完全不结晶物质的比容</a:t>
            </a:r>
          </a:p>
          <a:p>
            <a:pPr>
              <a:lnSpc>
                <a:spcPct val="150000"/>
              </a:lnSpc>
            </a:pPr>
            <a:r>
              <a:rPr lang="zh-CN" altLang="en-US" sz="3200">
                <a:sym typeface="Symbol" pitchFamily="18" charset="2"/>
              </a:rPr>
              <a:t>              </a:t>
            </a:r>
            <a:r>
              <a:rPr lang="en-US" altLang="zh-CN" sz="3200"/>
              <a:t>c</a:t>
            </a:r>
            <a:r>
              <a:rPr lang="en-US" altLang="zh-CN" sz="3200">
                <a:sym typeface="Symbol" pitchFamily="18" charset="2"/>
              </a:rPr>
              <a:t>—   </a:t>
            </a:r>
            <a:r>
              <a:rPr lang="zh-CN" altLang="en-US" sz="3200">
                <a:sym typeface="Symbol" pitchFamily="18" charset="2"/>
              </a:rPr>
              <a:t>完全结晶物质的比容</a:t>
            </a:r>
          </a:p>
          <a:p>
            <a:pPr>
              <a:lnSpc>
                <a:spcPct val="150000"/>
              </a:lnSpc>
            </a:pPr>
            <a:r>
              <a:rPr lang="zh-CN" altLang="en-US" sz="3200">
                <a:sym typeface="Symbol" pitchFamily="18" charset="2"/>
              </a:rPr>
              <a:t>              </a:t>
            </a:r>
            <a:r>
              <a:rPr lang="en-US" altLang="zh-CN" sz="3200"/>
              <a:t>—</a:t>
            </a:r>
            <a:r>
              <a:rPr lang="en-US" altLang="zh-CN" sz="3200">
                <a:sym typeface="Symbol" pitchFamily="18" charset="2"/>
              </a:rPr>
              <a:t> </a:t>
            </a:r>
            <a:r>
              <a:rPr lang="zh-CN" altLang="en-US" sz="3200">
                <a:sym typeface="Symbol" pitchFamily="18" charset="2"/>
              </a:rPr>
              <a:t>高聚物试样的密度</a:t>
            </a:r>
          </a:p>
          <a:p>
            <a:pPr>
              <a:lnSpc>
                <a:spcPct val="150000"/>
              </a:lnSpc>
            </a:pPr>
            <a:r>
              <a:rPr lang="zh-CN" altLang="en-US" sz="3200">
                <a:sym typeface="Symbol" pitchFamily="18" charset="2"/>
              </a:rPr>
              <a:t>              </a:t>
            </a:r>
            <a:r>
              <a:rPr lang="en-US" altLang="zh-CN" sz="3200"/>
              <a:t>a</a:t>
            </a:r>
            <a:r>
              <a:rPr lang="en-US" altLang="zh-CN" sz="3200">
                <a:sym typeface="Symbol" pitchFamily="18" charset="2"/>
              </a:rPr>
              <a:t>—  </a:t>
            </a:r>
            <a:r>
              <a:rPr lang="zh-CN" altLang="en-US" sz="3200">
                <a:sym typeface="Symbol" pitchFamily="18" charset="2"/>
              </a:rPr>
              <a:t>完全不结晶物质的密度</a:t>
            </a:r>
          </a:p>
          <a:p>
            <a:pPr>
              <a:lnSpc>
                <a:spcPct val="150000"/>
              </a:lnSpc>
            </a:pPr>
            <a:r>
              <a:rPr lang="zh-CN" altLang="en-US" sz="3200" b="0">
                <a:sym typeface="Symbol" pitchFamily="18" charset="2"/>
              </a:rPr>
              <a:t>              </a:t>
            </a:r>
            <a:r>
              <a:rPr lang="zh-CN" altLang="en-US" sz="3200">
                <a:sym typeface="Symbol" pitchFamily="18" charset="2"/>
              </a:rPr>
              <a:t></a:t>
            </a:r>
            <a:r>
              <a:rPr lang="en-US" altLang="zh-CN" sz="3200"/>
              <a:t>c</a:t>
            </a:r>
            <a:r>
              <a:rPr lang="en-US" altLang="zh-CN" sz="3200">
                <a:sym typeface="Symbol" pitchFamily="18" charset="2"/>
              </a:rPr>
              <a:t>—</a:t>
            </a:r>
            <a:r>
              <a:rPr lang="zh-CN" altLang="en-US" sz="3200">
                <a:sym typeface="Symbol" pitchFamily="18" charset="2"/>
              </a:rPr>
              <a:t>完全结晶物质的密度</a:t>
            </a:r>
          </a:p>
        </p:txBody>
      </p:sp>
    </p:spTree>
  </p:cSld>
  <p:clrMapOvr>
    <a:masterClrMapping/>
  </p:clrMapOvr>
</p:sld>
</file>

<file path=ppt/theme/theme1.xml><?xml version="1.0" encoding="utf-8"?>
<a:theme xmlns:a="http://schemas.openxmlformats.org/drawingml/2006/main" name="Beam">
  <a:themeElements>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Beam">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1132</TotalTime>
  <Words>4309</Words>
  <Application>Microsoft Office PowerPoint</Application>
  <PresentationFormat>全屏显示(4:3)</PresentationFormat>
  <Paragraphs>1206</Paragraphs>
  <Slides>182</Slides>
  <Notes>2</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3</vt:i4>
      </vt:variant>
      <vt:variant>
        <vt:lpstr>幻灯片标题</vt:lpstr>
      </vt:variant>
      <vt:variant>
        <vt:i4>182</vt:i4>
      </vt:variant>
    </vt:vector>
  </HeadingPairs>
  <TitlesOfParts>
    <vt:vector size="191" baseType="lpstr">
      <vt:lpstr>Arial</vt:lpstr>
      <vt:lpstr>宋体</vt:lpstr>
      <vt:lpstr>Times New Roman</vt:lpstr>
      <vt:lpstr>Wingdings</vt:lpstr>
      <vt:lpstr>Symbol</vt:lpstr>
      <vt:lpstr>Beam</vt:lpstr>
      <vt:lpstr>Microsoft 公式 3.0</vt:lpstr>
      <vt:lpstr>CS ChemDraw Drawing</vt:lpstr>
      <vt:lpstr>BMP 图象</vt:lpstr>
      <vt:lpstr>第二章 高聚物的聚集态结构 (Structure of molecular aggregation of polymers)</vt:lpstr>
      <vt:lpstr>幻灯片 2</vt:lpstr>
      <vt:lpstr>第一节：高聚物分子间的作用力</vt:lpstr>
      <vt:lpstr>幻灯片 4</vt:lpstr>
      <vt:lpstr>幻灯片 5</vt:lpstr>
      <vt:lpstr>幻灯片 6</vt:lpstr>
      <vt:lpstr>幻灯片 7</vt:lpstr>
      <vt:lpstr>幻灯片 8</vt:lpstr>
      <vt:lpstr>幻灯片 9</vt:lpstr>
      <vt:lpstr>幻灯片 10</vt:lpstr>
      <vt:lpstr>第二节：高聚物结晶的形态和结构</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第三节：高分子聚集态结构模型</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第四节： 高聚物的结晶过程</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第五节: 结晶对高聚物物理机械性能的影响</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第六节：高聚物的结晶热力学</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第八节：高聚物的液晶态结构  (structure of liquid crystal polymer)</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vector>
  </TitlesOfParts>
  <Company>scut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高聚物的聚集体结构 (Structure of molecular aggregation of polymers)</dc:title>
  <dc:creator>xu</dc:creator>
  <cp:lastModifiedBy>Lenovol</cp:lastModifiedBy>
  <cp:revision>56</cp:revision>
  <dcterms:created xsi:type="dcterms:W3CDTF">2005-02-23T09:02:06Z</dcterms:created>
  <dcterms:modified xsi:type="dcterms:W3CDTF">2009-12-09T15:12:42Z</dcterms:modified>
</cp:coreProperties>
</file>